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sldIdLst>
    <p:sldId id="256" r:id="rId2"/>
    <p:sldId id="324" r:id="rId3"/>
    <p:sldId id="325" r:id="rId4"/>
    <p:sldId id="331" r:id="rId5"/>
    <p:sldId id="281" r:id="rId6"/>
    <p:sldId id="282" r:id="rId7"/>
    <p:sldId id="330" r:id="rId8"/>
    <p:sldId id="283" r:id="rId9"/>
    <p:sldId id="326" r:id="rId10"/>
    <p:sldId id="332" r:id="rId11"/>
    <p:sldId id="284" r:id="rId12"/>
    <p:sldId id="286" r:id="rId13"/>
    <p:sldId id="287" r:id="rId14"/>
    <p:sldId id="327" r:id="rId15"/>
    <p:sldId id="333" r:id="rId16"/>
    <p:sldId id="288" r:id="rId17"/>
    <p:sldId id="290" r:id="rId18"/>
    <p:sldId id="291" r:id="rId19"/>
    <p:sldId id="292" r:id="rId20"/>
    <p:sldId id="301" r:id="rId21"/>
    <p:sldId id="305" r:id="rId22"/>
    <p:sldId id="294" r:id="rId23"/>
    <p:sldId id="302" r:id="rId24"/>
    <p:sldId id="306" r:id="rId25"/>
    <p:sldId id="296" r:id="rId26"/>
    <p:sldId id="307" r:id="rId27"/>
    <p:sldId id="297" r:id="rId28"/>
    <p:sldId id="295" r:id="rId29"/>
    <p:sldId id="299" r:id="rId30"/>
    <p:sldId id="328" r:id="rId31"/>
    <p:sldId id="334" r:id="rId32"/>
    <p:sldId id="308" r:id="rId33"/>
    <p:sldId id="309" r:id="rId34"/>
    <p:sldId id="310" r:id="rId35"/>
    <p:sldId id="311" r:id="rId36"/>
    <p:sldId id="312" r:id="rId37"/>
    <p:sldId id="313" r:id="rId38"/>
    <p:sldId id="314" r:id="rId39"/>
    <p:sldId id="329" r:id="rId40"/>
    <p:sldId id="335" r:id="rId41"/>
    <p:sldId id="316" r:id="rId42"/>
    <p:sldId id="317" r:id="rId43"/>
    <p:sldId id="318" r:id="rId44"/>
    <p:sldId id="319" r:id="rId45"/>
    <p:sldId id="320" r:id="rId46"/>
    <p:sldId id="321" r:id="rId47"/>
    <p:sldId id="322" r:id="rId4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230C"/>
    <a:srgbClr val="E78FDA"/>
    <a:srgbClr val="1D1496"/>
    <a:srgbClr val="FFFFFF"/>
    <a:srgbClr val="692AA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4" d="100"/>
          <a:sy n="104" d="100"/>
        </p:scale>
        <p:origin x="-168" y="-84"/>
      </p:cViewPr>
      <p:guideLst>
        <p:guide orient="horz" pos="2160"/>
        <p:guide pos="2861"/>
      </p:guideLst>
    </p:cSldViewPr>
  </p:slideViewPr>
  <p:notesTextViewPr>
    <p:cViewPr>
      <p:scale>
        <a:sx n="100" d="100"/>
        <a:sy n="100" d="100"/>
      </p:scale>
      <p:origin x="0" y="0"/>
    </p:cViewPr>
  </p:notesTextViewPr>
  <p:sorterViewPr>
    <p:cViewPr>
      <p:scale>
        <a:sx n="66" d="100"/>
        <a:sy n="66" d="100"/>
      </p:scale>
      <p:origin x="0" y="2875"/>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mn-ea"/>
              </a:defRPr>
            </a:lvl1pPr>
          </a:lstStyle>
          <a:p>
            <a:pPr>
              <a:defRPr/>
            </a:pPr>
            <a:fld id="{125EAC8D-1C3B-4692-9100-E8985AC0C9F3}" type="datetimeFigureOut">
              <a:rPr lang="zh-CN" altLang="en-US"/>
              <a:pPr>
                <a:defRPr/>
              </a:pPr>
              <a:t>2016-03-11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mn-ea"/>
              </a:defRPr>
            </a:lvl1pPr>
          </a:lstStyle>
          <a:p>
            <a:pPr>
              <a:defRPr/>
            </a:pPr>
            <a:fld id="{A5AD0FC3-31EC-48EE-BAE3-581DCEFDAC4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auto">
      <p:bgPr>
        <a:solidFill>
          <a:srgbClr val="FFFFFF"/>
        </a:solidFill>
        <a:effectLst/>
      </p:bgPr>
    </p:bg>
    <p:spTree>
      <p:nvGrpSpPr>
        <p:cNvPr id="1" name=""/>
        <p:cNvGrpSpPr/>
        <p:nvPr/>
      </p:nvGrpSpPr>
      <p:grpSpPr>
        <a:xfrm>
          <a:off x="0" y="0"/>
          <a:ext cx="0" cy="0"/>
          <a:chOff x="0" y="0"/>
          <a:chExt cx="0" cy="0"/>
        </a:xfrm>
      </p:grpSpPr>
      <p:pic>
        <p:nvPicPr>
          <p:cNvPr id="4" name="Picture 2" descr="21"/>
          <p:cNvPicPr>
            <a:picLocks noChangeAspect="1" noChangeArrowheads="1"/>
          </p:cNvPicPr>
          <p:nvPr userDrawn="1"/>
        </p:nvPicPr>
        <p:blipFill>
          <a:blip r:embed="rId2"/>
          <a:srcRect/>
          <a:stretch>
            <a:fillRect/>
          </a:stretch>
        </p:blipFill>
        <p:spPr bwMode="auto">
          <a:xfrm>
            <a:off x="0" y="6350"/>
            <a:ext cx="9144000" cy="6086475"/>
          </a:xfrm>
          <a:prstGeom prst="rect">
            <a:avLst/>
          </a:prstGeom>
          <a:noFill/>
          <a:ln w="9525">
            <a:noFill/>
            <a:miter lim="800000"/>
            <a:headEnd/>
            <a:tailEnd/>
          </a:ln>
        </p:spPr>
      </p:pic>
      <p:sp>
        <p:nvSpPr>
          <p:cNvPr id="5" name="未知"/>
          <p:cNvSpPr>
            <a:spLocks/>
          </p:cNvSpPr>
          <p:nvPr/>
        </p:nvSpPr>
        <p:spPr bwMode="auto">
          <a:xfrm>
            <a:off x="0" y="1792288"/>
            <a:ext cx="9097963" cy="341312"/>
          </a:xfrm>
          <a:custGeom>
            <a:avLst/>
            <a:gdLst/>
            <a:ahLst/>
            <a:cxnLst>
              <a:cxn ang="0">
                <a:pos x="0" y="0"/>
              </a:cxn>
              <a:cxn ang="0">
                <a:pos x="19" y="279"/>
              </a:cxn>
              <a:cxn ang="0">
                <a:pos x="1824" y="739"/>
              </a:cxn>
              <a:cxn ang="0">
                <a:pos x="3946" y="695"/>
              </a:cxn>
              <a:cxn ang="0">
                <a:pos x="5731" y="297"/>
              </a:cxn>
              <a:cxn ang="0">
                <a:pos x="5722" y="153"/>
              </a:cxn>
              <a:cxn ang="0">
                <a:pos x="0" y="0"/>
              </a:cxn>
            </a:cxnLst>
            <a:rect l="0" t="0" r="r" b="b"/>
            <a:pathLst>
              <a:path w="5731" h="808">
                <a:moveTo>
                  <a:pt x="0" y="0"/>
                </a:moveTo>
                <a:lnTo>
                  <a:pt x="19" y="279"/>
                </a:lnTo>
                <a:cubicBezTo>
                  <a:pt x="321" y="399"/>
                  <a:pt x="1170" y="671"/>
                  <a:pt x="1824" y="739"/>
                </a:cubicBezTo>
                <a:cubicBezTo>
                  <a:pt x="2478" y="808"/>
                  <a:pt x="3295" y="769"/>
                  <a:pt x="3946" y="695"/>
                </a:cubicBezTo>
                <a:cubicBezTo>
                  <a:pt x="4597" y="621"/>
                  <a:pt x="5435" y="387"/>
                  <a:pt x="5731" y="297"/>
                </a:cubicBezTo>
                <a:lnTo>
                  <a:pt x="5722" y="153"/>
                </a:lnTo>
                <a:lnTo>
                  <a:pt x="0" y="0"/>
                </a:lnTo>
                <a:close/>
              </a:path>
            </a:pathLst>
          </a:custGeom>
          <a:solidFill>
            <a:schemeClr val="bg1"/>
          </a:solidFill>
          <a:ln w="9525">
            <a:noFill/>
            <a:round/>
            <a:headEnd/>
            <a:tailEnd/>
          </a:ln>
          <a:effec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mtClean="0">
              <a:ea typeface="宋体" pitchFamily="2" charset="-122"/>
            </a:endParaRPr>
          </a:p>
        </p:txBody>
      </p:sp>
      <p:grpSp>
        <p:nvGrpSpPr>
          <p:cNvPr id="6" name="Group 4"/>
          <p:cNvGrpSpPr>
            <a:grpSpLocks/>
          </p:cNvGrpSpPr>
          <p:nvPr/>
        </p:nvGrpSpPr>
        <p:grpSpPr bwMode="auto">
          <a:xfrm>
            <a:off x="0" y="0"/>
            <a:ext cx="9144000" cy="2089150"/>
            <a:chOff x="0" y="0"/>
            <a:chExt cx="5760" cy="1316"/>
          </a:xfrm>
        </p:grpSpPr>
        <p:grpSp>
          <p:nvGrpSpPr>
            <p:cNvPr id="7" name="Group 5"/>
            <p:cNvGrpSpPr>
              <a:grpSpLocks/>
            </p:cNvGrpSpPr>
            <p:nvPr userDrawn="1"/>
          </p:nvGrpSpPr>
          <p:grpSpPr bwMode="auto">
            <a:xfrm flipV="1">
              <a:off x="18" y="0"/>
              <a:ext cx="5742" cy="1128"/>
              <a:chOff x="0" y="0"/>
              <a:chExt cx="5760" cy="1680"/>
            </a:xfrm>
          </p:grpSpPr>
          <p:sp>
            <p:nvSpPr>
              <p:cNvPr id="9" name="Rectangle 6"/>
              <p:cNvSpPr>
                <a:spLocks noChangeArrowheads="1"/>
              </p:cNvSpPr>
              <p:nvPr userDrawn="1"/>
            </p:nvSpPr>
            <p:spPr bwMode="auto">
              <a:xfrm>
                <a:off x="0" y="0"/>
                <a:ext cx="5760" cy="1680"/>
              </a:xfrm>
              <a:prstGeom prst="rect">
                <a:avLst/>
              </a:prstGeom>
              <a:solidFill>
                <a:schemeClr val="tx1"/>
              </a:solidFill>
              <a:ln w="9525">
                <a:noFill/>
                <a:miter lim="800000"/>
                <a:headEnd/>
                <a:tailEnd/>
              </a:ln>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mtClean="0">
                  <a:ea typeface="宋体" pitchFamily="2" charset="-122"/>
                </a:endParaRPr>
              </a:p>
            </p:txBody>
          </p:sp>
          <p:sp>
            <p:nvSpPr>
              <p:cNvPr id="10" name="Rectangle 7"/>
              <p:cNvSpPr>
                <a:spLocks noChangeArrowheads="1"/>
              </p:cNvSpPr>
              <p:nvPr userDrawn="1"/>
            </p:nvSpPr>
            <p:spPr bwMode="auto">
              <a:xfrm>
                <a:off x="0" y="0"/>
                <a:ext cx="5760" cy="95"/>
              </a:xfrm>
              <a:prstGeom prst="rect">
                <a:avLst/>
              </a:prstGeom>
              <a:solidFill>
                <a:schemeClr val="tx1"/>
              </a:solidFill>
              <a:ln w="9525">
                <a:noFill/>
                <a:miter lim="800000"/>
                <a:headEnd/>
                <a:tailEnd/>
              </a:ln>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mtClean="0">
                  <a:ea typeface="宋体" pitchFamily="2" charset="-122"/>
                </a:endParaRPr>
              </a:p>
            </p:txBody>
          </p:sp>
        </p:grpSp>
        <p:sp>
          <p:nvSpPr>
            <p:cNvPr id="8" name="未知"/>
            <p:cNvSpPr>
              <a:spLocks/>
            </p:cNvSpPr>
            <p:nvPr userDrawn="1"/>
          </p:nvSpPr>
          <p:spPr bwMode="auto">
            <a:xfrm>
              <a:off x="0" y="1092"/>
              <a:ext cx="5731" cy="224"/>
            </a:xfrm>
            <a:custGeom>
              <a:avLst/>
              <a:gdLst/>
              <a:ahLst/>
              <a:cxnLst>
                <a:cxn ang="0">
                  <a:pos x="0" y="36"/>
                </a:cxn>
                <a:cxn ang="0">
                  <a:pos x="26" y="315"/>
                </a:cxn>
                <a:cxn ang="0">
                  <a:pos x="1795" y="771"/>
                </a:cxn>
                <a:cxn ang="0">
                  <a:pos x="3821" y="742"/>
                </a:cxn>
                <a:cxn ang="0">
                  <a:pos x="5731" y="320"/>
                </a:cxn>
                <a:cxn ang="0">
                  <a:pos x="5693" y="0"/>
                </a:cxn>
                <a:cxn ang="0">
                  <a:pos x="0" y="36"/>
                </a:cxn>
              </a:cxnLst>
              <a:rect l="0" t="0" r="r" b="b"/>
              <a:pathLst>
                <a:path w="5731" h="842">
                  <a:moveTo>
                    <a:pt x="0" y="36"/>
                  </a:moveTo>
                  <a:lnTo>
                    <a:pt x="26" y="315"/>
                  </a:lnTo>
                  <a:cubicBezTo>
                    <a:pt x="325" y="438"/>
                    <a:pt x="1163" y="700"/>
                    <a:pt x="1795" y="771"/>
                  </a:cubicBezTo>
                  <a:cubicBezTo>
                    <a:pt x="2427" y="842"/>
                    <a:pt x="3165" y="817"/>
                    <a:pt x="3821" y="742"/>
                  </a:cubicBezTo>
                  <a:cubicBezTo>
                    <a:pt x="4477" y="667"/>
                    <a:pt x="5419" y="444"/>
                    <a:pt x="5731" y="320"/>
                  </a:cubicBezTo>
                  <a:lnTo>
                    <a:pt x="5693" y="0"/>
                  </a:lnTo>
                  <a:lnTo>
                    <a:pt x="0" y="36"/>
                  </a:lnTo>
                  <a:close/>
                </a:path>
              </a:pathLst>
            </a:custGeom>
            <a:solidFill>
              <a:schemeClr val="tx1"/>
            </a:solidFill>
            <a:ln w="9525">
              <a:noFill/>
              <a:round/>
              <a:headEnd/>
              <a:tailEnd/>
            </a:ln>
            <a:effec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mtClean="0">
                <a:ea typeface="宋体" pitchFamily="2" charset="-122"/>
              </a:endParaRPr>
            </a:p>
          </p:txBody>
        </p:sp>
      </p:grpSp>
      <p:grpSp>
        <p:nvGrpSpPr>
          <p:cNvPr id="11" name="Group 9"/>
          <p:cNvGrpSpPr>
            <a:grpSpLocks/>
          </p:cNvGrpSpPr>
          <p:nvPr/>
        </p:nvGrpSpPr>
        <p:grpSpPr bwMode="auto">
          <a:xfrm>
            <a:off x="0" y="4689475"/>
            <a:ext cx="9144000" cy="2168525"/>
            <a:chOff x="0" y="0"/>
            <a:chExt cx="5760" cy="1412"/>
          </a:xfrm>
        </p:grpSpPr>
        <p:grpSp>
          <p:nvGrpSpPr>
            <p:cNvPr id="12" name="Group 10"/>
            <p:cNvGrpSpPr>
              <a:grpSpLocks/>
            </p:cNvGrpSpPr>
            <p:nvPr userDrawn="1"/>
          </p:nvGrpSpPr>
          <p:grpSpPr bwMode="auto">
            <a:xfrm>
              <a:off x="18" y="230"/>
              <a:ext cx="5742" cy="1182"/>
              <a:chOff x="0" y="4"/>
              <a:chExt cx="5760" cy="1676"/>
            </a:xfrm>
          </p:grpSpPr>
          <p:sp>
            <p:nvSpPr>
              <p:cNvPr id="16" name="Rectangle 11"/>
              <p:cNvSpPr>
                <a:spLocks noChangeArrowheads="1"/>
              </p:cNvSpPr>
              <p:nvPr userDrawn="1"/>
            </p:nvSpPr>
            <p:spPr bwMode="auto">
              <a:xfrm>
                <a:off x="0" y="4"/>
                <a:ext cx="5760" cy="1676"/>
              </a:xfrm>
              <a:prstGeom prst="rect">
                <a:avLst/>
              </a:prstGeom>
              <a:solidFill>
                <a:schemeClr val="accent1"/>
              </a:solidFill>
              <a:ln w="9525">
                <a:noFill/>
                <a:miter lim="800000"/>
                <a:headEnd/>
                <a:tailEnd/>
              </a:ln>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mtClean="0">
                  <a:ea typeface="宋体" pitchFamily="2" charset="-122"/>
                </a:endParaRPr>
              </a:p>
            </p:txBody>
          </p:sp>
          <p:sp>
            <p:nvSpPr>
              <p:cNvPr id="17" name="Rectangle 12"/>
              <p:cNvSpPr>
                <a:spLocks noChangeArrowheads="1"/>
              </p:cNvSpPr>
              <p:nvPr userDrawn="1"/>
            </p:nvSpPr>
            <p:spPr bwMode="auto">
              <a:xfrm>
                <a:off x="0" y="4"/>
                <a:ext cx="5760" cy="94"/>
              </a:xfrm>
              <a:prstGeom prst="rect">
                <a:avLst/>
              </a:prstGeom>
              <a:solidFill>
                <a:schemeClr val="accent1"/>
              </a:solidFill>
              <a:ln w="9525">
                <a:noFill/>
                <a:miter lim="800000"/>
                <a:headEnd/>
                <a:tailEnd/>
              </a:ln>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mtClean="0">
                  <a:ea typeface="宋体" pitchFamily="2" charset="-122"/>
                </a:endParaRPr>
              </a:p>
            </p:txBody>
          </p:sp>
        </p:grpSp>
        <p:grpSp>
          <p:nvGrpSpPr>
            <p:cNvPr id="13" name="Group 13"/>
            <p:cNvGrpSpPr>
              <a:grpSpLocks/>
            </p:cNvGrpSpPr>
            <p:nvPr userDrawn="1"/>
          </p:nvGrpSpPr>
          <p:grpSpPr bwMode="auto">
            <a:xfrm>
              <a:off x="0" y="0"/>
              <a:ext cx="5731" cy="264"/>
              <a:chOff x="0" y="0"/>
              <a:chExt cx="5731" cy="426"/>
            </a:xfrm>
          </p:grpSpPr>
          <p:sp>
            <p:nvSpPr>
              <p:cNvPr id="14" name="未知"/>
              <p:cNvSpPr>
                <a:spLocks/>
              </p:cNvSpPr>
              <p:nvPr userDrawn="1"/>
            </p:nvSpPr>
            <p:spPr bwMode="auto">
              <a:xfrm flipV="1">
                <a:off x="0" y="0"/>
                <a:ext cx="5731" cy="364"/>
              </a:xfrm>
              <a:custGeom>
                <a:avLst/>
                <a:gdLst/>
                <a:ahLst/>
                <a:cxnLst>
                  <a:cxn ang="0">
                    <a:pos x="0" y="0"/>
                  </a:cxn>
                  <a:cxn ang="0">
                    <a:pos x="19" y="279"/>
                  </a:cxn>
                  <a:cxn ang="0">
                    <a:pos x="1824" y="739"/>
                  </a:cxn>
                  <a:cxn ang="0">
                    <a:pos x="3946" y="695"/>
                  </a:cxn>
                  <a:cxn ang="0">
                    <a:pos x="5731" y="297"/>
                  </a:cxn>
                  <a:cxn ang="0">
                    <a:pos x="5722" y="153"/>
                  </a:cxn>
                  <a:cxn ang="0">
                    <a:pos x="0" y="0"/>
                  </a:cxn>
                </a:cxnLst>
                <a:rect l="0" t="0" r="r" b="b"/>
                <a:pathLst>
                  <a:path w="5731" h="808">
                    <a:moveTo>
                      <a:pt x="0" y="0"/>
                    </a:moveTo>
                    <a:lnTo>
                      <a:pt x="19" y="279"/>
                    </a:lnTo>
                    <a:cubicBezTo>
                      <a:pt x="321" y="399"/>
                      <a:pt x="1170" y="671"/>
                      <a:pt x="1824" y="739"/>
                    </a:cubicBezTo>
                    <a:cubicBezTo>
                      <a:pt x="2478" y="808"/>
                      <a:pt x="3295" y="769"/>
                      <a:pt x="3946" y="695"/>
                    </a:cubicBezTo>
                    <a:cubicBezTo>
                      <a:pt x="4597" y="621"/>
                      <a:pt x="5435" y="387"/>
                      <a:pt x="5731" y="297"/>
                    </a:cubicBezTo>
                    <a:lnTo>
                      <a:pt x="5722" y="153"/>
                    </a:lnTo>
                    <a:lnTo>
                      <a:pt x="0" y="0"/>
                    </a:lnTo>
                    <a:close/>
                  </a:path>
                </a:pathLst>
              </a:custGeom>
              <a:solidFill>
                <a:schemeClr val="bg1"/>
              </a:solidFill>
              <a:ln w="9525">
                <a:noFill/>
                <a:round/>
                <a:headEnd/>
                <a:tailEnd/>
              </a:ln>
              <a:effec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mtClean="0">
                  <a:ea typeface="宋体" pitchFamily="2" charset="-122"/>
                </a:endParaRPr>
              </a:p>
            </p:txBody>
          </p:sp>
          <p:sp>
            <p:nvSpPr>
              <p:cNvPr id="15" name="未知"/>
              <p:cNvSpPr>
                <a:spLocks/>
              </p:cNvSpPr>
              <p:nvPr userDrawn="1"/>
            </p:nvSpPr>
            <p:spPr bwMode="auto">
              <a:xfrm flipV="1">
                <a:off x="0" y="47"/>
                <a:ext cx="5731" cy="379"/>
              </a:xfrm>
              <a:custGeom>
                <a:avLst/>
                <a:gdLst/>
                <a:ahLst/>
                <a:cxnLst>
                  <a:cxn ang="0">
                    <a:pos x="0" y="36"/>
                  </a:cxn>
                  <a:cxn ang="0">
                    <a:pos x="26" y="315"/>
                  </a:cxn>
                  <a:cxn ang="0">
                    <a:pos x="1795" y="771"/>
                  </a:cxn>
                  <a:cxn ang="0">
                    <a:pos x="3821" y="742"/>
                  </a:cxn>
                  <a:cxn ang="0">
                    <a:pos x="5731" y="320"/>
                  </a:cxn>
                  <a:cxn ang="0">
                    <a:pos x="5693" y="0"/>
                  </a:cxn>
                  <a:cxn ang="0">
                    <a:pos x="0" y="36"/>
                  </a:cxn>
                </a:cxnLst>
                <a:rect l="0" t="0" r="r" b="b"/>
                <a:pathLst>
                  <a:path w="5731" h="842">
                    <a:moveTo>
                      <a:pt x="0" y="36"/>
                    </a:moveTo>
                    <a:lnTo>
                      <a:pt x="26" y="315"/>
                    </a:lnTo>
                    <a:cubicBezTo>
                      <a:pt x="325" y="438"/>
                      <a:pt x="1163" y="700"/>
                      <a:pt x="1795" y="771"/>
                    </a:cubicBezTo>
                    <a:cubicBezTo>
                      <a:pt x="2427" y="842"/>
                      <a:pt x="3165" y="817"/>
                      <a:pt x="3821" y="742"/>
                    </a:cubicBezTo>
                    <a:cubicBezTo>
                      <a:pt x="4477" y="667"/>
                      <a:pt x="5419" y="444"/>
                      <a:pt x="5731" y="320"/>
                    </a:cubicBezTo>
                    <a:lnTo>
                      <a:pt x="5693" y="0"/>
                    </a:lnTo>
                    <a:lnTo>
                      <a:pt x="0" y="36"/>
                    </a:lnTo>
                    <a:close/>
                  </a:path>
                </a:pathLst>
              </a:custGeom>
              <a:solidFill>
                <a:schemeClr val="accent1"/>
              </a:solidFill>
              <a:ln w="9525">
                <a:noFill/>
                <a:round/>
                <a:headEnd/>
                <a:tailEnd/>
              </a:ln>
              <a:effec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mtClean="0">
                  <a:ea typeface="宋体" pitchFamily="2" charset="-122"/>
                </a:endParaRPr>
              </a:p>
            </p:txBody>
          </p:sp>
        </p:grpSp>
      </p:grpSp>
      <p:grpSp>
        <p:nvGrpSpPr>
          <p:cNvPr id="18" name="Group 16"/>
          <p:cNvGrpSpPr>
            <a:grpSpLocks/>
          </p:cNvGrpSpPr>
          <p:nvPr/>
        </p:nvGrpSpPr>
        <p:grpSpPr bwMode="auto">
          <a:xfrm>
            <a:off x="0" y="0"/>
            <a:ext cx="9144000" cy="6867525"/>
            <a:chOff x="0" y="0"/>
            <a:chExt cx="5760" cy="4326"/>
          </a:xfrm>
        </p:grpSpPr>
        <p:sp>
          <p:nvSpPr>
            <p:cNvPr id="19" name="AutoShape 17"/>
            <p:cNvSpPr>
              <a:spLocks noChangeArrowheads="1"/>
            </p:cNvSpPr>
            <p:nvPr/>
          </p:nvSpPr>
          <p:spPr bwMode="auto">
            <a:xfrm>
              <a:off x="27" y="24"/>
              <a:ext cx="5709" cy="4272"/>
            </a:xfrm>
            <a:prstGeom prst="roundRect">
              <a:avLst>
                <a:gd name="adj" fmla="val 6227"/>
              </a:avLst>
            </a:prstGeom>
            <a:noFill/>
            <a:ln w="76200" cmpd="sng">
              <a:solidFill>
                <a:schemeClr val="bg1"/>
              </a:solidFill>
              <a:round/>
              <a:headEnd/>
              <a:tailEnd/>
            </a:ln>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mtClean="0">
                <a:ea typeface="宋体" pitchFamily="2" charset="-122"/>
              </a:endParaRPr>
            </a:p>
          </p:txBody>
        </p:sp>
        <p:sp>
          <p:nvSpPr>
            <p:cNvPr id="20" name="未知"/>
            <p:cNvSpPr>
              <a:spLocks/>
            </p:cNvSpPr>
            <p:nvPr/>
          </p:nvSpPr>
          <p:spPr bwMode="auto">
            <a:xfrm>
              <a:off x="3" y="0"/>
              <a:ext cx="288" cy="288"/>
            </a:xfrm>
            <a:custGeom>
              <a:avLst/>
              <a:gdLst/>
              <a:ahLst/>
              <a:cxnLst>
                <a:cxn ang="0">
                  <a:pos x="0" y="48"/>
                </a:cxn>
                <a:cxn ang="0">
                  <a:pos x="0" y="384"/>
                </a:cxn>
                <a:cxn ang="0">
                  <a:pos x="96" y="192"/>
                </a:cxn>
                <a:cxn ang="0">
                  <a:pos x="192" y="48"/>
                </a:cxn>
                <a:cxn ang="0">
                  <a:pos x="336" y="0"/>
                </a:cxn>
                <a:cxn ang="0">
                  <a:pos x="0" y="0"/>
                </a:cxn>
              </a:cxnLst>
              <a:rect l="0" t="0" r="r" b="b"/>
              <a:pathLst>
                <a:path w="336" h="384">
                  <a:moveTo>
                    <a:pt x="0" y="48"/>
                  </a:moveTo>
                  <a:lnTo>
                    <a:pt x="0" y="384"/>
                  </a:lnTo>
                  <a:lnTo>
                    <a:pt x="96" y="192"/>
                  </a:lnTo>
                  <a:lnTo>
                    <a:pt x="192" y="48"/>
                  </a:lnTo>
                  <a:lnTo>
                    <a:pt x="336" y="0"/>
                  </a:lnTo>
                  <a:lnTo>
                    <a:pt x="0" y="0"/>
                  </a:lnTo>
                </a:path>
              </a:pathLst>
            </a:custGeom>
            <a:solidFill>
              <a:schemeClr val="bg1"/>
            </a:solidFill>
            <a:ln w="9525">
              <a:noFill/>
              <a:round/>
              <a:headEnd/>
              <a:tailEnd/>
            </a:ln>
            <a:effec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mtClean="0">
                <a:ea typeface="宋体" pitchFamily="2" charset="-122"/>
              </a:endParaRPr>
            </a:p>
          </p:txBody>
        </p:sp>
        <p:sp>
          <p:nvSpPr>
            <p:cNvPr id="21" name="未知"/>
            <p:cNvSpPr>
              <a:spLocks/>
            </p:cNvSpPr>
            <p:nvPr/>
          </p:nvSpPr>
          <p:spPr bwMode="auto">
            <a:xfrm rot="16191400">
              <a:off x="-47" y="4030"/>
              <a:ext cx="336" cy="242"/>
            </a:xfrm>
            <a:custGeom>
              <a:avLst/>
              <a:gdLst/>
              <a:ahLst/>
              <a:cxnLst>
                <a:cxn ang="0">
                  <a:pos x="0" y="48"/>
                </a:cxn>
                <a:cxn ang="0">
                  <a:pos x="0" y="384"/>
                </a:cxn>
                <a:cxn ang="0">
                  <a:pos x="96" y="192"/>
                </a:cxn>
                <a:cxn ang="0">
                  <a:pos x="192" y="48"/>
                </a:cxn>
                <a:cxn ang="0">
                  <a:pos x="336" y="0"/>
                </a:cxn>
                <a:cxn ang="0">
                  <a:pos x="0" y="0"/>
                </a:cxn>
              </a:cxnLst>
              <a:rect l="0" t="0" r="r" b="b"/>
              <a:pathLst>
                <a:path w="336" h="384">
                  <a:moveTo>
                    <a:pt x="0" y="48"/>
                  </a:moveTo>
                  <a:lnTo>
                    <a:pt x="0" y="384"/>
                  </a:lnTo>
                  <a:lnTo>
                    <a:pt x="96" y="192"/>
                  </a:lnTo>
                  <a:lnTo>
                    <a:pt x="192" y="48"/>
                  </a:lnTo>
                  <a:lnTo>
                    <a:pt x="336" y="0"/>
                  </a:lnTo>
                  <a:lnTo>
                    <a:pt x="0" y="0"/>
                  </a:lnTo>
                </a:path>
              </a:pathLst>
            </a:custGeom>
            <a:solidFill>
              <a:schemeClr val="bg1"/>
            </a:solidFill>
            <a:ln w="9525">
              <a:noFill/>
              <a:round/>
              <a:headEnd/>
              <a:tailEnd/>
            </a:ln>
            <a:effec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mtClean="0">
                <a:ea typeface="宋体" pitchFamily="2" charset="-122"/>
              </a:endParaRPr>
            </a:p>
          </p:txBody>
        </p:sp>
        <p:sp>
          <p:nvSpPr>
            <p:cNvPr id="22" name="未知"/>
            <p:cNvSpPr>
              <a:spLocks/>
            </p:cNvSpPr>
            <p:nvPr/>
          </p:nvSpPr>
          <p:spPr bwMode="auto">
            <a:xfrm>
              <a:off x="5520" y="3978"/>
              <a:ext cx="240" cy="348"/>
            </a:xfrm>
            <a:custGeom>
              <a:avLst/>
              <a:gdLst/>
              <a:ahLst/>
              <a:cxnLst>
                <a:cxn ang="0">
                  <a:pos x="246" y="0"/>
                </a:cxn>
                <a:cxn ang="0">
                  <a:pos x="164" y="196"/>
                </a:cxn>
                <a:cxn ang="0">
                  <a:pos x="84" y="282"/>
                </a:cxn>
                <a:cxn ang="0">
                  <a:pos x="0" y="342"/>
                </a:cxn>
                <a:cxn ang="0">
                  <a:pos x="246" y="348"/>
                </a:cxn>
              </a:cxnLst>
              <a:rect l="0" t="0" r="r" b="b"/>
              <a:pathLst>
                <a:path w="246" h="348">
                  <a:moveTo>
                    <a:pt x="246" y="0"/>
                  </a:moveTo>
                  <a:lnTo>
                    <a:pt x="164" y="196"/>
                  </a:lnTo>
                  <a:lnTo>
                    <a:pt x="84" y="282"/>
                  </a:lnTo>
                  <a:lnTo>
                    <a:pt x="0" y="342"/>
                  </a:lnTo>
                  <a:lnTo>
                    <a:pt x="246" y="348"/>
                  </a:lnTo>
                </a:path>
              </a:pathLst>
            </a:custGeom>
            <a:solidFill>
              <a:schemeClr val="bg1"/>
            </a:solidFill>
            <a:ln w="9525">
              <a:noFill/>
              <a:round/>
              <a:headEnd/>
              <a:tailEnd/>
            </a:ln>
            <a:effec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mtClean="0">
                <a:ea typeface="宋体" pitchFamily="2" charset="-122"/>
              </a:endParaRPr>
            </a:p>
          </p:txBody>
        </p:sp>
        <p:sp>
          <p:nvSpPr>
            <p:cNvPr id="23" name="未知"/>
            <p:cNvSpPr>
              <a:spLocks/>
            </p:cNvSpPr>
            <p:nvPr/>
          </p:nvSpPr>
          <p:spPr bwMode="auto">
            <a:xfrm rot="5400000">
              <a:off x="5472" y="0"/>
              <a:ext cx="288" cy="288"/>
            </a:xfrm>
            <a:custGeom>
              <a:avLst/>
              <a:gdLst/>
              <a:ahLst/>
              <a:cxnLst>
                <a:cxn ang="0">
                  <a:pos x="0" y="48"/>
                </a:cxn>
                <a:cxn ang="0">
                  <a:pos x="0" y="384"/>
                </a:cxn>
                <a:cxn ang="0">
                  <a:pos x="96" y="192"/>
                </a:cxn>
                <a:cxn ang="0">
                  <a:pos x="192" y="48"/>
                </a:cxn>
                <a:cxn ang="0">
                  <a:pos x="336" y="0"/>
                </a:cxn>
                <a:cxn ang="0">
                  <a:pos x="0" y="0"/>
                </a:cxn>
              </a:cxnLst>
              <a:rect l="0" t="0" r="r" b="b"/>
              <a:pathLst>
                <a:path w="336" h="384">
                  <a:moveTo>
                    <a:pt x="0" y="48"/>
                  </a:moveTo>
                  <a:lnTo>
                    <a:pt x="0" y="384"/>
                  </a:lnTo>
                  <a:lnTo>
                    <a:pt x="96" y="192"/>
                  </a:lnTo>
                  <a:lnTo>
                    <a:pt x="192" y="48"/>
                  </a:lnTo>
                  <a:lnTo>
                    <a:pt x="336" y="0"/>
                  </a:lnTo>
                  <a:lnTo>
                    <a:pt x="0" y="0"/>
                  </a:lnTo>
                </a:path>
              </a:pathLst>
            </a:custGeom>
            <a:solidFill>
              <a:schemeClr val="bg1"/>
            </a:solidFill>
            <a:ln w="9525">
              <a:noFill/>
              <a:round/>
              <a:headEnd/>
              <a:tailEnd/>
            </a:ln>
            <a:effec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mtClean="0">
                <a:ea typeface="宋体" pitchFamily="2" charset="-122"/>
              </a:endParaRPr>
            </a:p>
          </p:txBody>
        </p:sp>
      </p:grpSp>
      <p:pic>
        <p:nvPicPr>
          <p:cNvPr id="24" name="Picture 24"/>
          <p:cNvPicPr>
            <a:picLocks noChangeAspect="1" noChangeArrowheads="1"/>
          </p:cNvPicPr>
          <p:nvPr/>
        </p:nvPicPr>
        <p:blipFill>
          <a:blip r:embed="rId3"/>
          <a:srcRect/>
          <a:stretch>
            <a:fillRect/>
          </a:stretch>
        </p:blipFill>
        <p:spPr bwMode="auto">
          <a:xfrm>
            <a:off x="323850" y="333375"/>
            <a:ext cx="6480175" cy="1038225"/>
          </a:xfrm>
          <a:prstGeom prst="rect">
            <a:avLst/>
          </a:prstGeom>
          <a:noFill/>
          <a:ln w="9525">
            <a:noFill/>
            <a:miter lim="800000"/>
            <a:headEnd/>
            <a:tailEnd/>
          </a:ln>
        </p:spPr>
      </p:pic>
      <p:sp>
        <p:nvSpPr>
          <p:cNvPr id="2070" name="Rectangle 22"/>
          <p:cNvSpPr>
            <a:spLocks noGrp="1" noChangeArrowheads="1"/>
          </p:cNvSpPr>
          <p:nvPr>
            <p:ph type="ctrTitle"/>
          </p:nvPr>
        </p:nvSpPr>
        <p:spPr>
          <a:xfrm>
            <a:off x="323850" y="2276475"/>
            <a:ext cx="5181600" cy="2286000"/>
          </a:xfrm>
        </p:spPr>
        <p:txBody>
          <a:bodyPr/>
          <a:lstStyle>
            <a:lvl1pPr algn="l">
              <a:defRPr sz="4000" b="1"/>
            </a:lvl1pPr>
          </a:lstStyle>
          <a:p>
            <a:r>
              <a:rPr lang="zh-CN" altLang="en-US"/>
              <a:t>单击此处编辑母版标题样式</a:t>
            </a:r>
          </a:p>
        </p:txBody>
      </p:sp>
      <p:sp>
        <p:nvSpPr>
          <p:cNvPr id="2071" name="Rectangle 23"/>
          <p:cNvSpPr>
            <a:spLocks noGrp="1" noChangeArrowheads="1"/>
          </p:cNvSpPr>
          <p:nvPr>
            <p:ph type="subTitle" idx="1"/>
          </p:nvPr>
        </p:nvSpPr>
        <p:spPr>
          <a:xfrm>
            <a:off x="1600200" y="5410200"/>
            <a:ext cx="6324600" cy="533400"/>
          </a:xfrm>
        </p:spPr>
        <p:txBody>
          <a:bodyPr/>
          <a:lstStyle>
            <a:lvl1pPr marL="0" indent="0" algn="ctr">
              <a:buFont typeface="Wingdings" pitchFamily="2" charset="2"/>
              <a:buNone/>
              <a:defRPr sz="1800" b="0">
                <a:solidFill>
                  <a:schemeClr val="bg1"/>
                </a:solidFill>
              </a:defRPr>
            </a:lvl1pPr>
          </a:lstStyle>
          <a:p>
            <a:r>
              <a:rPr lang="zh-CN" altLang="en-US"/>
              <a:t>单击此处编辑母版副标题样式</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sldNum" sz="quarter" idx="10"/>
          </p:nvPr>
        </p:nvSpPr>
        <p:spPr>
          <a:ln/>
        </p:spPr>
        <p:txBody>
          <a:bodyPr/>
          <a:lstStyle>
            <a:lvl1pPr>
              <a:defRPr/>
            </a:lvl1pPr>
          </a:lstStyle>
          <a:p>
            <a:pPr>
              <a:defRPr/>
            </a:pPr>
            <a:fld id="{95302A50-C52C-4CCF-8058-23B9D546B95A}" type="slidenum">
              <a:rPr lang="zh-CN" altLang="en-US"/>
              <a:pPr>
                <a:defRPr/>
              </a:pPr>
              <a:t>‹#›</a:t>
            </a:fld>
            <a:endParaRPr lang="en-US"/>
          </a:p>
        </p:txBody>
      </p:sp>
      <p:sp>
        <p:nvSpPr>
          <p:cNvPr id="5" name="Rectangle 9"/>
          <p:cNvSpPr>
            <a:spLocks noGrp="1" noChangeArrowheads="1"/>
          </p:cNvSpPr>
          <p:nvPr>
            <p:ph type="dt" sz="half" idx="11"/>
          </p:nvPr>
        </p:nvSpPr>
        <p:spPr>
          <a:ln/>
        </p:spPr>
        <p:txBody>
          <a:bodyPr/>
          <a:lstStyle>
            <a:lvl1pPr>
              <a:defRPr/>
            </a:lvl1pPr>
          </a:lstStyle>
          <a:p>
            <a:pPr>
              <a:defRPr/>
            </a:pPr>
            <a:r>
              <a:rPr lang="en-US"/>
              <a:t>www.pumpress.com.cn</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62750" y="304800"/>
            <a:ext cx="2152650" cy="5943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304800"/>
            <a:ext cx="6305550" cy="59436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sldNum" sz="quarter" idx="10"/>
          </p:nvPr>
        </p:nvSpPr>
        <p:spPr>
          <a:ln/>
        </p:spPr>
        <p:txBody>
          <a:bodyPr/>
          <a:lstStyle>
            <a:lvl1pPr>
              <a:defRPr/>
            </a:lvl1pPr>
          </a:lstStyle>
          <a:p>
            <a:pPr>
              <a:defRPr/>
            </a:pPr>
            <a:fld id="{7A9F2C4A-5A11-4F29-885A-32DA48E61FE2}" type="slidenum">
              <a:rPr lang="zh-CN" altLang="en-US"/>
              <a:pPr>
                <a:defRPr/>
              </a:pPr>
              <a:t>‹#›</a:t>
            </a:fld>
            <a:endParaRPr lang="en-US"/>
          </a:p>
        </p:txBody>
      </p:sp>
      <p:sp>
        <p:nvSpPr>
          <p:cNvPr id="5" name="Rectangle 9"/>
          <p:cNvSpPr>
            <a:spLocks noGrp="1" noChangeArrowheads="1"/>
          </p:cNvSpPr>
          <p:nvPr>
            <p:ph type="dt" sz="half" idx="11"/>
          </p:nvPr>
        </p:nvSpPr>
        <p:spPr>
          <a:ln/>
        </p:spPr>
        <p:txBody>
          <a:bodyPr/>
          <a:lstStyle>
            <a:lvl1pPr>
              <a:defRPr/>
            </a:lvl1pPr>
          </a:lstStyle>
          <a:p>
            <a:pPr>
              <a:defRPr/>
            </a:pPr>
            <a:r>
              <a:rPr lang="en-US"/>
              <a:t>www.pumpress.com.cn</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250825" y="260350"/>
            <a:ext cx="7704138" cy="792163"/>
          </a:xfr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灯片编号占位符 2"/>
          <p:cNvSpPr>
            <a:spLocks noGrp="1"/>
          </p:cNvSpPr>
          <p:nvPr>
            <p:ph type="sldNum" sz="quarter" idx="10"/>
          </p:nvPr>
        </p:nvSpPr>
        <p:spPr/>
        <p:txBody>
          <a:bodyPr/>
          <a:lstStyle>
            <a:lvl1pPr>
              <a:defRPr/>
            </a:lvl1pPr>
          </a:lstStyle>
          <a:p>
            <a:pPr>
              <a:defRPr/>
            </a:pPr>
            <a:fld id="{4E24850E-3014-4A7F-9621-1858A9AA5247}" type="slidenum">
              <a:rPr lang="zh-CN" altLang="en-US"/>
              <a:pPr>
                <a:defRPr/>
              </a:pPr>
              <a:t>‹#›</a:t>
            </a:fld>
            <a:endParaRPr lang="en-US" altLang="zh-CN" sz="1800"/>
          </a:p>
        </p:txBody>
      </p:sp>
      <p:sp>
        <p:nvSpPr>
          <p:cNvPr id="3" name="日期占位符 3"/>
          <p:cNvSpPr>
            <a:spLocks noGrp="1"/>
          </p:cNvSpPr>
          <p:nvPr>
            <p:ph type="dt" sz="half" idx="11"/>
          </p:nvPr>
        </p:nvSpPr>
        <p:spPr/>
        <p:txBody>
          <a:bodyPr/>
          <a:lstStyle>
            <a:lvl1pPr>
              <a:defRPr/>
            </a:lvl1pPr>
          </a:lstStyle>
          <a:p>
            <a:pPr>
              <a:defRPr/>
            </a:pPr>
            <a:r>
              <a:rPr lang="zh-CN" altLang="zh-CN"/>
              <a:t>www.pumpress.com.cn</a:t>
            </a:r>
            <a:endParaRPr lang="zh-CN" altLang="zh-CN" sz="1800">
              <a:solidFill>
                <a:schemeClr val="tx1"/>
              </a:solidFill>
              <a:latin typeface="Arial"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sldNum" sz="quarter" idx="10"/>
          </p:nvPr>
        </p:nvSpPr>
        <p:spPr>
          <a:ln/>
        </p:spPr>
        <p:txBody>
          <a:bodyPr/>
          <a:lstStyle>
            <a:lvl1pPr>
              <a:defRPr/>
            </a:lvl1pPr>
          </a:lstStyle>
          <a:p>
            <a:pPr>
              <a:defRPr/>
            </a:pPr>
            <a:fld id="{D7247FCF-333A-4952-B5DE-7EBB41ACDEDD}" type="slidenum">
              <a:rPr lang="zh-CN" altLang="en-US"/>
              <a:pPr>
                <a:defRPr/>
              </a:pPr>
              <a:t>‹#›</a:t>
            </a:fld>
            <a:endParaRPr lang="en-US"/>
          </a:p>
        </p:txBody>
      </p:sp>
      <p:sp>
        <p:nvSpPr>
          <p:cNvPr id="5" name="Rectangle 9"/>
          <p:cNvSpPr>
            <a:spLocks noGrp="1" noChangeArrowheads="1"/>
          </p:cNvSpPr>
          <p:nvPr>
            <p:ph type="dt" sz="half" idx="11"/>
          </p:nvPr>
        </p:nvSpPr>
        <p:spPr>
          <a:ln/>
        </p:spPr>
        <p:txBody>
          <a:bodyPr/>
          <a:lstStyle>
            <a:lvl1pPr>
              <a:defRPr/>
            </a:lvl1pPr>
          </a:lstStyle>
          <a:p>
            <a:pPr>
              <a:defRPr/>
            </a:pPr>
            <a:r>
              <a:rPr lang="en-US"/>
              <a:t>www.pumpress.com.cn</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sldNum" sz="quarter" idx="10"/>
          </p:nvPr>
        </p:nvSpPr>
        <p:spPr>
          <a:ln/>
        </p:spPr>
        <p:txBody>
          <a:bodyPr/>
          <a:lstStyle>
            <a:lvl1pPr>
              <a:defRPr/>
            </a:lvl1pPr>
          </a:lstStyle>
          <a:p>
            <a:pPr>
              <a:defRPr/>
            </a:pPr>
            <a:fld id="{F8F95D76-B725-4EE5-83D4-0AB5371E07A4}" type="slidenum">
              <a:rPr lang="zh-CN" altLang="en-US"/>
              <a:pPr>
                <a:defRPr/>
              </a:pPr>
              <a:t>‹#›</a:t>
            </a:fld>
            <a:endParaRPr lang="en-US"/>
          </a:p>
        </p:txBody>
      </p:sp>
      <p:sp>
        <p:nvSpPr>
          <p:cNvPr id="5" name="Rectangle 9"/>
          <p:cNvSpPr>
            <a:spLocks noGrp="1" noChangeArrowheads="1"/>
          </p:cNvSpPr>
          <p:nvPr>
            <p:ph type="dt" sz="half" idx="11"/>
          </p:nvPr>
        </p:nvSpPr>
        <p:spPr>
          <a:ln/>
        </p:spPr>
        <p:txBody>
          <a:bodyPr/>
          <a:lstStyle>
            <a:lvl1pPr>
              <a:defRPr/>
            </a:lvl1pPr>
          </a:lstStyle>
          <a:p>
            <a:pPr>
              <a:defRPr/>
            </a:pPr>
            <a:r>
              <a:rPr lang="en-US"/>
              <a:t>www.pumpress.com.cn</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48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86300" y="1371600"/>
            <a:ext cx="42291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sldNum" sz="quarter" idx="10"/>
          </p:nvPr>
        </p:nvSpPr>
        <p:spPr>
          <a:ln/>
        </p:spPr>
        <p:txBody>
          <a:bodyPr/>
          <a:lstStyle>
            <a:lvl1pPr>
              <a:defRPr/>
            </a:lvl1pPr>
          </a:lstStyle>
          <a:p>
            <a:pPr>
              <a:defRPr/>
            </a:pPr>
            <a:fld id="{C3C142D2-8E1C-43F7-8BC0-9A8A03FE4AFD}" type="slidenum">
              <a:rPr lang="zh-CN" altLang="en-US"/>
              <a:pPr>
                <a:defRPr/>
              </a:pPr>
              <a:t>‹#›</a:t>
            </a:fld>
            <a:endParaRPr lang="en-US"/>
          </a:p>
        </p:txBody>
      </p:sp>
      <p:sp>
        <p:nvSpPr>
          <p:cNvPr id="6" name="Rectangle 9"/>
          <p:cNvSpPr>
            <a:spLocks noGrp="1" noChangeArrowheads="1"/>
          </p:cNvSpPr>
          <p:nvPr>
            <p:ph type="dt" sz="half" idx="11"/>
          </p:nvPr>
        </p:nvSpPr>
        <p:spPr>
          <a:ln/>
        </p:spPr>
        <p:txBody>
          <a:bodyPr/>
          <a:lstStyle>
            <a:lvl1pPr>
              <a:defRPr/>
            </a:lvl1pPr>
          </a:lstStyle>
          <a:p>
            <a:pPr>
              <a:defRPr/>
            </a:pPr>
            <a:r>
              <a:rPr lang="en-US"/>
              <a:t>www.pumpress.com.cn</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sldNum" sz="quarter" idx="10"/>
          </p:nvPr>
        </p:nvSpPr>
        <p:spPr>
          <a:ln/>
        </p:spPr>
        <p:txBody>
          <a:bodyPr/>
          <a:lstStyle>
            <a:lvl1pPr>
              <a:defRPr/>
            </a:lvl1pPr>
          </a:lstStyle>
          <a:p>
            <a:pPr>
              <a:defRPr/>
            </a:pPr>
            <a:fld id="{18142108-7245-4436-B6AA-54D9A4E979E5}" type="slidenum">
              <a:rPr lang="zh-CN" altLang="en-US"/>
              <a:pPr>
                <a:defRPr/>
              </a:pPr>
              <a:t>‹#›</a:t>
            </a:fld>
            <a:endParaRPr lang="en-US"/>
          </a:p>
        </p:txBody>
      </p:sp>
      <p:sp>
        <p:nvSpPr>
          <p:cNvPr id="8" name="Rectangle 9"/>
          <p:cNvSpPr>
            <a:spLocks noGrp="1" noChangeArrowheads="1"/>
          </p:cNvSpPr>
          <p:nvPr>
            <p:ph type="dt" sz="half" idx="11"/>
          </p:nvPr>
        </p:nvSpPr>
        <p:spPr>
          <a:ln/>
        </p:spPr>
        <p:txBody>
          <a:bodyPr/>
          <a:lstStyle>
            <a:lvl1pPr>
              <a:defRPr/>
            </a:lvl1pPr>
          </a:lstStyle>
          <a:p>
            <a:pPr>
              <a:defRPr/>
            </a:pPr>
            <a:r>
              <a:rPr lang="en-US"/>
              <a:t>www.pumpress.com.cn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sldNum" sz="quarter" idx="10"/>
          </p:nvPr>
        </p:nvSpPr>
        <p:spPr>
          <a:ln/>
        </p:spPr>
        <p:txBody>
          <a:bodyPr/>
          <a:lstStyle>
            <a:lvl1pPr>
              <a:defRPr/>
            </a:lvl1pPr>
          </a:lstStyle>
          <a:p>
            <a:pPr>
              <a:defRPr/>
            </a:pPr>
            <a:fld id="{6151A4E5-21EB-4C31-A070-E22065BECD49}" type="slidenum">
              <a:rPr lang="zh-CN" altLang="en-US"/>
              <a:pPr>
                <a:defRPr/>
              </a:pPr>
              <a:t>‹#›</a:t>
            </a:fld>
            <a:endParaRPr lang="en-US"/>
          </a:p>
        </p:txBody>
      </p:sp>
      <p:sp>
        <p:nvSpPr>
          <p:cNvPr id="4" name="Rectangle 9"/>
          <p:cNvSpPr>
            <a:spLocks noGrp="1" noChangeArrowheads="1"/>
          </p:cNvSpPr>
          <p:nvPr>
            <p:ph type="dt" sz="half" idx="11"/>
          </p:nvPr>
        </p:nvSpPr>
        <p:spPr>
          <a:ln/>
        </p:spPr>
        <p:txBody>
          <a:bodyPr/>
          <a:lstStyle>
            <a:lvl1pPr>
              <a:defRPr/>
            </a:lvl1pPr>
          </a:lstStyle>
          <a:p>
            <a:pPr>
              <a:defRPr/>
            </a:pPr>
            <a:r>
              <a:rPr lang="en-US"/>
              <a:t>www.pumpress.com.cn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201FBE8C-AC85-46B1-BD15-67F4D0751E13}" type="slidenum">
              <a:rPr lang="zh-CN" altLang="en-US"/>
              <a:pPr>
                <a:defRPr/>
              </a:pPr>
              <a:t>‹#›</a:t>
            </a:fld>
            <a:endParaRPr lang="en-US"/>
          </a:p>
        </p:txBody>
      </p:sp>
      <p:sp>
        <p:nvSpPr>
          <p:cNvPr id="3" name="Rectangle 9"/>
          <p:cNvSpPr>
            <a:spLocks noGrp="1" noChangeArrowheads="1"/>
          </p:cNvSpPr>
          <p:nvPr>
            <p:ph type="dt" sz="half" idx="11"/>
          </p:nvPr>
        </p:nvSpPr>
        <p:spPr>
          <a:ln/>
        </p:spPr>
        <p:txBody>
          <a:bodyPr/>
          <a:lstStyle>
            <a:lvl1pPr>
              <a:defRPr/>
            </a:lvl1pPr>
          </a:lstStyle>
          <a:p>
            <a:pPr>
              <a:defRPr/>
            </a:pPr>
            <a:r>
              <a:rPr lang="en-US"/>
              <a:t>www.pumpress.com.cn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sldNum" sz="quarter" idx="10"/>
          </p:nvPr>
        </p:nvSpPr>
        <p:spPr>
          <a:ln/>
        </p:spPr>
        <p:txBody>
          <a:bodyPr/>
          <a:lstStyle>
            <a:lvl1pPr>
              <a:defRPr/>
            </a:lvl1pPr>
          </a:lstStyle>
          <a:p>
            <a:pPr>
              <a:defRPr/>
            </a:pPr>
            <a:fld id="{40C65915-9525-4BDF-B173-C4A7342729D2}" type="slidenum">
              <a:rPr lang="zh-CN" altLang="en-US"/>
              <a:pPr>
                <a:defRPr/>
              </a:pPr>
              <a:t>‹#›</a:t>
            </a:fld>
            <a:endParaRPr lang="en-US"/>
          </a:p>
        </p:txBody>
      </p:sp>
      <p:sp>
        <p:nvSpPr>
          <p:cNvPr id="6" name="Rectangle 9"/>
          <p:cNvSpPr>
            <a:spLocks noGrp="1" noChangeArrowheads="1"/>
          </p:cNvSpPr>
          <p:nvPr>
            <p:ph type="dt" sz="half" idx="11"/>
          </p:nvPr>
        </p:nvSpPr>
        <p:spPr>
          <a:ln/>
        </p:spPr>
        <p:txBody>
          <a:bodyPr/>
          <a:lstStyle>
            <a:lvl1pPr>
              <a:defRPr/>
            </a:lvl1pPr>
          </a:lstStyle>
          <a:p>
            <a:pPr>
              <a:defRPr/>
            </a:pPr>
            <a:r>
              <a:rPr lang="en-US"/>
              <a:t>www.pumpress.com.cn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sldNum" sz="quarter" idx="10"/>
          </p:nvPr>
        </p:nvSpPr>
        <p:spPr>
          <a:ln/>
        </p:spPr>
        <p:txBody>
          <a:bodyPr/>
          <a:lstStyle>
            <a:lvl1pPr>
              <a:defRPr/>
            </a:lvl1pPr>
          </a:lstStyle>
          <a:p>
            <a:pPr>
              <a:defRPr/>
            </a:pPr>
            <a:fld id="{06CEA07D-822C-4C91-ACF4-3513490F48F4}" type="slidenum">
              <a:rPr lang="zh-CN" altLang="en-US"/>
              <a:pPr>
                <a:defRPr/>
              </a:pPr>
              <a:t>‹#›</a:t>
            </a:fld>
            <a:endParaRPr lang="en-US"/>
          </a:p>
        </p:txBody>
      </p:sp>
      <p:sp>
        <p:nvSpPr>
          <p:cNvPr id="6" name="Rectangle 9"/>
          <p:cNvSpPr>
            <a:spLocks noGrp="1" noChangeArrowheads="1"/>
          </p:cNvSpPr>
          <p:nvPr>
            <p:ph type="dt" sz="half" idx="11"/>
          </p:nvPr>
        </p:nvSpPr>
        <p:spPr>
          <a:ln/>
        </p:spPr>
        <p:txBody>
          <a:bodyPr/>
          <a:lstStyle>
            <a:lvl1pPr>
              <a:defRPr/>
            </a:lvl1pPr>
          </a:lstStyle>
          <a:p>
            <a:pPr>
              <a:defRPr/>
            </a:pPr>
            <a:r>
              <a:rPr lang="en-US"/>
              <a:t>www.pumpress.com.cn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2" descr="1"/>
          <p:cNvPicPr>
            <a:picLocks noChangeAspect="1" noChangeArrowheads="1"/>
          </p:cNvPicPr>
          <p:nvPr/>
        </p:nvPicPr>
        <p:blipFill>
          <a:blip r:embed="rId15"/>
          <a:srcRect/>
          <a:stretch>
            <a:fillRect/>
          </a:stretch>
        </p:blipFill>
        <p:spPr bwMode="auto">
          <a:xfrm>
            <a:off x="0" y="188913"/>
            <a:ext cx="9144000" cy="1047750"/>
          </a:xfrm>
          <a:prstGeom prst="rect">
            <a:avLst/>
          </a:prstGeom>
          <a:noFill/>
          <a:ln w="9525">
            <a:noFill/>
            <a:miter lim="800000"/>
            <a:headEnd/>
            <a:tailEnd/>
          </a:ln>
        </p:spPr>
      </p:pic>
      <p:sp>
        <p:nvSpPr>
          <p:cNvPr id="1027" name="Rectangle 3"/>
          <p:cNvSpPr>
            <a:spLocks noChangeArrowheads="1"/>
          </p:cNvSpPr>
          <p:nvPr/>
        </p:nvSpPr>
        <p:spPr bwMode="auto">
          <a:xfrm>
            <a:off x="0" y="0"/>
            <a:ext cx="9144000" cy="241300"/>
          </a:xfrm>
          <a:prstGeom prst="rect">
            <a:avLst/>
          </a:prstGeom>
          <a:solidFill>
            <a:schemeClr val="accent1"/>
          </a:solidFill>
          <a:ln w="9525">
            <a:noFill/>
            <a:miter lim="800000"/>
            <a:headEnd/>
            <a:tailEnd/>
          </a:ln>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mtClean="0">
              <a:ea typeface="宋体" pitchFamily="2" charset="-122"/>
            </a:endParaRPr>
          </a:p>
        </p:txBody>
      </p:sp>
      <p:sp>
        <p:nvSpPr>
          <p:cNvPr id="1028" name="未知"/>
          <p:cNvSpPr>
            <a:spLocks/>
          </p:cNvSpPr>
          <p:nvPr/>
        </p:nvSpPr>
        <p:spPr bwMode="auto">
          <a:xfrm>
            <a:off x="0" y="950913"/>
            <a:ext cx="9150350" cy="461962"/>
          </a:xfrm>
          <a:custGeom>
            <a:avLst/>
            <a:gdLst/>
            <a:ahLst/>
            <a:cxnLst>
              <a:cxn ang="0">
                <a:pos x="4" y="365"/>
              </a:cxn>
              <a:cxn ang="0">
                <a:pos x="0" y="246"/>
              </a:cxn>
              <a:cxn ang="0">
                <a:pos x="1837" y="32"/>
              </a:cxn>
              <a:cxn ang="0">
                <a:pos x="3970" y="52"/>
              </a:cxn>
              <a:cxn ang="0">
                <a:pos x="5764" y="231"/>
              </a:cxn>
              <a:cxn ang="0">
                <a:pos x="5768" y="366"/>
              </a:cxn>
              <a:cxn ang="0">
                <a:pos x="4" y="365"/>
              </a:cxn>
            </a:cxnLst>
            <a:rect l="0" t="0" r="r" b="b"/>
            <a:pathLst>
              <a:path w="5768" h="366">
                <a:moveTo>
                  <a:pt x="4" y="365"/>
                </a:moveTo>
                <a:lnTo>
                  <a:pt x="0" y="246"/>
                </a:lnTo>
                <a:cubicBezTo>
                  <a:pt x="304" y="192"/>
                  <a:pt x="1175" y="64"/>
                  <a:pt x="1837" y="32"/>
                </a:cubicBezTo>
                <a:cubicBezTo>
                  <a:pt x="2499" y="0"/>
                  <a:pt x="3316" y="19"/>
                  <a:pt x="3970" y="52"/>
                </a:cubicBezTo>
                <a:cubicBezTo>
                  <a:pt x="4624" y="85"/>
                  <a:pt x="5464" y="179"/>
                  <a:pt x="5764" y="231"/>
                </a:cubicBezTo>
                <a:lnTo>
                  <a:pt x="5768" y="366"/>
                </a:lnTo>
                <a:lnTo>
                  <a:pt x="4" y="365"/>
                </a:lnTo>
                <a:close/>
              </a:path>
            </a:pathLst>
          </a:custGeom>
          <a:solidFill>
            <a:schemeClr val="bg1"/>
          </a:solidFill>
          <a:ln w="9525">
            <a:noFill/>
            <a:round/>
            <a:headEnd/>
            <a:tailEnd/>
          </a:ln>
          <a:effec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endParaRPr lang="zh-CN" altLang="en-US" smtClean="0">
              <a:ea typeface="宋体" pitchFamily="2" charset="-122"/>
            </a:endParaRPr>
          </a:p>
        </p:txBody>
      </p:sp>
      <p:sp>
        <p:nvSpPr>
          <p:cNvPr id="1029" name="Rectangle 5"/>
          <p:cNvSpPr>
            <a:spLocks noGrp="1" noChangeArrowheads="1"/>
          </p:cNvSpPr>
          <p:nvPr>
            <p:ph type="body" idx="1"/>
          </p:nvPr>
        </p:nvSpPr>
        <p:spPr bwMode="auto">
          <a:xfrm>
            <a:off x="304800" y="1371600"/>
            <a:ext cx="86106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30" name="Rectangle 6"/>
          <p:cNvSpPr>
            <a:spLocks noGrp="1" noChangeArrowheads="1"/>
          </p:cNvSpPr>
          <p:nvPr>
            <p:ph type="sldNum" sz="quarter" idx="4"/>
          </p:nvPr>
        </p:nvSpPr>
        <p:spPr bwMode="auto">
          <a:xfrm>
            <a:off x="3429000" y="6477000"/>
            <a:ext cx="2133600" cy="3079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34" charset="0"/>
                <a:ea typeface="宋体" pitchFamily="2" charset="-122"/>
              </a:defRPr>
            </a:lvl1pPr>
          </a:lstStyle>
          <a:p>
            <a:pPr>
              <a:defRPr/>
            </a:pPr>
            <a:fld id="{DA60E238-A777-4854-B6C8-82DB54AAC07D}" type="slidenum">
              <a:rPr lang="zh-CN" altLang="en-US"/>
              <a:pPr>
                <a:defRPr/>
              </a:pPr>
              <a:t>‹#›</a:t>
            </a:fld>
            <a:endParaRPr lang="en-US"/>
          </a:p>
        </p:txBody>
      </p:sp>
      <p:sp>
        <p:nvSpPr>
          <p:cNvPr id="1031" name="Rectangle 7"/>
          <p:cNvSpPr>
            <a:spLocks noGrp="1" noChangeArrowheads="1"/>
          </p:cNvSpPr>
          <p:nvPr>
            <p:ph type="title"/>
          </p:nvPr>
        </p:nvSpPr>
        <p:spPr bwMode="auto">
          <a:xfrm>
            <a:off x="838200" y="304800"/>
            <a:ext cx="8077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32" name="Line 8"/>
          <p:cNvSpPr>
            <a:spLocks noChangeShapeType="1"/>
          </p:cNvSpPr>
          <p:nvPr/>
        </p:nvSpPr>
        <p:spPr bwMode="auto">
          <a:xfrm>
            <a:off x="425450" y="6524625"/>
            <a:ext cx="8353425" cy="0"/>
          </a:xfrm>
          <a:prstGeom prst="line">
            <a:avLst/>
          </a:prstGeom>
          <a:noFill/>
          <a:ln w="9525">
            <a:solidFill>
              <a:schemeClr val="tx1"/>
            </a:solidFill>
            <a:round/>
            <a:headEnd/>
            <a:tailEnd/>
          </a:ln>
        </p:spPr>
        <p:txBody>
          <a:bodyPr/>
          <a:lstStyle/>
          <a:p>
            <a:pPr>
              <a:defRPr/>
            </a:pPr>
            <a:endParaRPr lang="zh-CN" altLang="en-US">
              <a:ea typeface="+mn-ea"/>
            </a:endParaRPr>
          </a:p>
        </p:txBody>
      </p:sp>
      <p:sp>
        <p:nvSpPr>
          <p:cNvPr id="1033" name="Rectangle 9"/>
          <p:cNvSpPr>
            <a:spLocks noGrp="1" noChangeArrowheads="1"/>
          </p:cNvSpPr>
          <p:nvPr>
            <p:ph type="dt" sz="half" idx="2"/>
          </p:nvPr>
        </p:nvSpPr>
        <p:spPr bwMode="auto">
          <a:xfrm>
            <a:off x="6248400" y="0"/>
            <a:ext cx="2667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solidFill>
                  <a:schemeClr val="bg1"/>
                </a:solidFill>
                <a:latin typeface="+mn-lt"/>
                <a:ea typeface="宋体" pitchFamily="2" charset="-122"/>
              </a:defRPr>
            </a:lvl1pPr>
          </a:lstStyle>
          <a:p>
            <a:pPr>
              <a:defRPr/>
            </a:pPr>
            <a:r>
              <a:rPr lang="en-US"/>
              <a:t>www.pumpress.com.cn</a:t>
            </a:r>
          </a:p>
        </p:txBody>
      </p:sp>
      <p:pic>
        <p:nvPicPr>
          <p:cNvPr id="1034" name="Picture 10"/>
          <p:cNvPicPr>
            <a:picLocks noChangeAspect="1" noChangeArrowheads="1"/>
          </p:cNvPicPr>
          <p:nvPr/>
        </p:nvPicPr>
        <p:blipFill>
          <a:blip r:embed="rId16"/>
          <a:srcRect/>
          <a:stretch>
            <a:fillRect/>
          </a:stretch>
        </p:blipFill>
        <p:spPr bwMode="auto">
          <a:xfrm>
            <a:off x="7132638" y="6553200"/>
            <a:ext cx="1620837" cy="2603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2"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3" r:id="rId12"/>
    <p:sldLayoutId id="2147483664" r:id="rId13"/>
  </p:sldLayoutIdLst>
  <p:hf sldNum="0" hdr="0" ftr="0"/>
  <p:txStyles>
    <p:titleStyle>
      <a:lvl1pPr algn="r" rtl="0" eaLnBrk="0" fontAlgn="base" hangingPunct="0">
        <a:spcBef>
          <a:spcPct val="0"/>
        </a:spcBef>
        <a:spcAft>
          <a:spcPct val="0"/>
        </a:spcAft>
        <a:defRPr sz="3600" b="1">
          <a:solidFill>
            <a:schemeClr val="bg1"/>
          </a:solidFill>
          <a:latin typeface="+mj-lt"/>
          <a:ea typeface="+mj-ea"/>
          <a:cs typeface="+mj-cs"/>
        </a:defRPr>
      </a:lvl1pPr>
      <a:lvl2pPr algn="r" rtl="0" eaLnBrk="0" fontAlgn="base" hangingPunct="0">
        <a:spcBef>
          <a:spcPct val="0"/>
        </a:spcBef>
        <a:spcAft>
          <a:spcPct val="0"/>
        </a:spcAft>
        <a:defRPr sz="3600" b="1">
          <a:solidFill>
            <a:schemeClr val="bg1"/>
          </a:solidFill>
          <a:latin typeface="Verdana" pitchFamily="34" charset="0"/>
        </a:defRPr>
      </a:lvl2pPr>
      <a:lvl3pPr algn="r" rtl="0" eaLnBrk="0" fontAlgn="base" hangingPunct="0">
        <a:spcBef>
          <a:spcPct val="0"/>
        </a:spcBef>
        <a:spcAft>
          <a:spcPct val="0"/>
        </a:spcAft>
        <a:defRPr sz="3600" b="1">
          <a:solidFill>
            <a:schemeClr val="bg1"/>
          </a:solidFill>
          <a:latin typeface="Verdana" pitchFamily="34" charset="0"/>
        </a:defRPr>
      </a:lvl3pPr>
      <a:lvl4pPr algn="r" rtl="0" eaLnBrk="0" fontAlgn="base" hangingPunct="0">
        <a:spcBef>
          <a:spcPct val="0"/>
        </a:spcBef>
        <a:spcAft>
          <a:spcPct val="0"/>
        </a:spcAft>
        <a:defRPr sz="3600" b="1">
          <a:solidFill>
            <a:schemeClr val="bg1"/>
          </a:solidFill>
          <a:latin typeface="Verdana" pitchFamily="34" charset="0"/>
        </a:defRPr>
      </a:lvl4pPr>
      <a:lvl5pPr algn="r" rtl="0" eaLnBrk="0" fontAlgn="base" hangingPunct="0">
        <a:spcBef>
          <a:spcPct val="0"/>
        </a:spcBef>
        <a:spcAft>
          <a:spcPct val="0"/>
        </a:spcAft>
        <a:defRPr sz="3600" b="1">
          <a:solidFill>
            <a:schemeClr val="bg1"/>
          </a:solidFill>
          <a:latin typeface="Verdana" pitchFamily="34" charset="0"/>
        </a:defRPr>
      </a:lvl5pPr>
      <a:lvl6pPr marL="457200" algn="r" rtl="0" fontAlgn="base">
        <a:spcBef>
          <a:spcPct val="0"/>
        </a:spcBef>
        <a:spcAft>
          <a:spcPct val="0"/>
        </a:spcAft>
        <a:defRPr sz="3200">
          <a:solidFill>
            <a:schemeClr val="bg1"/>
          </a:solidFill>
          <a:latin typeface="Verdana" pitchFamily="34" charset="0"/>
        </a:defRPr>
      </a:lvl6pPr>
      <a:lvl7pPr marL="914400" algn="r" rtl="0" fontAlgn="base">
        <a:spcBef>
          <a:spcPct val="0"/>
        </a:spcBef>
        <a:spcAft>
          <a:spcPct val="0"/>
        </a:spcAft>
        <a:defRPr sz="3200">
          <a:solidFill>
            <a:schemeClr val="bg1"/>
          </a:solidFill>
          <a:latin typeface="Verdana" pitchFamily="34" charset="0"/>
        </a:defRPr>
      </a:lvl7pPr>
      <a:lvl8pPr marL="1371600" algn="r" rtl="0" fontAlgn="base">
        <a:spcBef>
          <a:spcPct val="0"/>
        </a:spcBef>
        <a:spcAft>
          <a:spcPct val="0"/>
        </a:spcAft>
        <a:defRPr sz="3200">
          <a:solidFill>
            <a:schemeClr val="bg1"/>
          </a:solidFill>
          <a:latin typeface="Verdana" pitchFamily="34" charset="0"/>
        </a:defRPr>
      </a:lvl8pPr>
      <a:lvl9pPr marL="1828800" algn="r" rtl="0" fontAlgn="base">
        <a:spcBef>
          <a:spcPct val="0"/>
        </a:spcBef>
        <a:spcAft>
          <a:spcPct val="0"/>
        </a:spcAft>
        <a:defRPr sz="3200">
          <a:solidFill>
            <a:schemeClr val="bg1"/>
          </a:solidFill>
          <a:latin typeface="Verdana" pitchFamily="34" charset="0"/>
        </a:defRPr>
      </a:lvl9pPr>
    </p:titleStyle>
    <p:bodyStyle>
      <a:lvl1pPr marL="342900" indent="-342900" algn="l" rtl="0" eaLnBrk="0" fontAlgn="base" hangingPunct="0">
        <a:lnSpc>
          <a:spcPct val="150000"/>
        </a:lnSpc>
        <a:spcBef>
          <a:spcPct val="0"/>
        </a:spcBef>
        <a:spcAft>
          <a:spcPct val="0"/>
        </a:spcAft>
        <a:buClr>
          <a:schemeClr val="hlink"/>
        </a:buClr>
        <a:buFont typeface="Wingdings" pitchFamily="2" charset="2"/>
        <a:buChar char="v"/>
        <a:defRPr sz="3200" b="1">
          <a:solidFill>
            <a:schemeClr val="tx1"/>
          </a:solidFill>
          <a:latin typeface="+mn-lt"/>
          <a:ea typeface="+mn-ea"/>
          <a:cs typeface="+mn-cs"/>
        </a:defRPr>
      </a:lvl1pPr>
      <a:lvl2pPr marL="742950" indent="-285750" algn="l" rtl="0" eaLnBrk="0" fontAlgn="base" hangingPunct="0">
        <a:lnSpc>
          <a:spcPct val="150000"/>
        </a:lnSpc>
        <a:spcBef>
          <a:spcPct val="0"/>
        </a:spcBef>
        <a:spcAft>
          <a:spcPct val="0"/>
        </a:spcAft>
        <a:buClr>
          <a:schemeClr val="accent1"/>
        </a:buClr>
        <a:buFont typeface="Wingdings" pitchFamily="2" charset="2"/>
        <a:buChar char="§"/>
        <a:defRPr sz="2800" b="1">
          <a:solidFill>
            <a:schemeClr val="tx1"/>
          </a:solidFill>
          <a:latin typeface="Arial" pitchFamily="34" charset="0"/>
        </a:defRPr>
      </a:lvl2pPr>
      <a:lvl3pPr marL="1143000" indent="-228600" algn="l" rtl="0" eaLnBrk="0" fontAlgn="base" hangingPunct="0">
        <a:lnSpc>
          <a:spcPct val="150000"/>
        </a:lnSpc>
        <a:spcBef>
          <a:spcPct val="0"/>
        </a:spcBef>
        <a:spcAft>
          <a:spcPct val="0"/>
        </a:spcAft>
        <a:buClr>
          <a:schemeClr val="tx1"/>
        </a:buClr>
        <a:buChar char="•"/>
        <a:defRPr sz="2800" b="1">
          <a:solidFill>
            <a:schemeClr val="tx1"/>
          </a:solidFill>
          <a:latin typeface="Arial" pitchFamily="34" charset="0"/>
        </a:defRPr>
      </a:lvl3pPr>
      <a:lvl4pPr marL="1600200" indent="-228600" algn="l" rtl="0" eaLnBrk="0" fontAlgn="base" hangingPunct="0">
        <a:lnSpc>
          <a:spcPct val="150000"/>
        </a:lnSpc>
        <a:spcBef>
          <a:spcPct val="0"/>
        </a:spcBef>
        <a:spcAft>
          <a:spcPct val="0"/>
        </a:spcAft>
        <a:buChar char="–"/>
        <a:defRPr sz="2800" b="1">
          <a:solidFill>
            <a:schemeClr val="tx1"/>
          </a:solidFill>
          <a:latin typeface="Arial" pitchFamily="34" charset="0"/>
        </a:defRPr>
      </a:lvl4pPr>
      <a:lvl5pPr marL="2057400" indent="-228600" algn="l" rtl="0" eaLnBrk="0" fontAlgn="base" hangingPunct="0">
        <a:lnSpc>
          <a:spcPct val="150000"/>
        </a:lnSpc>
        <a:spcBef>
          <a:spcPct val="0"/>
        </a:spcBef>
        <a:spcAft>
          <a:spcPct val="0"/>
        </a:spcAft>
        <a:buChar char="»"/>
        <a:defRPr sz="2800" b="1">
          <a:solidFill>
            <a:schemeClr val="tx1"/>
          </a:solidFill>
          <a:latin typeface="Arial" pitchFamily="34" charset="0"/>
        </a:defRPr>
      </a:lvl5pPr>
      <a:lvl6pPr marL="2514600" indent="-228600" algn="l" rtl="0" fontAlgn="base">
        <a:spcBef>
          <a:spcPct val="20000"/>
        </a:spcBef>
        <a:spcAft>
          <a:spcPct val="0"/>
        </a:spcAft>
        <a:buChar char="»"/>
        <a:defRPr sz="2000">
          <a:solidFill>
            <a:schemeClr val="tx1"/>
          </a:solidFill>
          <a:latin typeface="Arial" pitchFamily="34" charset="0"/>
        </a:defRPr>
      </a:lvl6pPr>
      <a:lvl7pPr marL="2971800" indent="-228600" algn="l" rtl="0" fontAlgn="base">
        <a:spcBef>
          <a:spcPct val="20000"/>
        </a:spcBef>
        <a:spcAft>
          <a:spcPct val="0"/>
        </a:spcAft>
        <a:buChar char="»"/>
        <a:defRPr sz="2000">
          <a:solidFill>
            <a:schemeClr val="tx1"/>
          </a:solidFill>
          <a:latin typeface="Arial" pitchFamily="34" charset="0"/>
        </a:defRPr>
      </a:lvl7pPr>
      <a:lvl8pPr marL="3429000" indent="-228600" algn="l" rtl="0" fontAlgn="base">
        <a:spcBef>
          <a:spcPct val="20000"/>
        </a:spcBef>
        <a:spcAft>
          <a:spcPct val="0"/>
        </a:spcAft>
        <a:buChar char="»"/>
        <a:defRPr sz="2000">
          <a:solidFill>
            <a:schemeClr val="tx1"/>
          </a:solidFill>
          <a:latin typeface="Arial" pitchFamily="34" charset="0"/>
        </a:defRPr>
      </a:lvl8pPr>
      <a:lvl9pPr marL="3886200" indent="-228600" algn="l" rtl="0" fontAlgn="base">
        <a:spcBef>
          <a:spcPct val="20000"/>
        </a:spcBef>
        <a:spcAft>
          <a:spcPct val="0"/>
        </a:spcAft>
        <a:buChar char="»"/>
        <a:defRPr sz="2000">
          <a:solidFill>
            <a:schemeClr val="tx1"/>
          </a:solidFill>
          <a:latin typeface="Arial"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28.wmf"/><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12.xml"/><Relationship Id="rId4" Type="http://schemas.openxmlformats.org/officeDocument/2006/relationships/image" Target="../media/image32.jpeg"/></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2.xml"/><Relationship Id="rId5" Type="http://schemas.openxmlformats.org/officeDocument/2006/relationships/image" Target="../media/image36.jpeg"/><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jpe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32.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1.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hyperlink" Target="http://photo.blog.sina.com.cn/showpic.html" TargetMode="External"/><Relationship Id="rId1" Type="http://schemas.openxmlformats.org/officeDocument/2006/relationships/slideLayout" Target="../slideLayouts/slideLayout2.xml"/><Relationship Id="rId4" Type="http://schemas.openxmlformats.org/officeDocument/2006/relationships/image" Target="../media/image71.jpeg"/></Relationships>
</file>

<file path=ppt/slides/_rels/slide47.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标题 1"/>
          <p:cNvSpPr>
            <a:spLocks noGrp="1"/>
          </p:cNvSpPr>
          <p:nvPr>
            <p:ph type="ctrTitle"/>
          </p:nvPr>
        </p:nvSpPr>
        <p:spPr>
          <a:xfrm>
            <a:off x="107950" y="2349500"/>
            <a:ext cx="4319588" cy="1792288"/>
          </a:xfrm>
        </p:spPr>
        <p:txBody>
          <a:bodyPr/>
          <a:lstStyle/>
          <a:p>
            <a:pPr algn="ctr">
              <a:lnSpc>
                <a:spcPct val="150000"/>
              </a:lnSpc>
            </a:pPr>
            <a:r>
              <a:rPr lang="zh-CN" altLang="en-US" smtClean="0">
                <a:ea typeface="宋体" charset="-122"/>
                <a:sym typeface="Verdana" pitchFamily="34" charset="0"/>
              </a:rPr>
              <a:t>第七章</a:t>
            </a:r>
            <a:r>
              <a:rPr lang="en-US" altLang="zh-CN" smtClean="0">
                <a:ea typeface="宋体" charset="-122"/>
                <a:sym typeface="Verdana" pitchFamily="34" charset="0"/>
              </a:rPr>
              <a:t/>
            </a:r>
            <a:br>
              <a:rPr lang="en-US" altLang="zh-CN" smtClean="0">
                <a:ea typeface="宋体" charset="-122"/>
                <a:sym typeface="Verdana" pitchFamily="34" charset="0"/>
              </a:rPr>
            </a:br>
            <a:r>
              <a:rPr lang="zh-CN" altLang="en-US" smtClean="0">
                <a:ea typeface="宋体" charset="-122"/>
                <a:sym typeface="Verdana" pitchFamily="34" charset="0"/>
              </a:rPr>
              <a:t>社区急救与护理</a:t>
            </a:r>
            <a:endParaRPr lang="zh-CN" altLang="en-US" smtClean="0">
              <a:solidFill>
                <a:schemeClr val="tx2"/>
              </a:solidFill>
              <a:ea typeface="宋体" charset="-122"/>
            </a:endParaRPr>
          </a:p>
        </p:txBody>
      </p:sp>
      <p:sp>
        <p:nvSpPr>
          <p:cNvPr id="16386" name="副标题 2"/>
          <p:cNvSpPr>
            <a:spLocks noGrp="1"/>
          </p:cNvSpPr>
          <p:nvPr>
            <p:ph type="subTitle" idx="1"/>
          </p:nvPr>
        </p:nvSpPr>
        <p:spPr/>
        <p:txBody>
          <a:bodyPr/>
          <a:lstStyle/>
          <a:p>
            <a:endParaRPr lang="zh-CN" altLang="en-US" smtClean="0">
              <a:ea typeface="宋体"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a:spLocks noGrp="1"/>
          </p:cNvSpPr>
          <p:nvPr>
            <p:ph type="title"/>
          </p:nvPr>
        </p:nvSpPr>
        <p:spPr/>
        <p:txBody>
          <a:bodyPr/>
          <a:lstStyle/>
          <a:p>
            <a:endParaRPr lang="zh-CN" altLang="en-US" smtClean="0">
              <a:ea typeface="宋体" charset="-122"/>
            </a:endParaRPr>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pic>
        <p:nvPicPr>
          <p:cNvPr id="25603" name="Picture 15" descr="Chalkboard3"/>
          <p:cNvPicPr>
            <a:picLocks noChangeAspect="1" noChangeArrowheads="1"/>
          </p:cNvPicPr>
          <p:nvPr/>
        </p:nvPicPr>
        <p:blipFill>
          <a:blip r:embed="rId2"/>
          <a:srcRect t="2168"/>
          <a:stretch>
            <a:fillRect/>
          </a:stretch>
        </p:blipFill>
        <p:spPr bwMode="auto">
          <a:xfrm>
            <a:off x="0" y="736600"/>
            <a:ext cx="4932363" cy="6121400"/>
          </a:xfrm>
          <a:prstGeom prst="rect">
            <a:avLst/>
          </a:prstGeom>
          <a:noFill/>
          <a:ln w="9525">
            <a:noFill/>
            <a:miter lim="800000"/>
            <a:headEnd/>
            <a:tailEnd/>
          </a:ln>
        </p:spPr>
      </p:pic>
      <p:sp>
        <p:nvSpPr>
          <p:cNvPr id="6" name="TextBox 5"/>
          <p:cNvSpPr txBox="1"/>
          <p:nvPr/>
        </p:nvSpPr>
        <p:spPr>
          <a:xfrm>
            <a:off x="827088" y="1268413"/>
            <a:ext cx="3240087" cy="3324225"/>
          </a:xfrm>
          <a:prstGeom prst="rect">
            <a:avLst/>
          </a:prstGeom>
          <a:noFill/>
        </p:spPr>
        <p:txBody>
          <a:bodyPr>
            <a:spAutoFit/>
          </a:bodyPr>
          <a:lstStyle/>
          <a:p>
            <a:pPr>
              <a:lnSpc>
                <a:spcPct val="150000"/>
              </a:lnSpc>
              <a:defRPr/>
            </a:pPr>
            <a:r>
              <a:rPr lang="en-US" altLang="zh-CN" sz="2000" b="1" dirty="0">
                <a:solidFill>
                  <a:schemeClr val="bg1"/>
                </a:solidFill>
                <a:latin typeface="+mn-ea"/>
                <a:ea typeface="+mn-ea"/>
              </a:rPr>
              <a:t>          2008</a:t>
            </a:r>
            <a:r>
              <a:rPr lang="zh-CN" altLang="en-US" sz="2000" b="1" dirty="0">
                <a:solidFill>
                  <a:schemeClr val="bg1"/>
                </a:solidFill>
                <a:latin typeface="+mn-ea"/>
                <a:ea typeface="+mn-ea"/>
              </a:rPr>
              <a:t>年</a:t>
            </a:r>
            <a:r>
              <a:rPr lang="en-US" altLang="zh-CN" sz="2000" b="1" dirty="0">
                <a:solidFill>
                  <a:schemeClr val="bg1"/>
                </a:solidFill>
                <a:latin typeface="+mn-ea"/>
                <a:ea typeface="+mn-ea"/>
              </a:rPr>
              <a:t>5</a:t>
            </a:r>
            <a:r>
              <a:rPr lang="zh-CN" altLang="en-US" sz="2000" b="1" dirty="0">
                <a:solidFill>
                  <a:schemeClr val="bg1"/>
                </a:solidFill>
                <a:latin typeface="+mn-ea"/>
                <a:ea typeface="+mn-ea"/>
              </a:rPr>
              <a:t>月</a:t>
            </a:r>
            <a:r>
              <a:rPr lang="en-US" altLang="zh-CN" sz="2000" b="1" dirty="0">
                <a:solidFill>
                  <a:schemeClr val="bg1"/>
                </a:solidFill>
                <a:latin typeface="+mn-ea"/>
                <a:ea typeface="+mn-ea"/>
              </a:rPr>
              <a:t>12</a:t>
            </a:r>
            <a:r>
              <a:rPr lang="zh-CN" altLang="en-US" sz="2000" b="1" dirty="0">
                <a:solidFill>
                  <a:schemeClr val="bg1"/>
                </a:solidFill>
                <a:latin typeface="+mn-ea"/>
                <a:ea typeface="+mn-ea"/>
              </a:rPr>
              <a:t>日</a:t>
            </a:r>
            <a:r>
              <a:rPr lang="en-US" altLang="zh-CN" sz="2000" b="1" dirty="0">
                <a:solidFill>
                  <a:schemeClr val="bg1"/>
                </a:solidFill>
                <a:latin typeface="+mn-ea"/>
                <a:ea typeface="+mn-ea"/>
              </a:rPr>
              <a:t>14</a:t>
            </a:r>
            <a:r>
              <a:rPr lang="zh-CN" altLang="en-US" sz="2000" b="1" dirty="0">
                <a:solidFill>
                  <a:schemeClr val="bg1"/>
                </a:solidFill>
                <a:latin typeface="+mn-ea"/>
                <a:ea typeface="+mn-ea"/>
              </a:rPr>
              <a:t>时</a:t>
            </a:r>
            <a:r>
              <a:rPr lang="en-US" altLang="zh-CN" sz="2000" b="1" dirty="0">
                <a:solidFill>
                  <a:schemeClr val="bg1"/>
                </a:solidFill>
                <a:latin typeface="+mn-ea"/>
                <a:ea typeface="+mn-ea"/>
              </a:rPr>
              <a:t>28</a:t>
            </a:r>
            <a:r>
              <a:rPr lang="zh-CN" altLang="en-US" sz="2000" b="1" dirty="0">
                <a:solidFill>
                  <a:schemeClr val="bg1"/>
                </a:solidFill>
                <a:latin typeface="+mn-ea"/>
                <a:ea typeface="+mn-ea"/>
              </a:rPr>
              <a:t>分</a:t>
            </a:r>
            <a:r>
              <a:rPr lang="en-US" altLang="zh-CN" sz="2000" b="1" dirty="0">
                <a:solidFill>
                  <a:schemeClr val="bg1"/>
                </a:solidFill>
                <a:latin typeface="+mn-ea"/>
                <a:ea typeface="+mn-ea"/>
              </a:rPr>
              <a:t>04</a:t>
            </a:r>
            <a:r>
              <a:rPr lang="zh-CN" altLang="en-US" sz="2000" b="1" dirty="0">
                <a:solidFill>
                  <a:schemeClr val="bg1"/>
                </a:solidFill>
                <a:latin typeface="+mn-ea"/>
                <a:ea typeface="+mn-ea"/>
              </a:rPr>
              <a:t>秒，汶川发生</a:t>
            </a:r>
            <a:r>
              <a:rPr lang="en-US" altLang="zh-CN" sz="2000" b="1" dirty="0">
                <a:solidFill>
                  <a:schemeClr val="bg1"/>
                </a:solidFill>
                <a:latin typeface="+mn-ea"/>
                <a:ea typeface="+mn-ea"/>
              </a:rPr>
              <a:t>8</a:t>
            </a:r>
            <a:r>
              <a:rPr lang="zh-CN" altLang="en-US" sz="2000" b="1" dirty="0">
                <a:solidFill>
                  <a:schemeClr val="bg1"/>
                </a:solidFill>
                <a:latin typeface="+mn-ea"/>
                <a:ea typeface="+mn-ea"/>
              </a:rPr>
              <a:t>级地震。是新中国成立以来破坏性最强、波及范围最大的一次地震。面对此灾难，需要医护人员前往灾区参加救援工作。</a:t>
            </a:r>
            <a:endParaRPr lang="zh-CN" altLang="zh-CN" sz="2000" b="1" dirty="0">
              <a:solidFill>
                <a:schemeClr val="bg1"/>
              </a:solidFill>
              <a:latin typeface="+mn-ea"/>
              <a:ea typeface="+mn-ea"/>
            </a:endParaRPr>
          </a:p>
        </p:txBody>
      </p:sp>
      <p:pic>
        <p:nvPicPr>
          <p:cNvPr id="25605" name="Picture 2" descr="http://down.tutu001.com/d/file/20120217/373dcfb4c8f401a2c8be033836_560.jpg"/>
          <p:cNvPicPr>
            <a:picLocks noGrp="1" noChangeAspect="1" noChangeArrowheads="1"/>
          </p:cNvPicPr>
          <p:nvPr>
            <p:ph idx="1"/>
          </p:nvPr>
        </p:nvPicPr>
        <p:blipFill>
          <a:blip r:embed="rId3"/>
          <a:srcRect l="9450" t="12531" r="9550" b="12289"/>
          <a:stretch>
            <a:fillRect/>
          </a:stretch>
        </p:blipFill>
        <p:spPr>
          <a:xfrm>
            <a:off x="6732588" y="1341438"/>
            <a:ext cx="2012950" cy="1811337"/>
          </a:xfrm>
        </p:spPr>
      </p:pic>
      <p:sp>
        <p:nvSpPr>
          <p:cNvPr id="8" name="TextBox 7"/>
          <p:cNvSpPr txBox="1"/>
          <p:nvPr/>
        </p:nvSpPr>
        <p:spPr>
          <a:xfrm>
            <a:off x="4932363" y="2997200"/>
            <a:ext cx="3887787" cy="2862263"/>
          </a:xfrm>
          <a:prstGeom prst="rect">
            <a:avLst/>
          </a:prstGeom>
          <a:noFill/>
        </p:spPr>
        <p:txBody>
          <a:bodyPr>
            <a:spAutoFit/>
          </a:bodyPr>
          <a:lstStyle/>
          <a:p>
            <a:pPr>
              <a:lnSpc>
                <a:spcPct val="150000"/>
              </a:lnSpc>
              <a:defRPr/>
            </a:pPr>
            <a:r>
              <a:rPr lang="zh-CN" altLang="en-US" sz="2400" b="1" dirty="0">
                <a:latin typeface="+mn-ea"/>
                <a:ea typeface="+mn-ea"/>
              </a:rPr>
              <a:t>思考：</a:t>
            </a:r>
          </a:p>
          <a:p>
            <a:pPr>
              <a:lnSpc>
                <a:spcPct val="150000"/>
              </a:lnSpc>
              <a:defRPr/>
            </a:pPr>
            <a:r>
              <a:rPr lang="en-US" altLang="zh-CN" sz="2400" b="1" dirty="0">
                <a:latin typeface="+mn-ea"/>
                <a:ea typeface="+mn-ea"/>
              </a:rPr>
              <a:t>1.</a:t>
            </a:r>
            <a:r>
              <a:rPr lang="zh-CN" altLang="en-US" sz="2400" b="1" dirty="0">
                <a:latin typeface="+mn-ea"/>
                <a:ea typeface="+mn-ea"/>
              </a:rPr>
              <a:t>作为前往灾区救援的护士，应该具备哪些素质要求？</a:t>
            </a:r>
            <a:endParaRPr lang="zh-CN" altLang="zh-CN" sz="2400" b="1" dirty="0">
              <a:latin typeface="+mn-ea"/>
              <a:ea typeface="+mn-ea"/>
            </a:endParaRPr>
          </a:p>
          <a:p>
            <a:pPr>
              <a:lnSpc>
                <a:spcPct val="150000"/>
              </a:lnSpc>
              <a:defRPr/>
            </a:pPr>
            <a:r>
              <a:rPr lang="en-US" altLang="zh-CN" sz="2400" b="1" dirty="0">
                <a:latin typeface="+mn-ea"/>
                <a:ea typeface="+mn-ea"/>
              </a:rPr>
              <a:t>2.</a:t>
            </a:r>
            <a:r>
              <a:rPr lang="zh-CN" altLang="en-US" sz="2400" b="1" dirty="0">
                <a:latin typeface="+mn-ea"/>
                <a:ea typeface="+mn-ea"/>
              </a:rPr>
              <a:t>灾区救援的护士的主要护理任务和工作内容有哪些</a:t>
            </a:r>
            <a:r>
              <a:rPr lang="en-US" altLang="zh-CN" sz="2400" b="1" dirty="0">
                <a:latin typeface="+mn-ea"/>
                <a:ea typeface="+mn-ea"/>
              </a:rPr>
              <a:t>?</a:t>
            </a:r>
            <a:endParaRPr lang="zh-CN" altLang="zh-CN" sz="2400" b="1" dirty="0">
              <a:latin typeface="+mn-ea"/>
              <a:ea typeface="+mn-ea"/>
            </a:endParaRPr>
          </a:p>
        </p:txBody>
      </p:sp>
      <p:pic>
        <p:nvPicPr>
          <p:cNvPr id="25607" name="Picture 16" descr="CHALKS"/>
          <p:cNvPicPr>
            <a:picLocks noChangeAspect="1" noChangeArrowheads="1"/>
          </p:cNvPicPr>
          <p:nvPr/>
        </p:nvPicPr>
        <p:blipFill>
          <a:blip r:embed="rId4"/>
          <a:srcRect/>
          <a:stretch>
            <a:fillRect/>
          </a:stretch>
        </p:blipFill>
        <p:spPr bwMode="auto">
          <a:xfrm>
            <a:off x="755650" y="4581525"/>
            <a:ext cx="3311525" cy="1584325"/>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标题 16"/>
          <p:cNvSpPr>
            <a:spLocks noGrp="1"/>
          </p:cNvSpPr>
          <p:nvPr>
            <p:ph type="title"/>
          </p:nvPr>
        </p:nvSpPr>
        <p:spPr/>
        <p:txBody>
          <a:bodyPr/>
          <a:lstStyle/>
          <a:p>
            <a:endParaRPr lang="zh-CN" altLang="en-US" smtClean="0">
              <a:ea typeface="宋体" charset="-122"/>
            </a:endParaRPr>
          </a:p>
        </p:txBody>
      </p:sp>
      <p:sp>
        <p:nvSpPr>
          <p:cNvPr id="26626" name="内容占位符 13"/>
          <p:cNvSpPr>
            <a:spLocks noGrp="1"/>
          </p:cNvSpPr>
          <p:nvPr>
            <p:ph idx="1"/>
          </p:nvPr>
        </p:nvSpPr>
        <p:spPr>
          <a:xfrm>
            <a:off x="304800" y="1052513"/>
            <a:ext cx="8610600" cy="5195887"/>
          </a:xfrm>
        </p:spPr>
        <p:txBody>
          <a:bodyPr/>
          <a:lstStyle/>
          <a:p>
            <a:pPr>
              <a:buFont typeface="Wingdings" pitchFamily="2" charset="2"/>
              <a:buNone/>
            </a:pPr>
            <a:r>
              <a:rPr lang="zh-CN" altLang="en-US" smtClean="0">
                <a:ea typeface="宋体" charset="-122"/>
              </a:rPr>
              <a:t>一、相关概念</a:t>
            </a:r>
          </a:p>
          <a:p>
            <a:r>
              <a:rPr lang="en-US" altLang="zh-CN" sz="2800" smtClean="0">
                <a:ea typeface="宋体" charset="-122"/>
              </a:rPr>
              <a:t>1.</a:t>
            </a:r>
            <a:r>
              <a:rPr lang="zh-CN" altLang="en-US" sz="2800" smtClean="0">
                <a:ea typeface="宋体" charset="-122"/>
              </a:rPr>
              <a:t>灾难</a:t>
            </a:r>
          </a:p>
          <a:p>
            <a:r>
              <a:rPr lang="en-US" altLang="zh-CN" sz="2800" smtClean="0">
                <a:ea typeface="宋体" charset="-122"/>
              </a:rPr>
              <a:t>2.</a:t>
            </a:r>
            <a:r>
              <a:rPr lang="zh-CN" altLang="en-US" sz="2800" smtClean="0">
                <a:ea typeface="宋体" charset="-122"/>
              </a:rPr>
              <a:t>灾难救援</a:t>
            </a:r>
          </a:p>
          <a:p>
            <a:pPr>
              <a:buFont typeface="Wingdings" pitchFamily="2" charset="2"/>
              <a:buNone/>
            </a:pPr>
            <a:r>
              <a:rPr lang="zh-CN" altLang="en-US" smtClean="0">
                <a:ea typeface="宋体" charset="-122"/>
              </a:rPr>
              <a:t>二、灾难医疗救援中的护理工作任务</a:t>
            </a:r>
          </a:p>
          <a:p>
            <a:endParaRPr lang="zh-CN" altLang="en-US" smtClean="0">
              <a:ea typeface="宋体" charset="-122"/>
            </a:endParaRPr>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sp>
        <p:nvSpPr>
          <p:cNvPr id="11" name="右箭头标注 10"/>
          <p:cNvSpPr/>
          <p:nvPr/>
        </p:nvSpPr>
        <p:spPr>
          <a:xfrm>
            <a:off x="1143000" y="3929063"/>
            <a:ext cx="1428750" cy="2357437"/>
          </a:xfrm>
          <a:prstGeom prst="rightArrowCallout">
            <a:avLst/>
          </a:prstGeom>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b="1" dirty="0">
                <a:solidFill>
                  <a:schemeClr val="tx2"/>
                </a:solidFill>
              </a:rPr>
              <a:t>灾</a:t>
            </a:r>
            <a:endParaRPr lang="en-US" altLang="zh-CN" b="1" dirty="0">
              <a:solidFill>
                <a:schemeClr val="tx2"/>
              </a:solidFill>
            </a:endParaRPr>
          </a:p>
          <a:p>
            <a:pPr algn="ctr">
              <a:defRPr/>
            </a:pPr>
            <a:r>
              <a:rPr lang="zh-CN" altLang="en-US" b="1" dirty="0">
                <a:solidFill>
                  <a:schemeClr val="tx2"/>
                </a:solidFill>
              </a:rPr>
              <a:t>难</a:t>
            </a:r>
            <a:endParaRPr lang="en-US" altLang="zh-CN" b="1" dirty="0">
              <a:solidFill>
                <a:schemeClr val="tx2"/>
              </a:solidFill>
            </a:endParaRPr>
          </a:p>
          <a:p>
            <a:pPr algn="ctr">
              <a:defRPr/>
            </a:pPr>
            <a:r>
              <a:rPr lang="zh-CN" altLang="en-US" b="1" dirty="0">
                <a:solidFill>
                  <a:schemeClr val="tx2"/>
                </a:solidFill>
              </a:rPr>
              <a:t>前</a:t>
            </a:r>
            <a:endParaRPr lang="en-US" altLang="zh-CN" b="1" dirty="0">
              <a:solidFill>
                <a:schemeClr val="tx2"/>
              </a:solidFill>
            </a:endParaRPr>
          </a:p>
          <a:p>
            <a:pPr algn="ctr">
              <a:defRPr/>
            </a:pPr>
            <a:r>
              <a:rPr lang="zh-CN" altLang="en-US" b="1" dirty="0">
                <a:solidFill>
                  <a:schemeClr val="tx2"/>
                </a:solidFill>
              </a:rPr>
              <a:t>的</a:t>
            </a:r>
            <a:endParaRPr lang="en-US" altLang="zh-CN" b="1" dirty="0">
              <a:solidFill>
                <a:schemeClr val="tx2"/>
              </a:solidFill>
            </a:endParaRPr>
          </a:p>
          <a:p>
            <a:pPr algn="ctr">
              <a:defRPr/>
            </a:pPr>
            <a:r>
              <a:rPr lang="zh-CN" altLang="en-US" b="1" dirty="0">
                <a:solidFill>
                  <a:schemeClr val="tx2"/>
                </a:solidFill>
              </a:rPr>
              <a:t>准</a:t>
            </a:r>
            <a:endParaRPr lang="en-US" altLang="zh-CN" b="1" dirty="0">
              <a:solidFill>
                <a:schemeClr val="tx2"/>
              </a:solidFill>
            </a:endParaRPr>
          </a:p>
          <a:p>
            <a:pPr algn="ctr">
              <a:defRPr/>
            </a:pPr>
            <a:r>
              <a:rPr lang="zh-CN" altLang="en-US" b="1" dirty="0">
                <a:solidFill>
                  <a:schemeClr val="tx2"/>
                </a:solidFill>
              </a:rPr>
              <a:t>备</a:t>
            </a:r>
            <a:endParaRPr lang="en-US" altLang="zh-CN" b="1" dirty="0">
              <a:solidFill>
                <a:schemeClr val="tx2"/>
              </a:solidFill>
            </a:endParaRPr>
          </a:p>
          <a:p>
            <a:pPr algn="ctr">
              <a:defRPr/>
            </a:pPr>
            <a:r>
              <a:rPr lang="zh-CN" altLang="en-US" b="1" dirty="0">
                <a:solidFill>
                  <a:schemeClr val="tx2"/>
                </a:solidFill>
              </a:rPr>
              <a:t>工</a:t>
            </a:r>
            <a:endParaRPr lang="en-US" altLang="zh-CN" b="1" dirty="0">
              <a:solidFill>
                <a:schemeClr val="tx2"/>
              </a:solidFill>
            </a:endParaRPr>
          </a:p>
          <a:p>
            <a:pPr algn="ctr">
              <a:defRPr/>
            </a:pPr>
            <a:r>
              <a:rPr lang="zh-CN" altLang="en-US" b="1" dirty="0">
                <a:solidFill>
                  <a:schemeClr val="tx2"/>
                </a:solidFill>
              </a:rPr>
              <a:t>作</a:t>
            </a:r>
          </a:p>
        </p:txBody>
      </p:sp>
      <p:sp>
        <p:nvSpPr>
          <p:cNvPr id="12" name="矩形 11"/>
          <p:cNvSpPr/>
          <p:nvPr/>
        </p:nvSpPr>
        <p:spPr>
          <a:xfrm>
            <a:off x="2714625" y="4071938"/>
            <a:ext cx="5357813" cy="20716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zh-CN" dirty="0">
                <a:solidFill>
                  <a:schemeClr val="tx2"/>
                </a:solidFill>
              </a:rPr>
              <a:t>1.</a:t>
            </a:r>
            <a:r>
              <a:rPr lang="zh-CN" altLang="en-US" dirty="0">
                <a:solidFill>
                  <a:schemeClr val="tx2"/>
                </a:solidFill>
              </a:rPr>
              <a:t>个人准备训练，</a:t>
            </a:r>
            <a:endParaRPr lang="en-US" altLang="zh-CN" dirty="0">
              <a:solidFill>
                <a:schemeClr val="tx2"/>
              </a:solidFill>
            </a:endParaRPr>
          </a:p>
          <a:p>
            <a:pPr>
              <a:defRPr/>
            </a:pPr>
            <a:r>
              <a:rPr lang="en-US" altLang="zh-CN" dirty="0">
                <a:solidFill>
                  <a:schemeClr val="tx2"/>
                </a:solidFill>
              </a:rPr>
              <a:t>2.</a:t>
            </a:r>
            <a:r>
              <a:rPr lang="zh-CN" altLang="en-US" dirty="0">
                <a:solidFill>
                  <a:schemeClr val="tx2"/>
                </a:solidFill>
              </a:rPr>
              <a:t>专业技能训练：</a:t>
            </a:r>
            <a:endParaRPr lang="en-US" altLang="zh-CN" dirty="0">
              <a:solidFill>
                <a:schemeClr val="tx2"/>
              </a:solidFill>
            </a:endParaRPr>
          </a:p>
          <a:p>
            <a:pPr>
              <a:defRPr/>
            </a:pPr>
            <a:r>
              <a:rPr lang="en-US" altLang="zh-CN" dirty="0">
                <a:solidFill>
                  <a:schemeClr val="tx2"/>
                </a:solidFill>
              </a:rPr>
              <a:t>3.</a:t>
            </a:r>
            <a:r>
              <a:rPr lang="zh-CN" altLang="en-US" dirty="0">
                <a:solidFill>
                  <a:schemeClr val="tx2"/>
                </a:solidFill>
              </a:rPr>
              <a:t>团队训练：</a:t>
            </a:r>
            <a:endParaRPr lang="en-US" altLang="zh-CN" dirty="0">
              <a:solidFill>
                <a:schemeClr val="tx2"/>
              </a:solidFill>
            </a:endParaRPr>
          </a:p>
          <a:p>
            <a:pPr>
              <a:defRPr/>
            </a:pPr>
            <a:r>
              <a:rPr lang="en-US" altLang="zh-CN" dirty="0">
                <a:solidFill>
                  <a:schemeClr val="tx2"/>
                </a:solidFill>
              </a:rPr>
              <a:t>4.</a:t>
            </a:r>
            <a:r>
              <a:rPr lang="zh-CN" altLang="en-US" dirty="0">
                <a:solidFill>
                  <a:schemeClr val="tx2"/>
                </a:solidFill>
              </a:rPr>
              <a:t>物资储备与管理、护士灾难急救培训、公众灾难自救与互救培训及灾难综合演练等。</a:t>
            </a:r>
            <a:endParaRPr lang="en-US" altLang="zh-CN" dirty="0">
              <a:solidFill>
                <a:schemeClr val="tx2"/>
              </a:solidFill>
            </a:endParaRPr>
          </a:p>
          <a:p>
            <a:pPr>
              <a:defRPr/>
            </a:pPr>
            <a:r>
              <a:rPr lang="en-US" altLang="zh-CN" dirty="0">
                <a:solidFill>
                  <a:schemeClr val="tx2"/>
                </a:solidFill>
              </a:rPr>
              <a:t>5.</a:t>
            </a:r>
            <a:r>
              <a:rPr lang="zh-CN" altLang="en-US" dirty="0">
                <a:solidFill>
                  <a:schemeClr val="tx2"/>
                </a:solidFill>
              </a:rPr>
              <a:t>灾难护理应急预案及应急反应计划的制定。</a:t>
            </a:r>
          </a:p>
          <a:p>
            <a:pPr>
              <a:defRPr/>
            </a:pPr>
            <a:endParaRPr lang="zh-CN" altLang="en-US" dirty="0"/>
          </a:p>
        </p:txBody>
      </p:sp>
      <p:pic>
        <p:nvPicPr>
          <p:cNvPr id="26630" name="Picture 4"/>
          <p:cNvPicPr>
            <a:picLocks noChangeAspect="1" noChangeArrowheads="1"/>
          </p:cNvPicPr>
          <p:nvPr/>
        </p:nvPicPr>
        <p:blipFill>
          <a:blip r:embed="rId2"/>
          <a:srcRect/>
          <a:stretch>
            <a:fillRect/>
          </a:stretch>
        </p:blipFill>
        <p:spPr bwMode="auto">
          <a:xfrm>
            <a:off x="7000875" y="1285875"/>
            <a:ext cx="1785938" cy="12747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quarter" idx="11"/>
          </p:nvPr>
        </p:nvSpPr>
        <p:spPr/>
        <p:txBody>
          <a:bodyPr/>
          <a:lstStyle/>
          <a:p>
            <a:pPr>
              <a:defRPr/>
            </a:pPr>
            <a:r>
              <a:rPr lang="en-US" smtClean="0"/>
              <a:t>www.pumpress.com.cn</a:t>
            </a:r>
            <a:endParaRPr lang="en-US"/>
          </a:p>
        </p:txBody>
      </p:sp>
      <p:sp>
        <p:nvSpPr>
          <p:cNvPr id="5" name="右箭头标注 4"/>
          <p:cNvSpPr/>
          <p:nvPr/>
        </p:nvSpPr>
        <p:spPr>
          <a:xfrm>
            <a:off x="1143000" y="3857625"/>
            <a:ext cx="1428750" cy="2357438"/>
          </a:xfrm>
          <a:prstGeom prst="rightArrowCallout">
            <a:avLst/>
          </a:prstGeom>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b="1" dirty="0">
                <a:solidFill>
                  <a:schemeClr val="tx2"/>
                </a:solidFill>
              </a:rPr>
              <a:t>恢</a:t>
            </a:r>
            <a:endParaRPr lang="en-US" altLang="zh-CN" b="1" dirty="0">
              <a:solidFill>
                <a:schemeClr val="tx2"/>
              </a:solidFill>
            </a:endParaRPr>
          </a:p>
          <a:p>
            <a:pPr algn="ctr">
              <a:defRPr/>
            </a:pPr>
            <a:r>
              <a:rPr lang="zh-CN" altLang="en-US" b="1" dirty="0">
                <a:solidFill>
                  <a:schemeClr val="tx2"/>
                </a:solidFill>
              </a:rPr>
              <a:t>复</a:t>
            </a:r>
            <a:endParaRPr lang="en-US" altLang="zh-CN" b="1" dirty="0">
              <a:solidFill>
                <a:schemeClr val="tx2"/>
              </a:solidFill>
            </a:endParaRPr>
          </a:p>
          <a:p>
            <a:pPr algn="ctr">
              <a:defRPr/>
            </a:pPr>
            <a:r>
              <a:rPr lang="en-US" altLang="zh-CN" b="1" dirty="0">
                <a:solidFill>
                  <a:schemeClr val="tx2"/>
                </a:solidFill>
              </a:rPr>
              <a:t>/</a:t>
            </a:r>
          </a:p>
          <a:p>
            <a:pPr algn="ctr">
              <a:defRPr/>
            </a:pPr>
            <a:r>
              <a:rPr lang="zh-CN" altLang="en-US" b="1" dirty="0">
                <a:solidFill>
                  <a:schemeClr val="tx2"/>
                </a:solidFill>
              </a:rPr>
              <a:t>重</a:t>
            </a:r>
            <a:endParaRPr lang="en-US" altLang="zh-CN" b="1" dirty="0">
              <a:solidFill>
                <a:schemeClr val="tx2"/>
              </a:solidFill>
            </a:endParaRPr>
          </a:p>
          <a:p>
            <a:pPr algn="ctr">
              <a:defRPr/>
            </a:pPr>
            <a:r>
              <a:rPr lang="zh-CN" altLang="en-US" b="1" dirty="0">
                <a:solidFill>
                  <a:schemeClr val="tx2"/>
                </a:solidFill>
              </a:rPr>
              <a:t>建</a:t>
            </a:r>
            <a:endParaRPr lang="en-US" altLang="zh-CN" b="1" dirty="0">
              <a:solidFill>
                <a:schemeClr val="tx2"/>
              </a:solidFill>
            </a:endParaRPr>
          </a:p>
          <a:p>
            <a:pPr algn="ctr">
              <a:defRPr/>
            </a:pPr>
            <a:r>
              <a:rPr lang="zh-CN" altLang="en-US" b="1" dirty="0">
                <a:solidFill>
                  <a:schemeClr val="tx2"/>
                </a:solidFill>
              </a:rPr>
              <a:t>期</a:t>
            </a:r>
          </a:p>
        </p:txBody>
      </p:sp>
      <p:sp>
        <p:nvSpPr>
          <p:cNvPr id="6" name="矩形 5"/>
          <p:cNvSpPr/>
          <p:nvPr/>
        </p:nvSpPr>
        <p:spPr>
          <a:xfrm>
            <a:off x="2571750" y="1285875"/>
            <a:ext cx="5357813" cy="20716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zh-CN" dirty="0">
                <a:solidFill>
                  <a:schemeClr val="tx2"/>
                </a:solidFill>
              </a:rPr>
              <a:t>1.</a:t>
            </a:r>
            <a:r>
              <a:rPr lang="zh-CN" altLang="en-US" dirty="0">
                <a:solidFill>
                  <a:schemeClr val="tx2"/>
                </a:solidFill>
              </a:rPr>
              <a:t>建立其他部门或机构内人员的通讯联系。</a:t>
            </a:r>
            <a:endParaRPr lang="en-US" altLang="zh-CN" dirty="0">
              <a:solidFill>
                <a:schemeClr val="tx2"/>
              </a:solidFill>
            </a:endParaRPr>
          </a:p>
          <a:p>
            <a:pPr>
              <a:defRPr/>
            </a:pPr>
            <a:r>
              <a:rPr lang="en-US" altLang="zh-CN" dirty="0">
                <a:solidFill>
                  <a:schemeClr val="tx2"/>
                </a:solidFill>
              </a:rPr>
              <a:t>2.</a:t>
            </a:r>
            <a:r>
              <a:rPr lang="zh-CN" altLang="en-US" dirty="0">
                <a:solidFill>
                  <a:schemeClr val="tx2"/>
                </a:solidFill>
              </a:rPr>
              <a:t>建立伤员接收点、检伤、分类并分流伤员。</a:t>
            </a:r>
            <a:endParaRPr lang="en-US" altLang="zh-CN" dirty="0">
              <a:solidFill>
                <a:schemeClr val="tx2"/>
              </a:solidFill>
            </a:endParaRPr>
          </a:p>
          <a:p>
            <a:pPr>
              <a:defRPr/>
            </a:pPr>
            <a:r>
              <a:rPr lang="en-US" altLang="zh-CN" dirty="0">
                <a:solidFill>
                  <a:schemeClr val="tx2"/>
                </a:solidFill>
              </a:rPr>
              <a:t>3.</a:t>
            </a:r>
            <a:r>
              <a:rPr lang="zh-CN" altLang="en-US" dirty="0">
                <a:solidFill>
                  <a:schemeClr val="tx2"/>
                </a:solidFill>
              </a:rPr>
              <a:t>建立分类区域。</a:t>
            </a:r>
            <a:endParaRPr lang="en-US" altLang="zh-CN" dirty="0">
              <a:solidFill>
                <a:schemeClr val="tx2"/>
              </a:solidFill>
            </a:endParaRPr>
          </a:p>
          <a:p>
            <a:pPr>
              <a:defRPr/>
            </a:pPr>
            <a:r>
              <a:rPr lang="en-US" altLang="zh-CN" dirty="0">
                <a:solidFill>
                  <a:schemeClr val="tx2"/>
                </a:solidFill>
              </a:rPr>
              <a:t>4.</a:t>
            </a:r>
            <a:r>
              <a:rPr lang="zh-CN" altLang="en-US" dirty="0">
                <a:solidFill>
                  <a:schemeClr val="tx2"/>
                </a:solidFill>
              </a:rPr>
              <a:t>保证灾难安全保障，防止无关人员进入处置区域。</a:t>
            </a:r>
            <a:r>
              <a:rPr lang="en-US" altLang="zh-CN" dirty="0">
                <a:solidFill>
                  <a:schemeClr val="tx2"/>
                </a:solidFill>
              </a:rPr>
              <a:t>5.</a:t>
            </a:r>
            <a:r>
              <a:rPr lang="zh-CN" altLang="en-US" dirty="0">
                <a:solidFill>
                  <a:schemeClr val="tx2"/>
                </a:solidFill>
              </a:rPr>
              <a:t>救援物资管理、护理人力资源调配。</a:t>
            </a:r>
            <a:endParaRPr lang="en-US" altLang="zh-CN" dirty="0">
              <a:solidFill>
                <a:schemeClr val="tx2"/>
              </a:solidFill>
            </a:endParaRPr>
          </a:p>
          <a:p>
            <a:pPr>
              <a:defRPr/>
            </a:pPr>
            <a:r>
              <a:rPr lang="en-US" altLang="zh-CN" dirty="0">
                <a:solidFill>
                  <a:schemeClr val="tx2"/>
                </a:solidFill>
              </a:rPr>
              <a:t>6.</a:t>
            </a:r>
            <a:r>
              <a:rPr lang="zh-CN" altLang="en-US" dirty="0">
                <a:solidFill>
                  <a:schemeClr val="tx2"/>
                </a:solidFill>
              </a:rPr>
              <a:t>协助卫生防御管理等。</a:t>
            </a:r>
          </a:p>
        </p:txBody>
      </p:sp>
      <p:sp>
        <p:nvSpPr>
          <p:cNvPr id="7" name="右箭头标注 6"/>
          <p:cNvSpPr/>
          <p:nvPr/>
        </p:nvSpPr>
        <p:spPr>
          <a:xfrm>
            <a:off x="1152525" y="1366838"/>
            <a:ext cx="1428750" cy="2357437"/>
          </a:xfrm>
          <a:prstGeom prst="rightArrowCallout">
            <a:avLst/>
          </a:prstGeom>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b="1" dirty="0">
                <a:solidFill>
                  <a:schemeClr val="tx2"/>
                </a:solidFill>
              </a:rPr>
              <a:t>反</a:t>
            </a:r>
            <a:endParaRPr lang="en-US" altLang="zh-CN" b="1" dirty="0">
              <a:solidFill>
                <a:schemeClr val="tx2"/>
              </a:solidFill>
            </a:endParaRPr>
          </a:p>
          <a:p>
            <a:pPr algn="ctr">
              <a:defRPr/>
            </a:pPr>
            <a:r>
              <a:rPr lang="zh-CN" altLang="en-US" b="1" dirty="0">
                <a:solidFill>
                  <a:schemeClr val="tx2"/>
                </a:solidFill>
              </a:rPr>
              <a:t>应</a:t>
            </a:r>
            <a:endParaRPr lang="en-US" altLang="zh-CN" b="1" dirty="0">
              <a:solidFill>
                <a:schemeClr val="tx2"/>
              </a:solidFill>
            </a:endParaRPr>
          </a:p>
          <a:p>
            <a:pPr algn="ctr">
              <a:defRPr/>
            </a:pPr>
            <a:r>
              <a:rPr lang="en-US" altLang="zh-CN" b="1" dirty="0">
                <a:solidFill>
                  <a:schemeClr val="tx2"/>
                </a:solidFill>
              </a:rPr>
              <a:t>/</a:t>
            </a:r>
          </a:p>
          <a:p>
            <a:pPr algn="ctr">
              <a:defRPr/>
            </a:pPr>
            <a:r>
              <a:rPr lang="zh-CN" altLang="en-US" b="1" dirty="0">
                <a:solidFill>
                  <a:schemeClr val="tx2"/>
                </a:solidFill>
              </a:rPr>
              <a:t>实</a:t>
            </a:r>
            <a:endParaRPr lang="en-US" altLang="zh-CN" b="1" dirty="0">
              <a:solidFill>
                <a:schemeClr val="tx2"/>
              </a:solidFill>
            </a:endParaRPr>
          </a:p>
          <a:p>
            <a:pPr algn="ctr">
              <a:defRPr/>
            </a:pPr>
            <a:r>
              <a:rPr lang="zh-CN" altLang="en-US" b="1" dirty="0">
                <a:solidFill>
                  <a:schemeClr val="tx2"/>
                </a:solidFill>
              </a:rPr>
              <a:t>施</a:t>
            </a:r>
            <a:endParaRPr lang="en-US" altLang="zh-CN" b="1" dirty="0">
              <a:solidFill>
                <a:schemeClr val="tx2"/>
              </a:solidFill>
            </a:endParaRPr>
          </a:p>
          <a:p>
            <a:pPr algn="ctr">
              <a:defRPr/>
            </a:pPr>
            <a:r>
              <a:rPr lang="zh-CN" altLang="en-US" b="1" dirty="0">
                <a:solidFill>
                  <a:schemeClr val="tx2"/>
                </a:solidFill>
              </a:rPr>
              <a:t>期</a:t>
            </a:r>
          </a:p>
        </p:txBody>
      </p:sp>
      <p:sp>
        <p:nvSpPr>
          <p:cNvPr id="8" name="矩形 7"/>
          <p:cNvSpPr/>
          <p:nvPr/>
        </p:nvSpPr>
        <p:spPr>
          <a:xfrm>
            <a:off x="2643188" y="4071938"/>
            <a:ext cx="5357812" cy="20716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zh-CN" dirty="0">
                <a:solidFill>
                  <a:schemeClr val="tx2"/>
                </a:solidFill>
              </a:rPr>
              <a:t>1.</a:t>
            </a:r>
            <a:r>
              <a:rPr lang="zh-CN" altLang="en-US" dirty="0">
                <a:solidFill>
                  <a:schemeClr val="tx2"/>
                </a:solidFill>
              </a:rPr>
              <a:t>将伤病员转移至外部的医疗机构。</a:t>
            </a:r>
            <a:endParaRPr lang="en-US" altLang="zh-CN" dirty="0">
              <a:solidFill>
                <a:schemeClr val="tx2"/>
              </a:solidFill>
            </a:endParaRPr>
          </a:p>
          <a:p>
            <a:pPr>
              <a:defRPr/>
            </a:pPr>
            <a:r>
              <a:rPr lang="en-US" altLang="zh-CN" dirty="0">
                <a:solidFill>
                  <a:schemeClr val="tx2"/>
                </a:solidFill>
              </a:rPr>
              <a:t>2.</a:t>
            </a:r>
            <a:r>
              <a:rPr lang="zh-CN" altLang="en-US" dirty="0">
                <a:solidFill>
                  <a:schemeClr val="tx2"/>
                </a:solidFill>
              </a:rPr>
              <a:t>恢复、检查和补充医疗用具；医疗设施及设备。</a:t>
            </a:r>
            <a:endParaRPr lang="en-US" altLang="zh-CN" dirty="0">
              <a:solidFill>
                <a:schemeClr val="tx2"/>
              </a:solidFill>
            </a:endParaRPr>
          </a:p>
          <a:p>
            <a:pPr>
              <a:defRPr/>
            </a:pPr>
            <a:r>
              <a:rPr lang="en-US" altLang="zh-CN" dirty="0">
                <a:solidFill>
                  <a:schemeClr val="tx2"/>
                </a:solidFill>
              </a:rPr>
              <a:t>3.</a:t>
            </a:r>
            <a:r>
              <a:rPr lang="zh-CN" altLang="en-US" dirty="0">
                <a:solidFill>
                  <a:schemeClr val="tx2"/>
                </a:solidFill>
              </a:rPr>
              <a:t>评价和修改灾难应急方案及应急反应计划。</a:t>
            </a:r>
            <a:endParaRPr lang="en-US" altLang="zh-CN" dirty="0">
              <a:solidFill>
                <a:schemeClr val="tx2"/>
              </a:solidFill>
            </a:endParaRPr>
          </a:p>
          <a:p>
            <a:pPr>
              <a:defRPr/>
            </a:pPr>
            <a:r>
              <a:rPr lang="en-US" altLang="zh-CN" dirty="0">
                <a:solidFill>
                  <a:schemeClr val="tx2"/>
                </a:solidFill>
              </a:rPr>
              <a:t>4.</a:t>
            </a:r>
            <a:r>
              <a:rPr lang="zh-CN" altLang="en-US" dirty="0">
                <a:solidFill>
                  <a:schemeClr val="tx2"/>
                </a:solidFill>
              </a:rPr>
              <a:t>严重事故者的报告。</a:t>
            </a:r>
            <a:endParaRPr lang="en-US" altLang="zh-CN" dirty="0">
              <a:solidFill>
                <a:schemeClr val="tx2"/>
              </a:solidFill>
            </a:endParaRPr>
          </a:p>
          <a:p>
            <a:pPr>
              <a:defRPr/>
            </a:pPr>
            <a:r>
              <a:rPr lang="en-US" altLang="zh-CN" dirty="0">
                <a:solidFill>
                  <a:schemeClr val="tx2"/>
                </a:solidFill>
              </a:rPr>
              <a:t>5.</a:t>
            </a:r>
            <a:r>
              <a:rPr lang="zh-CN" altLang="en-US" dirty="0">
                <a:solidFill>
                  <a:schemeClr val="tx2"/>
                </a:solidFill>
              </a:rPr>
              <a:t>识别和奖励积极反应行为，矫正消极反应行为。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20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标题 15"/>
          <p:cNvSpPr>
            <a:spLocks noGrp="1"/>
          </p:cNvSpPr>
          <p:nvPr>
            <p:ph type="title"/>
          </p:nvPr>
        </p:nvSpPr>
        <p:spPr/>
        <p:txBody>
          <a:bodyPr/>
          <a:lstStyle/>
          <a:p>
            <a:endParaRPr lang="zh-CN" altLang="en-US" smtClean="0">
              <a:ea typeface="宋体" charset="-122"/>
            </a:endParaRPr>
          </a:p>
        </p:txBody>
      </p:sp>
      <p:sp>
        <p:nvSpPr>
          <p:cNvPr id="28674" name="内容占位符 12"/>
          <p:cNvSpPr>
            <a:spLocks noGrp="1"/>
          </p:cNvSpPr>
          <p:nvPr>
            <p:ph idx="1"/>
          </p:nvPr>
        </p:nvSpPr>
        <p:spPr>
          <a:xfrm>
            <a:off x="304800" y="1196975"/>
            <a:ext cx="8610600" cy="5051425"/>
          </a:xfrm>
        </p:spPr>
        <p:txBody>
          <a:bodyPr/>
          <a:lstStyle/>
          <a:p>
            <a:pPr>
              <a:buFont typeface="Wingdings" pitchFamily="2" charset="2"/>
              <a:buNone/>
            </a:pPr>
            <a:r>
              <a:rPr lang="zh-CN" altLang="en-US" smtClean="0">
                <a:ea typeface="宋体" charset="-122"/>
              </a:rPr>
              <a:t>三、灾难护理人员的基本素质要求</a:t>
            </a:r>
            <a:endParaRPr lang="en-US" altLang="zh-CN" smtClean="0">
              <a:ea typeface="宋体" charset="-122"/>
            </a:endParaRPr>
          </a:p>
          <a:p>
            <a:r>
              <a:rPr lang="en-US" altLang="zh-CN" smtClean="0">
                <a:ea typeface="宋体" charset="-122"/>
              </a:rPr>
              <a:t>1.</a:t>
            </a:r>
            <a:r>
              <a:rPr lang="zh-CN" altLang="en-US" smtClean="0">
                <a:ea typeface="宋体" charset="-122"/>
              </a:rPr>
              <a:t>职业道德素质要求</a:t>
            </a:r>
          </a:p>
          <a:p>
            <a:r>
              <a:rPr lang="en-US" altLang="zh-CN" smtClean="0">
                <a:ea typeface="宋体" charset="-122"/>
              </a:rPr>
              <a:t>2.</a:t>
            </a:r>
            <a:r>
              <a:rPr lang="zh-CN" altLang="en-US" smtClean="0">
                <a:ea typeface="宋体" charset="-122"/>
              </a:rPr>
              <a:t>专业素质要求</a:t>
            </a:r>
            <a:endParaRPr lang="en-US" altLang="zh-CN" smtClean="0">
              <a:ea typeface="宋体" charset="-122"/>
            </a:endParaRPr>
          </a:p>
          <a:p>
            <a:r>
              <a:rPr lang="en-US" altLang="zh-CN" smtClean="0">
                <a:ea typeface="宋体" charset="-122"/>
              </a:rPr>
              <a:t>3.</a:t>
            </a:r>
            <a:r>
              <a:rPr lang="zh-CN" altLang="en-US" smtClean="0">
                <a:ea typeface="宋体" charset="-122"/>
              </a:rPr>
              <a:t>心理素质要求</a:t>
            </a:r>
            <a:endParaRPr lang="en-US" altLang="zh-CN" smtClean="0">
              <a:ea typeface="宋体" charset="-122"/>
            </a:endParaRPr>
          </a:p>
          <a:p>
            <a:r>
              <a:rPr lang="en-US" altLang="zh-CN" smtClean="0">
                <a:ea typeface="宋体" charset="-122"/>
              </a:rPr>
              <a:t>4.</a:t>
            </a:r>
            <a:r>
              <a:rPr lang="zh-CN" altLang="en-US" smtClean="0">
                <a:ea typeface="宋体" charset="-122"/>
              </a:rPr>
              <a:t>身体素质要求</a:t>
            </a:r>
          </a:p>
          <a:p>
            <a:endParaRPr lang="zh-CN" altLang="en-US" smtClean="0">
              <a:ea typeface="宋体" charset="-122"/>
            </a:endParaRPr>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sp>
        <p:nvSpPr>
          <p:cNvPr id="28676" name="TextBox 4"/>
          <p:cNvSpPr txBox="1">
            <a:spLocks noChangeArrowheads="1"/>
          </p:cNvSpPr>
          <p:nvPr/>
        </p:nvSpPr>
        <p:spPr bwMode="auto">
          <a:xfrm>
            <a:off x="1285875" y="2000250"/>
            <a:ext cx="1500188" cy="369888"/>
          </a:xfrm>
          <a:prstGeom prst="rect">
            <a:avLst/>
          </a:prstGeom>
          <a:noFill/>
          <a:ln w="9525">
            <a:noFill/>
            <a:miter lim="800000"/>
            <a:headEnd/>
            <a:tailEnd/>
          </a:ln>
        </p:spPr>
        <p:txBody>
          <a:bodyPr>
            <a:spAutoFit/>
          </a:bodyPr>
          <a:lstStyle/>
          <a:p>
            <a:endParaRPr lang="zh-CN" altLang="en-US"/>
          </a:p>
        </p:txBody>
      </p:sp>
      <p:pic>
        <p:nvPicPr>
          <p:cNvPr id="28677" name="Picture 1"/>
          <p:cNvPicPr>
            <a:picLocks noChangeAspect="1" noChangeArrowheads="1"/>
          </p:cNvPicPr>
          <p:nvPr/>
        </p:nvPicPr>
        <p:blipFill>
          <a:blip r:embed="rId2"/>
          <a:srcRect/>
          <a:stretch>
            <a:fillRect/>
          </a:stretch>
        </p:blipFill>
        <p:spPr bwMode="auto">
          <a:xfrm>
            <a:off x="4859338" y="2060575"/>
            <a:ext cx="2381250" cy="1785938"/>
          </a:xfrm>
          <a:prstGeom prst="rect">
            <a:avLst/>
          </a:prstGeom>
          <a:noFill/>
          <a:ln w="9525">
            <a:noFill/>
            <a:miter lim="800000"/>
            <a:headEnd/>
            <a:tailEnd/>
          </a:ln>
        </p:spPr>
      </p:pic>
      <p:pic>
        <p:nvPicPr>
          <p:cNvPr id="28678" name="Picture 2"/>
          <p:cNvPicPr>
            <a:picLocks noChangeAspect="1" noChangeArrowheads="1"/>
          </p:cNvPicPr>
          <p:nvPr/>
        </p:nvPicPr>
        <p:blipFill>
          <a:blip r:embed="rId3"/>
          <a:srcRect/>
          <a:stretch>
            <a:fillRect/>
          </a:stretch>
        </p:blipFill>
        <p:spPr bwMode="auto">
          <a:xfrm>
            <a:off x="5508625" y="4221163"/>
            <a:ext cx="2714625" cy="18335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标题 1"/>
          <p:cNvSpPr>
            <a:spLocks noGrp="1"/>
          </p:cNvSpPr>
          <p:nvPr>
            <p:ph type="title"/>
          </p:nvPr>
        </p:nvSpPr>
        <p:spPr/>
        <p:txBody>
          <a:bodyPr/>
          <a:lstStyle/>
          <a:p>
            <a:endParaRPr lang="zh-CN" altLang="en-US" smtClean="0">
              <a:ea typeface="宋体" charset="-122"/>
            </a:endParaRPr>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pic>
        <p:nvPicPr>
          <p:cNvPr id="29699" name="图片 6" descr="4.png"/>
          <p:cNvPicPr>
            <a:picLocks noGrp="1" noChangeAspect="1"/>
          </p:cNvPicPr>
          <p:nvPr>
            <p:ph idx="1"/>
          </p:nvPr>
        </p:nvPicPr>
        <p:blipFill>
          <a:blip r:embed="rId2"/>
          <a:srcRect/>
          <a:stretch>
            <a:fillRect/>
          </a:stretch>
        </p:blipFill>
        <p:spPr>
          <a:xfrm>
            <a:off x="468313" y="1628775"/>
            <a:ext cx="8280400" cy="4870450"/>
          </a:xfrm>
        </p:spPr>
      </p:pic>
      <p:sp>
        <p:nvSpPr>
          <p:cNvPr id="29700" name="TextBox 6"/>
          <p:cNvSpPr txBox="1">
            <a:spLocks noChangeArrowheads="1"/>
          </p:cNvSpPr>
          <p:nvPr/>
        </p:nvSpPr>
        <p:spPr bwMode="auto">
          <a:xfrm>
            <a:off x="2843213" y="2276475"/>
            <a:ext cx="5905500" cy="1939925"/>
          </a:xfrm>
          <a:prstGeom prst="rect">
            <a:avLst/>
          </a:prstGeom>
          <a:noFill/>
          <a:ln w="9525">
            <a:noFill/>
            <a:miter lim="800000"/>
            <a:headEnd/>
            <a:tailEnd/>
          </a:ln>
        </p:spPr>
        <p:txBody>
          <a:bodyPr>
            <a:spAutoFit/>
          </a:bodyPr>
          <a:lstStyle/>
          <a:p>
            <a:pPr algn="ctr">
              <a:lnSpc>
                <a:spcPct val="150000"/>
              </a:lnSpc>
            </a:pPr>
            <a:r>
              <a:rPr lang="zh-CN" altLang="en-US" sz="4000" b="1">
                <a:solidFill>
                  <a:schemeClr val="bg1"/>
                </a:solidFill>
              </a:rPr>
              <a:t>第三节</a:t>
            </a:r>
            <a:endParaRPr lang="en-US" altLang="zh-CN" sz="4000" b="1">
              <a:solidFill>
                <a:schemeClr val="bg1"/>
              </a:solidFill>
            </a:endParaRPr>
          </a:p>
          <a:p>
            <a:pPr algn="ctr">
              <a:lnSpc>
                <a:spcPct val="150000"/>
              </a:lnSpc>
            </a:pPr>
            <a:r>
              <a:rPr lang="zh-CN" altLang="en-US" sz="4000" b="1">
                <a:solidFill>
                  <a:schemeClr val="bg1"/>
                </a:solidFill>
              </a:rPr>
              <a:t>心脏骤停社区急救与护理</a:t>
            </a:r>
            <a:endParaRPr lang="zh-CN" altLang="zh-CN" sz="4000" b="1">
              <a:solidFill>
                <a:schemeClr val="bg1"/>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标题 1"/>
          <p:cNvSpPr>
            <a:spLocks noGrp="1"/>
          </p:cNvSpPr>
          <p:nvPr>
            <p:ph type="title"/>
          </p:nvPr>
        </p:nvSpPr>
        <p:spPr/>
        <p:txBody>
          <a:bodyPr/>
          <a:lstStyle/>
          <a:p>
            <a:endParaRPr lang="zh-CN" altLang="en-US" smtClean="0">
              <a:ea typeface="宋体" charset="-122"/>
            </a:endParaRPr>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pic>
        <p:nvPicPr>
          <p:cNvPr id="30723" name="Picture 15" descr="Chalkboard3"/>
          <p:cNvPicPr>
            <a:picLocks noChangeAspect="1" noChangeArrowheads="1"/>
          </p:cNvPicPr>
          <p:nvPr/>
        </p:nvPicPr>
        <p:blipFill>
          <a:blip r:embed="rId2"/>
          <a:srcRect t="2168"/>
          <a:stretch>
            <a:fillRect/>
          </a:stretch>
        </p:blipFill>
        <p:spPr bwMode="auto">
          <a:xfrm>
            <a:off x="0" y="736600"/>
            <a:ext cx="4932363" cy="6121400"/>
          </a:xfrm>
          <a:prstGeom prst="rect">
            <a:avLst/>
          </a:prstGeom>
          <a:noFill/>
          <a:ln w="9525">
            <a:noFill/>
            <a:miter lim="800000"/>
            <a:headEnd/>
            <a:tailEnd/>
          </a:ln>
        </p:spPr>
      </p:pic>
      <p:sp>
        <p:nvSpPr>
          <p:cNvPr id="6" name="TextBox 5"/>
          <p:cNvSpPr txBox="1"/>
          <p:nvPr/>
        </p:nvSpPr>
        <p:spPr>
          <a:xfrm>
            <a:off x="827088" y="1268413"/>
            <a:ext cx="3240087" cy="2862262"/>
          </a:xfrm>
          <a:prstGeom prst="rect">
            <a:avLst/>
          </a:prstGeom>
          <a:noFill/>
        </p:spPr>
        <p:txBody>
          <a:bodyPr>
            <a:spAutoFit/>
          </a:bodyPr>
          <a:lstStyle/>
          <a:p>
            <a:pPr>
              <a:lnSpc>
                <a:spcPct val="150000"/>
              </a:lnSpc>
              <a:defRPr/>
            </a:pPr>
            <a:r>
              <a:rPr lang="zh-CN" altLang="en-US" sz="2400" dirty="0">
                <a:solidFill>
                  <a:schemeClr val="bg1"/>
                </a:solidFill>
                <a:ea typeface="+mn-ea"/>
              </a:rPr>
              <a:t>     </a:t>
            </a:r>
            <a:r>
              <a:rPr lang="zh-CN" altLang="en-US" sz="2400" b="1" dirty="0">
                <a:solidFill>
                  <a:schemeClr val="bg1"/>
                </a:solidFill>
                <a:latin typeface="宋体" pitchFamily="2" charset="-122"/>
                <a:ea typeface="宋体" pitchFamily="2" charset="-122"/>
              </a:rPr>
              <a:t>患者，王某，男性，</a:t>
            </a:r>
            <a:r>
              <a:rPr lang="en-US" altLang="zh-CN" sz="2400" b="1" dirty="0">
                <a:solidFill>
                  <a:schemeClr val="bg1"/>
                </a:solidFill>
                <a:latin typeface="宋体" pitchFamily="2" charset="-122"/>
                <a:ea typeface="宋体" pitchFamily="2" charset="-122"/>
              </a:rPr>
              <a:t>48</a:t>
            </a:r>
            <a:r>
              <a:rPr lang="zh-CN" altLang="en-US" sz="2400" b="1" dirty="0">
                <a:solidFill>
                  <a:schemeClr val="bg1"/>
                </a:solidFill>
                <a:latin typeface="宋体" pitchFamily="2" charset="-122"/>
                <a:ea typeface="宋体" pitchFamily="2" charset="-122"/>
              </a:rPr>
              <a:t>岁，在商场购物时突然晕倒在地，目击者轻拍患者，并大声呼叫其姓名，无反应。</a:t>
            </a:r>
            <a:endParaRPr lang="zh-CN" altLang="zh-CN" sz="2400" b="1" dirty="0">
              <a:solidFill>
                <a:schemeClr val="bg1"/>
              </a:solidFill>
              <a:latin typeface="+mn-ea"/>
              <a:ea typeface="+mn-ea"/>
            </a:endParaRPr>
          </a:p>
        </p:txBody>
      </p:sp>
      <p:pic>
        <p:nvPicPr>
          <p:cNvPr id="30725" name="Picture 2" descr="http://down.tutu001.com/d/file/20120217/373dcfb4c8f401a2c8be033836_560.jpg"/>
          <p:cNvPicPr>
            <a:picLocks noGrp="1" noChangeAspect="1" noChangeArrowheads="1"/>
          </p:cNvPicPr>
          <p:nvPr>
            <p:ph idx="1"/>
          </p:nvPr>
        </p:nvPicPr>
        <p:blipFill>
          <a:blip r:embed="rId3"/>
          <a:srcRect l="9450" t="12531" r="9550" b="12289"/>
          <a:stretch>
            <a:fillRect/>
          </a:stretch>
        </p:blipFill>
        <p:spPr>
          <a:xfrm>
            <a:off x="6732588" y="1341438"/>
            <a:ext cx="2012950" cy="1811337"/>
          </a:xfrm>
        </p:spPr>
      </p:pic>
      <p:sp>
        <p:nvSpPr>
          <p:cNvPr id="8" name="TextBox 7"/>
          <p:cNvSpPr txBox="1"/>
          <p:nvPr/>
        </p:nvSpPr>
        <p:spPr>
          <a:xfrm>
            <a:off x="4932363" y="2997200"/>
            <a:ext cx="3887787" cy="1754188"/>
          </a:xfrm>
          <a:prstGeom prst="rect">
            <a:avLst/>
          </a:prstGeom>
          <a:noFill/>
        </p:spPr>
        <p:txBody>
          <a:bodyPr>
            <a:spAutoFit/>
          </a:bodyPr>
          <a:lstStyle/>
          <a:p>
            <a:pPr>
              <a:lnSpc>
                <a:spcPct val="150000"/>
              </a:lnSpc>
              <a:defRPr/>
            </a:pPr>
            <a:r>
              <a:rPr lang="zh-CN" altLang="en-US" sz="2400" b="1" dirty="0">
                <a:latin typeface="+mn-ea"/>
                <a:ea typeface="+mn-ea"/>
              </a:rPr>
              <a:t>思考：</a:t>
            </a:r>
          </a:p>
          <a:p>
            <a:pPr>
              <a:lnSpc>
                <a:spcPct val="150000"/>
              </a:lnSpc>
              <a:defRPr/>
            </a:pPr>
            <a:r>
              <a:rPr lang="en-US" altLang="zh-CN" sz="2400" b="1" dirty="0">
                <a:latin typeface="+mn-ea"/>
                <a:ea typeface="+mn-ea"/>
              </a:rPr>
              <a:t>       </a:t>
            </a:r>
            <a:r>
              <a:rPr lang="zh-CN" altLang="en-US" sz="2400" b="1" dirty="0">
                <a:latin typeface="+mn-ea"/>
                <a:ea typeface="+mn-ea"/>
              </a:rPr>
              <a:t>该目击者应如何对王某进行现场急救？</a:t>
            </a:r>
            <a:endParaRPr lang="zh-CN" altLang="zh-CN" sz="2400" b="1" dirty="0">
              <a:latin typeface="+mn-ea"/>
              <a:ea typeface="+mn-ea"/>
            </a:endParaRPr>
          </a:p>
        </p:txBody>
      </p:sp>
      <p:pic>
        <p:nvPicPr>
          <p:cNvPr id="30727" name="Picture 16" descr="CHALKS"/>
          <p:cNvPicPr>
            <a:picLocks noChangeAspect="1" noChangeArrowheads="1"/>
          </p:cNvPicPr>
          <p:nvPr/>
        </p:nvPicPr>
        <p:blipFill>
          <a:blip r:embed="rId4"/>
          <a:srcRect/>
          <a:stretch>
            <a:fillRect/>
          </a:stretch>
        </p:blipFill>
        <p:spPr bwMode="auto">
          <a:xfrm>
            <a:off x="755650" y="4581525"/>
            <a:ext cx="3311525" cy="1584325"/>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标题 16"/>
          <p:cNvSpPr>
            <a:spLocks noGrp="1"/>
          </p:cNvSpPr>
          <p:nvPr>
            <p:ph type="title"/>
          </p:nvPr>
        </p:nvSpPr>
        <p:spPr/>
        <p:txBody>
          <a:bodyPr/>
          <a:lstStyle/>
          <a:p>
            <a:endParaRPr lang="zh-CN" altLang="en-US" smtClean="0">
              <a:ea typeface="宋体" charset="-122"/>
            </a:endParaRPr>
          </a:p>
        </p:txBody>
      </p:sp>
      <p:sp>
        <p:nvSpPr>
          <p:cNvPr id="31746" name="内容占位符 13"/>
          <p:cNvSpPr>
            <a:spLocks noGrp="1"/>
          </p:cNvSpPr>
          <p:nvPr>
            <p:ph idx="1"/>
          </p:nvPr>
        </p:nvSpPr>
        <p:spPr>
          <a:xfrm>
            <a:off x="179388" y="1268413"/>
            <a:ext cx="8353425" cy="5256212"/>
          </a:xfrm>
        </p:spPr>
        <p:txBody>
          <a:bodyPr/>
          <a:lstStyle/>
          <a:p>
            <a:r>
              <a:rPr lang="zh-CN" altLang="en-US" sz="2800" smtClean="0">
                <a:ea typeface="宋体" charset="-122"/>
              </a:rPr>
              <a:t>心脏骤停的概念</a:t>
            </a:r>
          </a:p>
          <a:p>
            <a:pPr lvl="1"/>
            <a:r>
              <a:rPr lang="zh-CN" altLang="en-US" sz="2400" smtClean="0">
                <a:latin typeface="Arial" charset="0"/>
                <a:ea typeface="宋体" charset="-122"/>
              </a:rPr>
              <a:t>各种原因所致的心脏射血功能的突然停止，有效泵血功能丧失，血液循环中断，引起全身严重缺血、缺氧。</a:t>
            </a:r>
            <a:endParaRPr lang="en-US" altLang="zh-CN" sz="2400" smtClean="0">
              <a:latin typeface="Arial" charset="0"/>
              <a:ea typeface="宋体" charset="-122"/>
            </a:endParaRPr>
          </a:p>
          <a:p>
            <a:pPr>
              <a:buFont typeface="Wingdings" pitchFamily="2" charset="2"/>
              <a:buNone/>
            </a:pPr>
            <a:r>
              <a:rPr lang="zh-CN" altLang="en-US" sz="2800" smtClean="0">
                <a:ea typeface="宋体" charset="-122"/>
              </a:rPr>
              <a:t>一、心脏骤停的常见原因</a:t>
            </a:r>
            <a:endParaRPr lang="en-US" altLang="zh-CN" sz="2800" smtClean="0">
              <a:ea typeface="宋体" charset="-122"/>
            </a:endParaRPr>
          </a:p>
          <a:p>
            <a:r>
              <a:rPr lang="zh-CN" altLang="en-US" sz="2400" smtClean="0">
                <a:ea typeface="宋体" charset="-122"/>
              </a:rPr>
              <a:t>除心脏本身病变外，缺氧、休克、中毒、呼吸系统疾病、严重水电解质平衡和代谢紊乱等均导致心脏骤停。</a:t>
            </a:r>
            <a:endParaRPr lang="en-US" altLang="zh-CN" sz="2400" smtClean="0">
              <a:ea typeface="宋体" charset="-122"/>
            </a:endParaRPr>
          </a:p>
          <a:p>
            <a:r>
              <a:rPr lang="zh-CN" altLang="en-US" sz="2400" smtClean="0">
                <a:ea typeface="宋体" charset="-122"/>
              </a:rPr>
              <a:t>根据原发病因分为：心脏病变和非心脏病变。</a:t>
            </a:r>
            <a:endParaRPr lang="en-US" altLang="zh-CN" sz="2400" smtClean="0">
              <a:ea typeface="宋体" charset="-122"/>
            </a:endParaRPr>
          </a:p>
          <a:p>
            <a:r>
              <a:rPr lang="zh-CN" altLang="en-US" sz="2400" smtClean="0">
                <a:ea typeface="宋体" charset="-122"/>
              </a:rPr>
              <a:t>心脏骤停最常见的直接原因是心室颤动。</a:t>
            </a:r>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pic>
        <p:nvPicPr>
          <p:cNvPr id="31748" name="图片 1"/>
          <p:cNvPicPr>
            <a:picLocks noChangeAspect="1" noChangeArrowheads="1"/>
          </p:cNvPicPr>
          <p:nvPr/>
        </p:nvPicPr>
        <p:blipFill>
          <a:blip r:embed="rId2"/>
          <a:srcRect/>
          <a:stretch>
            <a:fillRect/>
          </a:stretch>
        </p:blipFill>
        <p:spPr bwMode="auto">
          <a:xfrm>
            <a:off x="7812088" y="476250"/>
            <a:ext cx="1214437" cy="1473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标题 17"/>
          <p:cNvSpPr>
            <a:spLocks noGrp="1"/>
          </p:cNvSpPr>
          <p:nvPr>
            <p:ph type="title"/>
          </p:nvPr>
        </p:nvSpPr>
        <p:spPr/>
        <p:txBody>
          <a:bodyPr/>
          <a:lstStyle/>
          <a:p>
            <a:endParaRPr lang="zh-CN" altLang="en-US" smtClean="0">
              <a:ea typeface="宋体" charset="-122"/>
            </a:endParaRPr>
          </a:p>
        </p:txBody>
      </p:sp>
      <p:sp>
        <p:nvSpPr>
          <p:cNvPr id="32770" name="内容占位符 14"/>
          <p:cNvSpPr>
            <a:spLocks noGrp="1"/>
          </p:cNvSpPr>
          <p:nvPr>
            <p:ph idx="1"/>
          </p:nvPr>
        </p:nvSpPr>
        <p:spPr>
          <a:xfrm>
            <a:off x="304800" y="1125538"/>
            <a:ext cx="8610600" cy="5122862"/>
          </a:xfrm>
        </p:spPr>
        <p:txBody>
          <a:bodyPr/>
          <a:lstStyle/>
          <a:p>
            <a:pPr>
              <a:buFont typeface="Wingdings" pitchFamily="2" charset="2"/>
              <a:buNone/>
            </a:pPr>
            <a:r>
              <a:rPr lang="zh-CN" altLang="en-US" smtClean="0">
                <a:ea typeface="宋体" charset="-122"/>
              </a:rPr>
              <a:t>二、心脏骤停的临床表现</a:t>
            </a:r>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pic>
        <p:nvPicPr>
          <p:cNvPr id="16386" name="Picture 2"/>
          <p:cNvPicPr>
            <a:picLocks noChangeAspect="1" noChangeArrowheads="1"/>
          </p:cNvPicPr>
          <p:nvPr/>
        </p:nvPicPr>
        <p:blipFill>
          <a:blip r:embed="rId2"/>
          <a:srcRect/>
          <a:stretch>
            <a:fillRect/>
          </a:stretch>
        </p:blipFill>
        <p:spPr bwMode="auto">
          <a:xfrm>
            <a:off x="642938" y="2000250"/>
            <a:ext cx="1924050" cy="1857375"/>
          </a:xfrm>
          <a:prstGeom prst="rect">
            <a:avLst/>
          </a:prstGeom>
          <a:noFill/>
          <a:ln w="9525">
            <a:noFill/>
            <a:miter lim="800000"/>
            <a:headEnd/>
            <a:tailEnd/>
          </a:ln>
        </p:spPr>
      </p:pic>
      <p:pic>
        <p:nvPicPr>
          <p:cNvPr id="16387" name="Picture 3"/>
          <p:cNvPicPr>
            <a:picLocks noChangeAspect="1" noChangeArrowheads="1"/>
          </p:cNvPicPr>
          <p:nvPr/>
        </p:nvPicPr>
        <p:blipFill>
          <a:blip r:embed="rId3"/>
          <a:srcRect/>
          <a:stretch>
            <a:fillRect/>
          </a:stretch>
        </p:blipFill>
        <p:spPr bwMode="auto">
          <a:xfrm>
            <a:off x="3000375" y="2000250"/>
            <a:ext cx="1928813" cy="1785938"/>
          </a:xfrm>
          <a:prstGeom prst="rect">
            <a:avLst/>
          </a:prstGeom>
          <a:noFill/>
          <a:ln w="9525">
            <a:noFill/>
            <a:miter lim="800000"/>
            <a:headEnd/>
            <a:tailEnd/>
          </a:ln>
        </p:spPr>
      </p:pic>
      <p:pic>
        <p:nvPicPr>
          <p:cNvPr id="16388" name="Picture 4"/>
          <p:cNvPicPr>
            <a:picLocks noChangeAspect="1" noChangeArrowheads="1"/>
          </p:cNvPicPr>
          <p:nvPr/>
        </p:nvPicPr>
        <p:blipFill>
          <a:blip r:embed="rId4"/>
          <a:srcRect/>
          <a:stretch>
            <a:fillRect/>
          </a:stretch>
        </p:blipFill>
        <p:spPr bwMode="auto">
          <a:xfrm>
            <a:off x="4929188" y="2000250"/>
            <a:ext cx="1714500" cy="1822450"/>
          </a:xfrm>
          <a:prstGeom prst="rect">
            <a:avLst/>
          </a:prstGeom>
          <a:noFill/>
          <a:ln w="9525">
            <a:noFill/>
            <a:miter lim="800000"/>
            <a:headEnd/>
            <a:tailEnd/>
          </a:ln>
        </p:spPr>
      </p:pic>
      <p:sp>
        <p:nvSpPr>
          <p:cNvPr id="9" name="圆角矩形标注 8"/>
          <p:cNvSpPr/>
          <p:nvPr/>
        </p:nvSpPr>
        <p:spPr>
          <a:xfrm>
            <a:off x="642938" y="4572000"/>
            <a:ext cx="2000250" cy="1714500"/>
          </a:xfrm>
          <a:prstGeom prst="wedgeRoundRectCallout">
            <a:avLst>
              <a:gd name="adj1" fmla="val -6601"/>
              <a:gd name="adj2" fmla="val -8709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dirty="0">
                <a:solidFill>
                  <a:schemeClr val="tx2"/>
                </a:solidFill>
              </a:rPr>
              <a:t>发作前可无任何先兆，部分病人发作前数天或数分钟可有心前区痛、胸闷等。</a:t>
            </a:r>
          </a:p>
          <a:p>
            <a:pPr algn="ctr">
              <a:defRPr/>
            </a:pPr>
            <a:endParaRPr lang="zh-CN" altLang="en-US" dirty="0"/>
          </a:p>
        </p:txBody>
      </p:sp>
      <p:sp>
        <p:nvSpPr>
          <p:cNvPr id="11" name="圆角矩形标注 10"/>
          <p:cNvSpPr/>
          <p:nvPr/>
        </p:nvSpPr>
        <p:spPr>
          <a:xfrm>
            <a:off x="3786188" y="4500563"/>
            <a:ext cx="2000250" cy="1714500"/>
          </a:xfrm>
          <a:prstGeom prst="wedgeRoundRectCallout">
            <a:avLst>
              <a:gd name="adj1" fmla="val -6601"/>
              <a:gd name="adj2" fmla="val -8709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dirty="0">
              <a:solidFill>
                <a:schemeClr val="tx2"/>
              </a:solidFill>
            </a:endParaRPr>
          </a:p>
          <a:p>
            <a:pPr>
              <a:defRPr/>
            </a:pPr>
            <a:r>
              <a:rPr lang="zh-CN" altLang="en-US" dirty="0">
                <a:solidFill>
                  <a:schemeClr val="tx2"/>
                </a:solidFill>
              </a:rPr>
              <a:t>突然晕倒，意识丧失，抽搐，呼吸短促</a:t>
            </a:r>
            <a:r>
              <a:rPr lang="en-US" altLang="zh-CN" dirty="0">
                <a:solidFill>
                  <a:schemeClr val="tx2"/>
                </a:solidFill>
              </a:rPr>
              <a:t>-</a:t>
            </a:r>
            <a:r>
              <a:rPr lang="zh-CN" altLang="en-US" dirty="0">
                <a:solidFill>
                  <a:schemeClr val="tx2"/>
                </a:solidFill>
              </a:rPr>
              <a:t>停止，瞳孔散大，对光反射消失。大小便失禁等。</a:t>
            </a:r>
          </a:p>
          <a:p>
            <a:pPr algn="ctr">
              <a:defRPr/>
            </a:pPr>
            <a:endParaRPr lang="zh-CN" altLang="en-US" dirty="0"/>
          </a:p>
        </p:txBody>
      </p:sp>
      <p:sp>
        <p:nvSpPr>
          <p:cNvPr id="12" name="圆角矩形标注 11"/>
          <p:cNvSpPr/>
          <p:nvPr/>
        </p:nvSpPr>
        <p:spPr>
          <a:xfrm>
            <a:off x="6858000" y="4572000"/>
            <a:ext cx="2000250" cy="1714500"/>
          </a:xfrm>
          <a:prstGeom prst="wedgeRoundRectCallout">
            <a:avLst>
              <a:gd name="adj1" fmla="val -6601"/>
              <a:gd name="adj2" fmla="val -8709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US" dirty="0">
              <a:solidFill>
                <a:schemeClr val="tx2"/>
              </a:solidFill>
            </a:endParaRPr>
          </a:p>
          <a:p>
            <a:pPr>
              <a:defRPr/>
            </a:pPr>
            <a:r>
              <a:rPr lang="zh-CN" altLang="en-US" dirty="0">
                <a:solidFill>
                  <a:schemeClr val="tx2"/>
                </a:solidFill>
              </a:rPr>
              <a:t>心室颤动；无脉性室性心动过速；心室静止；无脉性心电活动。</a:t>
            </a:r>
          </a:p>
          <a:p>
            <a:pPr>
              <a:defRPr/>
            </a:pPr>
            <a:endParaRPr lang="zh-CN" altLang="en-US" dirty="0">
              <a:solidFill>
                <a:schemeClr val="tx2"/>
              </a:solidFill>
            </a:endParaRPr>
          </a:p>
          <a:p>
            <a:pPr algn="ctr">
              <a:defRPr/>
            </a:pPr>
            <a:endParaRPr lang="zh-CN" altLang="en-US" dirty="0"/>
          </a:p>
        </p:txBody>
      </p:sp>
      <p:pic>
        <p:nvPicPr>
          <p:cNvPr id="16390" name="Picture 6"/>
          <p:cNvPicPr>
            <a:picLocks noChangeAspect="1" noChangeArrowheads="1"/>
          </p:cNvPicPr>
          <p:nvPr/>
        </p:nvPicPr>
        <p:blipFill>
          <a:blip r:embed="rId5"/>
          <a:srcRect/>
          <a:stretch>
            <a:fillRect/>
          </a:stretch>
        </p:blipFill>
        <p:spPr bwMode="auto">
          <a:xfrm>
            <a:off x="7072313" y="2000250"/>
            <a:ext cx="1857375" cy="1828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ox(in)">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6387"/>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16388"/>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ox(i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39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4" presetClass="entr" presetSubtype="16"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box(in)">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标题 11"/>
          <p:cNvSpPr>
            <a:spLocks noGrp="1"/>
          </p:cNvSpPr>
          <p:nvPr>
            <p:ph type="title"/>
          </p:nvPr>
        </p:nvSpPr>
        <p:spPr/>
        <p:txBody>
          <a:bodyPr/>
          <a:lstStyle/>
          <a:p>
            <a:endParaRPr lang="zh-CN" altLang="en-US" smtClean="0">
              <a:ea typeface="宋体" charset="-122"/>
            </a:endParaRPr>
          </a:p>
        </p:txBody>
      </p:sp>
      <p:sp>
        <p:nvSpPr>
          <p:cNvPr id="33794" name="内容占位符 8"/>
          <p:cNvSpPr>
            <a:spLocks noGrp="1"/>
          </p:cNvSpPr>
          <p:nvPr>
            <p:ph idx="1"/>
          </p:nvPr>
        </p:nvSpPr>
        <p:spPr>
          <a:xfrm>
            <a:off x="304800" y="1125538"/>
            <a:ext cx="8610600" cy="5122862"/>
          </a:xfrm>
        </p:spPr>
        <p:txBody>
          <a:bodyPr/>
          <a:lstStyle/>
          <a:p>
            <a:pPr>
              <a:lnSpc>
                <a:spcPct val="100000"/>
              </a:lnSpc>
              <a:buFont typeface="Wingdings" pitchFamily="2" charset="2"/>
              <a:buNone/>
            </a:pPr>
            <a:r>
              <a:rPr lang="zh-CN" altLang="en-US" smtClean="0">
                <a:ea typeface="宋体" charset="-122"/>
              </a:rPr>
              <a:t>三、心脏骤停的社区急救与护理</a:t>
            </a:r>
          </a:p>
          <a:p>
            <a:pPr>
              <a:lnSpc>
                <a:spcPct val="100000"/>
              </a:lnSpc>
            </a:pPr>
            <a:endParaRPr lang="en-US" altLang="zh-CN" smtClean="0">
              <a:ea typeface="宋体" charset="-122"/>
            </a:endParaRPr>
          </a:p>
          <a:p>
            <a:pPr>
              <a:lnSpc>
                <a:spcPct val="100000"/>
              </a:lnSpc>
            </a:pPr>
            <a:endParaRPr lang="en-US" altLang="zh-CN" smtClean="0">
              <a:ea typeface="宋体" charset="-122"/>
            </a:endParaRPr>
          </a:p>
          <a:p>
            <a:pPr>
              <a:lnSpc>
                <a:spcPct val="100000"/>
              </a:lnSpc>
            </a:pPr>
            <a:endParaRPr lang="en-US" altLang="zh-CN" smtClean="0">
              <a:ea typeface="宋体" charset="-122"/>
            </a:endParaRPr>
          </a:p>
          <a:p>
            <a:pPr>
              <a:lnSpc>
                <a:spcPct val="100000"/>
              </a:lnSpc>
            </a:pPr>
            <a:endParaRPr lang="en-US" altLang="zh-CN" sz="2400" smtClean="0">
              <a:ea typeface="宋体" charset="-122"/>
            </a:endParaRPr>
          </a:p>
          <a:p>
            <a:pPr>
              <a:lnSpc>
                <a:spcPct val="100000"/>
              </a:lnSpc>
            </a:pPr>
            <a:endParaRPr lang="en-US" altLang="zh-CN" sz="2400" smtClean="0">
              <a:ea typeface="宋体" charset="-122"/>
            </a:endParaRPr>
          </a:p>
          <a:p>
            <a:pPr>
              <a:lnSpc>
                <a:spcPct val="100000"/>
              </a:lnSpc>
            </a:pPr>
            <a:r>
              <a:rPr lang="zh-CN" altLang="en-US" sz="2400" smtClean="0">
                <a:ea typeface="宋体" charset="-122"/>
              </a:rPr>
              <a:t>心肺脑复苏（</a:t>
            </a:r>
            <a:r>
              <a:rPr lang="en-US" altLang="zh-CN" sz="2400" smtClean="0">
                <a:ea typeface="宋体" charset="-122"/>
              </a:rPr>
              <a:t>cardiopulmonary cerebral resuscitation</a:t>
            </a:r>
            <a:r>
              <a:rPr lang="zh-CN" altLang="en-US" sz="2400" smtClean="0">
                <a:ea typeface="宋体" charset="-122"/>
              </a:rPr>
              <a:t>，</a:t>
            </a:r>
            <a:r>
              <a:rPr lang="en-US" altLang="zh-CN" sz="2400" smtClean="0">
                <a:ea typeface="宋体" charset="-122"/>
              </a:rPr>
              <a:t>CPCR</a:t>
            </a:r>
            <a:r>
              <a:rPr lang="zh-CN" altLang="en-US" sz="2400" smtClean="0">
                <a:ea typeface="宋体" charset="-122"/>
              </a:rPr>
              <a:t>）</a:t>
            </a:r>
          </a:p>
          <a:p>
            <a:pPr lvl="1">
              <a:lnSpc>
                <a:spcPct val="100000"/>
              </a:lnSpc>
            </a:pPr>
            <a:r>
              <a:rPr lang="zh-CN" altLang="en-US" sz="2400" smtClean="0">
                <a:latin typeface="Arial" charset="0"/>
                <a:ea typeface="宋体" charset="-122"/>
              </a:rPr>
              <a:t>是对心脏骤停患者采用人工方法建立和恢复自主循环和自主呼吸功能，同时加强脑保护措施的一系列抢救措施。</a:t>
            </a:r>
            <a:endParaRPr lang="en-US" altLang="zh-CN" sz="2400" smtClean="0">
              <a:latin typeface="Arial" charset="0"/>
              <a:ea typeface="宋体" charset="-122"/>
            </a:endParaRPr>
          </a:p>
          <a:p>
            <a:pPr lvl="1">
              <a:lnSpc>
                <a:spcPct val="100000"/>
              </a:lnSpc>
            </a:pPr>
            <a:r>
              <a:rPr lang="zh-CN" altLang="en-US" sz="2400" smtClean="0">
                <a:latin typeface="Arial" charset="0"/>
                <a:ea typeface="宋体" charset="-122"/>
              </a:rPr>
              <a:t>包括基础生命支持（</a:t>
            </a:r>
            <a:r>
              <a:rPr lang="en-US" altLang="zh-CN" sz="2400" smtClean="0">
                <a:latin typeface="Arial" charset="0"/>
                <a:ea typeface="宋体" charset="-122"/>
              </a:rPr>
              <a:t>basic life support,BLS</a:t>
            </a:r>
            <a:r>
              <a:rPr lang="zh-CN" altLang="en-US" sz="2400" smtClean="0">
                <a:latin typeface="Arial" charset="0"/>
                <a:ea typeface="宋体" charset="-122"/>
              </a:rPr>
              <a:t>）、进一步生命支持（</a:t>
            </a:r>
            <a:r>
              <a:rPr lang="en-US" altLang="zh-CN" sz="2400" smtClean="0">
                <a:latin typeface="Arial" charset="0"/>
                <a:ea typeface="宋体" charset="-122"/>
              </a:rPr>
              <a:t>advanced life support,ALS</a:t>
            </a:r>
            <a:r>
              <a:rPr lang="zh-CN" altLang="en-US" sz="2400" smtClean="0">
                <a:latin typeface="Arial" charset="0"/>
                <a:ea typeface="宋体" charset="-122"/>
              </a:rPr>
              <a:t>）和延续生命支持（</a:t>
            </a:r>
            <a:r>
              <a:rPr lang="en-US" altLang="zh-CN" sz="2400" smtClean="0">
                <a:latin typeface="Arial" charset="0"/>
                <a:ea typeface="宋体" charset="-122"/>
              </a:rPr>
              <a:t>prolonged life support,PLS</a:t>
            </a:r>
            <a:r>
              <a:rPr lang="zh-CN" altLang="en-US" sz="2400" smtClean="0">
                <a:latin typeface="Arial" charset="0"/>
                <a:ea typeface="宋体" charset="-122"/>
              </a:rPr>
              <a:t>）三个阶段。</a:t>
            </a:r>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pic>
        <p:nvPicPr>
          <p:cNvPr id="33796" name="Picture 1"/>
          <p:cNvPicPr>
            <a:picLocks noChangeAspect="1" noChangeArrowheads="1"/>
          </p:cNvPicPr>
          <p:nvPr/>
        </p:nvPicPr>
        <p:blipFill>
          <a:blip r:embed="rId2"/>
          <a:srcRect/>
          <a:stretch>
            <a:fillRect/>
          </a:stretch>
        </p:blipFill>
        <p:spPr bwMode="auto">
          <a:xfrm>
            <a:off x="928688" y="1714500"/>
            <a:ext cx="7143750" cy="1857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标题 10"/>
          <p:cNvSpPr>
            <a:spLocks noGrp="1"/>
          </p:cNvSpPr>
          <p:nvPr>
            <p:ph type="title"/>
          </p:nvPr>
        </p:nvSpPr>
        <p:spPr/>
        <p:txBody>
          <a:bodyPr/>
          <a:lstStyle/>
          <a:p>
            <a:endParaRPr lang="zh-CN" altLang="en-US" smtClean="0">
              <a:ea typeface="宋体" charset="-122"/>
            </a:endParaRPr>
          </a:p>
        </p:txBody>
      </p:sp>
      <p:sp>
        <p:nvSpPr>
          <p:cNvPr id="34818" name="内容占位符 7"/>
          <p:cNvSpPr>
            <a:spLocks noGrp="1"/>
          </p:cNvSpPr>
          <p:nvPr>
            <p:ph idx="1"/>
          </p:nvPr>
        </p:nvSpPr>
        <p:spPr>
          <a:xfrm>
            <a:off x="304800" y="1052513"/>
            <a:ext cx="8610600" cy="5472112"/>
          </a:xfrm>
        </p:spPr>
        <p:txBody>
          <a:bodyPr/>
          <a:lstStyle/>
          <a:p>
            <a:r>
              <a:rPr lang="zh-CN" altLang="en-US" sz="2800" smtClean="0">
                <a:ea typeface="宋体" charset="-122"/>
              </a:rPr>
              <a:t>基础生命支持（</a:t>
            </a:r>
            <a:r>
              <a:rPr lang="en-US" altLang="zh-CN" sz="2800" smtClean="0">
                <a:ea typeface="宋体" charset="-122"/>
              </a:rPr>
              <a:t>basic life support, BLS</a:t>
            </a:r>
            <a:r>
              <a:rPr lang="zh-CN" altLang="en-US" sz="2800" smtClean="0">
                <a:ea typeface="宋体" charset="-122"/>
              </a:rPr>
              <a:t>）</a:t>
            </a:r>
          </a:p>
          <a:p>
            <a:endParaRPr lang="en-US" altLang="zh-CN" sz="2400" smtClean="0">
              <a:ea typeface="宋体" charset="-122"/>
            </a:endParaRPr>
          </a:p>
          <a:p>
            <a:endParaRPr lang="en-US" altLang="zh-CN" sz="2400" smtClean="0">
              <a:ea typeface="宋体" charset="-122"/>
            </a:endParaRPr>
          </a:p>
          <a:p>
            <a:endParaRPr lang="en-US" altLang="zh-CN" sz="2400" smtClean="0">
              <a:ea typeface="宋体" charset="-122"/>
            </a:endParaRPr>
          </a:p>
          <a:p>
            <a:pPr>
              <a:lnSpc>
                <a:spcPct val="100000"/>
              </a:lnSpc>
            </a:pPr>
            <a:endParaRPr lang="en-US" altLang="zh-CN" sz="2400" smtClean="0">
              <a:ea typeface="宋体" charset="-122"/>
            </a:endParaRPr>
          </a:p>
          <a:p>
            <a:pPr>
              <a:lnSpc>
                <a:spcPct val="100000"/>
              </a:lnSpc>
            </a:pPr>
            <a:endParaRPr lang="en-US" altLang="zh-CN" sz="2400" smtClean="0">
              <a:ea typeface="宋体" charset="-122"/>
            </a:endParaRPr>
          </a:p>
          <a:p>
            <a:pPr>
              <a:lnSpc>
                <a:spcPct val="100000"/>
              </a:lnSpc>
            </a:pPr>
            <a:endParaRPr lang="en-US" altLang="zh-CN" sz="2400" smtClean="0">
              <a:ea typeface="宋体" charset="-122"/>
            </a:endParaRPr>
          </a:p>
          <a:p>
            <a:pPr>
              <a:lnSpc>
                <a:spcPct val="100000"/>
              </a:lnSpc>
            </a:pPr>
            <a:r>
              <a:rPr lang="en-US" altLang="zh-CN" sz="2400" smtClean="0">
                <a:ea typeface="宋体" charset="-122"/>
              </a:rPr>
              <a:t>BLS</a:t>
            </a:r>
            <a:r>
              <a:rPr lang="zh-CN" altLang="en-US" sz="2400" smtClean="0">
                <a:ea typeface="宋体" charset="-122"/>
              </a:rPr>
              <a:t>又称初期复苏处理或现场急救。其主要目的是维持心、脑等全身主要脏器所需要的最低氧供。主要过程包括：判断意识，检查循环体征、启动</a:t>
            </a:r>
            <a:r>
              <a:rPr lang="en-US" altLang="zh-CN" sz="2400" smtClean="0">
                <a:ea typeface="宋体" charset="-122"/>
              </a:rPr>
              <a:t>EMSS</a:t>
            </a:r>
            <a:r>
              <a:rPr lang="zh-CN" altLang="en-US" sz="2400" smtClean="0">
                <a:ea typeface="宋体" charset="-122"/>
              </a:rPr>
              <a:t>、安置体位、开放气道（</a:t>
            </a:r>
            <a:r>
              <a:rPr lang="en-US" altLang="zh-CN" sz="2400" smtClean="0">
                <a:ea typeface="宋体" charset="-122"/>
              </a:rPr>
              <a:t>airway</a:t>
            </a:r>
            <a:r>
              <a:rPr lang="zh-CN" altLang="en-US" sz="2400" smtClean="0">
                <a:ea typeface="宋体" charset="-122"/>
              </a:rPr>
              <a:t>，</a:t>
            </a:r>
            <a:r>
              <a:rPr lang="en-US" altLang="zh-CN" sz="2400" smtClean="0">
                <a:ea typeface="宋体" charset="-122"/>
              </a:rPr>
              <a:t>A</a:t>
            </a:r>
            <a:r>
              <a:rPr lang="zh-CN" altLang="en-US" sz="2400" smtClean="0">
                <a:ea typeface="宋体" charset="-122"/>
              </a:rPr>
              <a:t>）、人工呼吸（</a:t>
            </a:r>
            <a:r>
              <a:rPr lang="en-US" altLang="zh-CN" sz="2400" smtClean="0">
                <a:ea typeface="宋体" charset="-122"/>
              </a:rPr>
              <a:t>breathing</a:t>
            </a:r>
            <a:r>
              <a:rPr lang="zh-CN" altLang="en-US" sz="2400" smtClean="0">
                <a:ea typeface="宋体" charset="-122"/>
              </a:rPr>
              <a:t>，</a:t>
            </a:r>
            <a:r>
              <a:rPr lang="en-US" altLang="zh-CN" sz="2400" smtClean="0">
                <a:ea typeface="宋体" charset="-122"/>
              </a:rPr>
              <a:t>B</a:t>
            </a:r>
            <a:r>
              <a:rPr lang="zh-CN" altLang="en-US" sz="2400" smtClean="0">
                <a:ea typeface="宋体" charset="-122"/>
              </a:rPr>
              <a:t>）、恢复循环（</a:t>
            </a:r>
            <a:r>
              <a:rPr lang="en-US" altLang="zh-CN" sz="2400" smtClean="0">
                <a:ea typeface="宋体" charset="-122"/>
              </a:rPr>
              <a:t>circulation</a:t>
            </a:r>
            <a:r>
              <a:rPr lang="zh-CN" altLang="en-US" sz="2400" smtClean="0">
                <a:ea typeface="宋体" charset="-122"/>
              </a:rPr>
              <a:t>，</a:t>
            </a:r>
            <a:r>
              <a:rPr lang="en-US" altLang="zh-CN" sz="2400" smtClean="0">
                <a:ea typeface="宋体" charset="-122"/>
              </a:rPr>
              <a:t>C</a:t>
            </a:r>
            <a:r>
              <a:rPr lang="zh-CN" altLang="en-US" sz="2400" smtClean="0">
                <a:ea typeface="宋体" charset="-122"/>
              </a:rPr>
              <a:t>）和除颤（</a:t>
            </a:r>
            <a:r>
              <a:rPr lang="en-US" altLang="zh-CN" sz="2400" smtClean="0">
                <a:ea typeface="宋体" charset="-122"/>
              </a:rPr>
              <a:t>defibrillation,D</a:t>
            </a:r>
            <a:r>
              <a:rPr lang="zh-CN" altLang="en-US" sz="2400" smtClean="0">
                <a:ea typeface="宋体" charset="-122"/>
              </a:rPr>
              <a:t>）。</a:t>
            </a:r>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pic>
        <p:nvPicPr>
          <p:cNvPr id="14338" name="Picture 2"/>
          <p:cNvPicPr>
            <a:picLocks noChangeAspect="1" noChangeArrowheads="1"/>
          </p:cNvPicPr>
          <p:nvPr/>
        </p:nvPicPr>
        <p:blipFill>
          <a:blip r:embed="rId2"/>
          <a:srcRect/>
          <a:stretch>
            <a:fillRect/>
          </a:stretch>
        </p:blipFill>
        <p:spPr bwMode="auto">
          <a:xfrm>
            <a:off x="1042988" y="1628775"/>
            <a:ext cx="7072312" cy="27860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quarter" idx="11"/>
          </p:nvPr>
        </p:nvSpPr>
        <p:spPr/>
        <p:txBody>
          <a:bodyPr/>
          <a:lstStyle/>
          <a:p>
            <a:pPr>
              <a:defRPr/>
            </a:pPr>
            <a:r>
              <a:rPr lang="zh-CN" altLang="zh-CN" smtClean="0"/>
              <a:t>www.pumpress.com.cn</a:t>
            </a:r>
            <a:endParaRPr lang="zh-CN" altLang="zh-CN"/>
          </a:p>
        </p:txBody>
      </p:sp>
      <p:sp>
        <p:nvSpPr>
          <p:cNvPr id="17410" name="标题 1"/>
          <p:cNvSpPr>
            <a:spLocks noGrp="1" noChangeArrowheads="1"/>
          </p:cNvSpPr>
          <p:nvPr>
            <p:ph type="title" idx="4294967295"/>
          </p:nvPr>
        </p:nvSpPr>
        <p:spPr>
          <a:xfrm>
            <a:off x="1066800" y="304800"/>
            <a:ext cx="8077200" cy="563563"/>
          </a:xfrm>
        </p:spPr>
        <p:txBody>
          <a:bodyPr/>
          <a:lstStyle/>
          <a:p>
            <a:pPr algn="ctr"/>
            <a:r>
              <a:rPr lang="zh-CN" sz="4000" smtClean="0">
                <a:ea typeface="宋体" charset="-122"/>
              </a:rPr>
              <a:t>学习目标</a:t>
            </a:r>
          </a:p>
        </p:txBody>
      </p:sp>
      <p:sp>
        <p:nvSpPr>
          <p:cNvPr id="17411" name="内容占位符 2"/>
          <p:cNvSpPr>
            <a:spLocks noGrp="1" noChangeArrowheads="1"/>
          </p:cNvSpPr>
          <p:nvPr>
            <p:ph idx="4294967295"/>
          </p:nvPr>
        </p:nvSpPr>
        <p:spPr>
          <a:xfrm>
            <a:off x="107950" y="1268413"/>
            <a:ext cx="8807450" cy="5329237"/>
          </a:xfrm>
        </p:spPr>
        <p:txBody>
          <a:bodyPr/>
          <a:lstStyle/>
          <a:p>
            <a:pPr>
              <a:lnSpc>
                <a:spcPct val="120000"/>
              </a:lnSpc>
            </a:pPr>
            <a:r>
              <a:rPr lang="zh-CN" altLang="zh-CN" i="1" smtClean="0">
                <a:solidFill>
                  <a:srgbClr val="FF0000"/>
                </a:solidFill>
                <a:ea typeface="宋体" charset="-122"/>
              </a:rPr>
              <a:t>掌握</a:t>
            </a:r>
            <a:endParaRPr lang="en-US" altLang="zh-CN" i="1" smtClean="0">
              <a:solidFill>
                <a:srgbClr val="FF0000"/>
              </a:solidFill>
              <a:ea typeface="宋体" charset="-122"/>
            </a:endParaRPr>
          </a:p>
          <a:p>
            <a:pPr lvl="1">
              <a:lnSpc>
                <a:spcPct val="120000"/>
              </a:lnSpc>
            </a:pPr>
            <a:r>
              <a:rPr lang="zh-CN" altLang="zh-CN" sz="2400" smtClean="0">
                <a:latin typeface="Arial" charset="0"/>
                <a:ea typeface="宋体" charset="-122"/>
              </a:rPr>
              <a:t>院前急救的基本原则；心脏骤停临床表现；徒手心肺脑复苏术技术；灾难医疗救援中的护理工作内容；急性中毒的救护原则；一般损伤处理原则。</a:t>
            </a:r>
            <a:endParaRPr lang="en-US" altLang="zh-CN" sz="2400" smtClean="0">
              <a:latin typeface="Arial" charset="0"/>
              <a:ea typeface="宋体" charset="-122"/>
            </a:endParaRPr>
          </a:p>
          <a:p>
            <a:pPr>
              <a:lnSpc>
                <a:spcPct val="120000"/>
              </a:lnSpc>
            </a:pPr>
            <a:r>
              <a:rPr lang="zh-CN" altLang="zh-CN" i="1" smtClean="0">
                <a:solidFill>
                  <a:srgbClr val="692AA2"/>
                </a:solidFill>
                <a:ea typeface="宋体" charset="-122"/>
              </a:rPr>
              <a:t>熟悉</a:t>
            </a:r>
            <a:endParaRPr lang="en-US" altLang="zh-CN" i="1" smtClean="0">
              <a:solidFill>
                <a:srgbClr val="692AA2"/>
              </a:solidFill>
              <a:ea typeface="宋体" charset="-122"/>
            </a:endParaRPr>
          </a:p>
          <a:p>
            <a:pPr lvl="1">
              <a:lnSpc>
                <a:spcPct val="120000"/>
              </a:lnSpc>
            </a:pPr>
            <a:r>
              <a:rPr lang="zh-CN" altLang="zh-CN" sz="2400" smtClean="0">
                <a:latin typeface="Arial" charset="0"/>
                <a:ea typeface="宋体" charset="-122"/>
              </a:rPr>
              <a:t>院前急救的特点；院前急救的技术指标；心脏骤停的病因；社区常见急性中毒；常见意外伤害的急救与护理。</a:t>
            </a:r>
            <a:endParaRPr lang="zh-CN" altLang="en-US" sz="2400" smtClean="0">
              <a:latin typeface="Arial" charset="0"/>
              <a:ea typeface="宋体" charset="-122"/>
            </a:endParaRPr>
          </a:p>
          <a:p>
            <a:pPr>
              <a:lnSpc>
                <a:spcPct val="120000"/>
              </a:lnSpc>
            </a:pPr>
            <a:r>
              <a:rPr lang="zh-CN" altLang="zh-CN" i="1" smtClean="0">
                <a:solidFill>
                  <a:srgbClr val="FF6600"/>
                </a:solidFill>
                <a:ea typeface="宋体" charset="-122"/>
              </a:rPr>
              <a:t>了解</a:t>
            </a:r>
            <a:endParaRPr lang="en-US" altLang="zh-CN" i="1" smtClean="0">
              <a:solidFill>
                <a:srgbClr val="FF6600"/>
              </a:solidFill>
              <a:ea typeface="宋体" charset="-122"/>
            </a:endParaRPr>
          </a:p>
          <a:p>
            <a:pPr lvl="1">
              <a:lnSpc>
                <a:spcPct val="120000"/>
              </a:lnSpc>
            </a:pPr>
            <a:r>
              <a:rPr lang="zh-CN" altLang="zh-CN" sz="2400" smtClean="0">
                <a:latin typeface="Arial" charset="0"/>
                <a:ea typeface="宋体" charset="-122"/>
              </a:rPr>
              <a:t>社区急救的管理；院前急救的主要任务；灾难救援护理人员的基本素质要求；护理人员组织管理工作</a:t>
            </a:r>
            <a:r>
              <a:rPr lang="zh-CN" altLang="en-US" smtClean="0">
                <a:latin typeface="Arial" charset="0"/>
                <a:ea typeface="宋体" charset="-122"/>
              </a:rPr>
              <a:t>。</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标题 1"/>
          <p:cNvSpPr>
            <a:spLocks noGrp="1" noChangeArrowheads="1"/>
          </p:cNvSpPr>
          <p:nvPr>
            <p:ph type="title" idx="4294967295"/>
          </p:nvPr>
        </p:nvSpPr>
        <p:spPr>
          <a:xfrm>
            <a:off x="3492500" y="1125538"/>
            <a:ext cx="1643063" cy="563562"/>
          </a:xfrm>
        </p:spPr>
        <p:txBody>
          <a:bodyPr/>
          <a:lstStyle/>
          <a:p>
            <a:r>
              <a:rPr lang="zh-CN" altLang="en-US" smtClean="0">
                <a:solidFill>
                  <a:schemeClr val="tx1"/>
                </a:solidFill>
                <a:ea typeface="宋体" charset="-122"/>
              </a:rPr>
              <a:t>生存链</a:t>
            </a:r>
          </a:p>
        </p:txBody>
      </p:sp>
      <p:pic>
        <p:nvPicPr>
          <p:cNvPr id="34820" name="图片 3"/>
          <p:cNvPicPr>
            <a:picLocks noChangeAspect="1" noChangeArrowheads="1"/>
          </p:cNvPicPr>
          <p:nvPr/>
        </p:nvPicPr>
        <p:blipFill>
          <a:blip r:embed="rId2"/>
          <a:srcRect/>
          <a:stretch>
            <a:fillRect/>
          </a:stretch>
        </p:blipFill>
        <p:spPr bwMode="auto">
          <a:xfrm>
            <a:off x="785813" y="2214563"/>
            <a:ext cx="7488237" cy="1317625"/>
          </a:xfrm>
          <a:prstGeom prst="rect">
            <a:avLst/>
          </a:prstGeom>
          <a:noFill/>
          <a:ln w="9525">
            <a:noFill/>
            <a:miter lim="800000"/>
            <a:headEnd/>
            <a:tailEnd/>
          </a:ln>
        </p:spPr>
      </p:pic>
      <p:grpSp>
        <p:nvGrpSpPr>
          <p:cNvPr id="10" name="组合 9"/>
          <p:cNvGrpSpPr>
            <a:grpSpLocks/>
          </p:cNvGrpSpPr>
          <p:nvPr/>
        </p:nvGrpSpPr>
        <p:grpSpPr bwMode="auto">
          <a:xfrm>
            <a:off x="214313" y="4000500"/>
            <a:ext cx="8929687" cy="1000125"/>
            <a:chOff x="214282" y="3643314"/>
            <a:chExt cx="8929718" cy="1000132"/>
          </a:xfrm>
        </p:grpSpPr>
        <p:sp>
          <p:nvSpPr>
            <p:cNvPr id="7" name="椭圆 6"/>
            <p:cNvSpPr/>
            <p:nvPr/>
          </p:nvSpPr>
          <p:spPr>
            <a:xfrm>
              <a:off x="3571856" y="3643314"/>
              <a:ext cx="2286008" cy="92869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b="1" dirty="0">
                  <a:solidFill>
                    <a:schemeClr val="tx2"/>
                  </a:solidFill>
                </a:rPr>
                <a:t>除颤</a:t>
              </a:r>
            </a:p>
          </p:txBody>
        </p:sp>
        <p:sp>
          <p:nvSpPr>
            <p:cNvPr id="6" name="椭圆 5"/>
            <p:cNvSpPr/>
            <p:nvPr/>
          </p:nvSpPr>
          <p:spPr>
            <a:xfrm>
              <a:off x="2071663" y="3643314"/>
              <a:ext cx="2286008" cy="92869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b="1" dirty="0">
                  <a:solidFill>
                    <a:schemeClr val="tx2"/>
                  </a:solidFill>
                </a:rPr>
                <a:t>实施</a:t>
              </a:r>
              <a:r>
                <a:rPr lang="en-US" altLang="zh-CN" b="1" dirty="0">
                  <a:solidFill>
                    <a:schemeClr val="tx2"/>
                  </a:solidFill>
                </a:rPr>
                <a:t>CPR</a:t>
              </a:r>
              <a:endParaRPr lang="zh-CN" altLang="en-US" b="1" dirty="0">
                <a:solidFill>
                  <a:schemeClr val="tx2"/>
                </a:solidFill>
              </a:endParaRPr>
            </a:p>
          </p:txBody>
        </p:sp>
        <p:sp>
          <p:nvSpPr>
            <p:cNvPr id="5" name="椭圆 4"/>
            <p:cNvSpPr/>
            <p:nvPr/>
          </p:nvSpPr>
          <p:spPr>
            <a:xfrm>
              <a:off x="214282" y="3643314"/>
              <a:ext cx="2286008" cy="92869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b="1" dirty="0">
                  <a:solidFill>
                    <a:schemeClr val="tx2"/>
                  </a:solidFill>
                </a:rPr>
                <a:t>判断病情及启动</a:t>
              </a:r>
              <a:r>
                <a:rPr lang="en-US" altLang="zh-CN" b="1" dirty="0">
                  <a:solidFill>
                    <a:schemeClr val="tx2"/>
                  </a:solidFill>
                </a:rPr>
                <a:t>EMSS</a:t>
              </a:r>
              <a:endParaRPr lang="zh-CN" altLang="en-US" b="1" dirty="0">
                <a:solidFill>
                  <a:schemeClr val="tx2"/>
                </a:solidFill>
              </a:endParaRPr>
            </a:p>
          </p:txBody>
        </p:sp>
        <p:sp>
          <p:nvSpPr>
            <p:cNvPr id="8" name="椭圆 7"/>
            <p:cNvSpPr/>
            <p:nvPr/>
          </p:nvSpPr>
          <p:spPr>
            <a:xfrm>
              <a:off x="5000611" y="3714753"/>
              <a:ext cx="2286008" cy="9286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b="1" dirty="0">
                  <a:solidFill>
                    <a:schemeClr val="tx2"/>
                  </a:solidFill>
                </a:rPr>
                <a:t>进一步生命支持</a:t>
              </a:r>
            </a:p>
          </p:txBody>
        </p:sp>
        <p:sp>
          <p:nvSpPr>
            <p:cNvPr id="9" name="椭圆 8"/>
            <p:cNvSpPr/>
            <p:nvPr/>
          </p:nvSpPr>
          <p:spPr>
            <a:xfrm>
              <a:off x="6857992" y="3714753"/>
              <a:ext cx="2286008" cy="9286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b="1" dirty="0">
                  <a:solidFill>
                    <a:schemeClr val="tx2"/>
                  </a:solidFill>
                </a:rPr>
                <a:t>延续性治疗</a:t>
              </a:r>
            </a:p>
          </p:txBody>
        </p:sp>
      </p:grpSp>
      <p:grpSp>
        <p:nvGrpSpPr>
          <p:cNvPr id="19" name="组合 18"/>
          <p:cNvGrpSpPr>
            <a:grpSpLocks/>
          </p:cNvGrpSpPr>
          <p:nvPr/>
        </p:nvGrpSpPr>
        <p:grpSpPr bwMode="auto">
          <a:xfrm>
            <a:off x="1069975" y="4930775"/>
            <a:ext cx="3646488" cy="898525"/>
            <a:chOff x="1070744" y="4929992"/>
            <a:chExt cx="3644926" cy="899382"/>
          </a:xfrm>
        </p:grpSpPr>
        <p:cxnSp>
          <p:nvCxnSpPr>
            <p:cNvPr id="12" name="直接连接符 11"/>
            <p:cNvCxnSpPr/>
            <p:nvPr/>
          </p:nvCxnSpPr>
          <p:spPr>
            <a:xfrm rot="5400000">
              <a:off x="821267" y="5179469"/>
              <a:ext cx="500540" cy="1587"/>
            </a:xfrm>
            <a:prstGeom prst="line">
              <a:avLst/>
            </a:prstGeom>
            <a:ln w="28575">
              <a:solidFill>
                <a:srgbClr val="FE230C"/>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072331" y="5428942"/>
              <a:ext cx="3641751" cy="1590"/>
            </a:xfrm>
            <a:prstGeom prst="line">
              <a:avLst/>
            </a:prstGeom>
            <a:ln w="28575">
              <a:solidFill>
                <a:srgbClr val="FE230C"/>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7" idx="4"/>
            </p:cNvCxnSpPr>
            <p:nvPr/>
          </p:nvCxnSpPr>
          <p:spPr>
            <a:xfrm rot="5400000">
              <a:off x="4464606" y="5179469"/>
              <a:ext cx="500540" cy="1587"/>
            </a:xfrm>
            <a:prstGeom prst="line">
              <a:avLst/>
            </a:prstGeom>
            <a:ln w="28575">
              <a:solidFill>
                <a:srgbClr val="FE230C"/>
              </a:solidFill>
            </a:ln>
          </p:spPr>
          <p:style>
            <a:lnRef idx="1">
              <a:schemeClr val="accent1"/>
            </a:lnRef>
            <a:fillRef idx="0">
              <a:schemeClr val="accent1"/>
            </a:fillRef>
            <a:effectRef idx="0">
              <a:schemeClr val="accent1"/>
            </a:effectRef>
            <a:fontRef idx="minor">
              <a:schemeClr val="tx1"/>
            </a:fontRef>
          </p:style>
        </p:cxnSp>
        <p:sp>
          <p:nvSpPr>
            <p:cNvPr id="35848" name="TextBox 16"/>
            <p:cNvSpPr txBox="1">
              <a:spLocks noChangeArrowheads="1"/>
            </p:cNvSpPr>
            <p:nvPr/>
          </p:nvSpPr>
          <p:spPr bwMode="auto">
            <a:xfrm>
              <a:off x="2500298" y="5429264"/>
              <a:ext cx="1000132" cy="400110"/>
            </a:xfrm>
            <a:prstGeom prst="rect">
              <a:avLst/>
            </a:prstGeom>
            <a:noFill/>
            <a:ln w="9525">
              <a:noFill/>
              <a:miter lim="800000"/>
              <a:headEnd/>
              <a:tailEnd/>
            </a:ln>
          </p:spPr>
          <p:txBody>
            <a:bodyPr>
              <a:spAutoFit/>
            </a:bodyPr>
            <a:lstStyle/>
            <a:p>
              <a:r>
                <a:rPr lang="en-US" altLang="zh-CN" sz="2000" b="1">
                  <a:solidFill>
                    <a:srgbClr val="FF0000"/>
                  </a:solidFill>
                </a:rPr>
                <a:t>BLS</a:t>
              </a:r>
              <a:endParaRPr lang="zh-CN" altLang="en-US" sz="2000" b="1">
                <a:solidFill>
                  <a:srgbClr val="FF0000"/>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4820"/>
                                        </p:tgtEl>
                                        <p:attrNameLst>
                                          <p:attrName>style.visibility</p:attrName>
                                        </p:attrNameLst>
                                      </p:cBhvr>
                                      <p:to>
                                        <p:strVal val="visible"/>
                                      </p:to>
                                    </p:set>
                                    <p:animEffect transition="in" filter="wipe(left)">
                                      <p:cBhvr>
                                        <p:cTn id="7" dur="2000"/>
                                        <p:tgtEl>
                                          <p:spTgt spid="348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2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2"/>
          <p:cNvSpPr>
            <a:spLocks noGrp="1"/>
          </p:cNvSpPr>
          <p:nvPr>
            <p:ph type="dt" sz="quarter" idx="10"/>
          </p:nvPr>
        </p:nvSpPr>
        <p:spPr/>
        <p:txBody>
          <a:bodyPr/>
          <a:lstStyle/>
          <a:p>
            <a:pPr>
              <a:defRPr/>
            </a:pPr>
            <a:endParaRPr lang="zh-CN" altLang="en-US"/>
          </a:p>
        </p:txBody>
      </p:sp>
      <p:pic>
        <p:nvPicPr>
          <p:cNvPr id="5" name="Picture 2"/>
          <p:cNvPicPr preferRelativeResize="0">
            <a:picLocks noChangeAspect="1" noChangeArrowheads="1"/>
          </p:cNvPicPr>
          <p:nvPr/>
        </p:nvPicPr>
        <p:blipFill>
          <a:blip r:embed="rId2"/>
          <a:srcRect/>
          <a:stretch>
            <a:fillRect/>
          </a:stretch>
        </p:blipFill>
        <p:spPr bwMode="auto">
          <a:xfrm>
            <a:off x="428625" y="2357438"/>
            <a:ext cx="4021138" cy="2357437"/>
          </a:xfrm>
          <a:prstGeom prst="rect">
            <a:avLst/>
          </a:prstGeom>
          <a:noFill/>
          <a:ln w="9525">
            <a:noFill/>
            <a:miter lim="800000"/>
            <a:headEnd/>
            <a:tailEnd/>
          </a:ln>
        </p:spPr>
      </p:pic>
      <p:sp>
        <p:nvSpPr>
          <p:cNvPr id="8" name="TextBox 7"/>
          <p:cNvSpPr txBox="1"/>
          <p:nvPr/>
        </p:nvSpPr>
        <p:spPr>
          <a:xfrm>
            <a:off x="395288" y="1268413"/>
            <a:ext cx="3221037" cy="585787"/>
          </a:xfrm>
          <a:prstGeom prst="rect">
            <a:avLst/>
          </a:prstGeom>
          <a:noFill/>
        </p:spPr>
        <p:txBody>
          <a:bodyPr>
            <a:spAutoFit/>
          </a:bodyPr>
          <a:lstStyle/>
          <a:p>
            <a:pPr algn="ctr">
              <a:defRPr/>
            </a:pPr>
            <a:r>
              <a:rPr lang="en-US" altLang="zh-CN" sz="3200" b="1" dirty="0">
                <a:latin typeface="+mn-ea"/>
                <a:ea typeface="+mn-ea"/>
              </a:rPr>
              <a:t>BLS</a:t>
            </a:r>
            <a:r>
              <a:rPr lang="zh-CN" altLang="en-US" sz="3200" b="1" dirty="0">
                <a:latin typeface="+mn-ea"/>
                <a:ea typeface="+mn-ea"/>
              </a:rPr>
              <a:t>操作步骤</a:t>
            </a:r>
          </a:p>
        </p:txBody>
      </p:sp>
      <p:sp>
        <p:nvSpPr>
          <p:cNvPr id="9" name="椭圆形标注 8"/>
          <p:cNvSpPr/>
          <p:nvPr/>
        </p:nvSpPr>
        <p:spPr>
          <a:xfrm>
            <a:off x="4286250" y="1196975"/>
            <a:ext cx="2446338" cy="731838"/>
          </a:xfrm>
          <a:prstGeom prst="wedgeEllipseCallout">
            <a:avLst>
              <a:gd name="adj1" fmla="val -41484"/>
              <a:gd name="adj2" fmla="val 9496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chemeClr val="tx2"/>
                </a:solidFill>
              </a:rPr>
              <a:t>判断病情</a:t>
            </a:r>
          </a:p>
        </p:txBody>
      </p:sp>
      <p:sp>
        <p:nvSpPr>
          <p:cNvPr id="10" name="TextBox 9"/>
          <p:cNvSpPr txBox="1"/>
          <p:nvPr/>
        </p:nvSpPr>
        <p:spPr>
          <a:xfrm>
            <a:off x="4643438" y="2781300"/>
            <a:ext cx="4105275" cy="3387725"/>
          </a:xfrm>
          <a:prstGeom prst="rect">
            <a:avLst/>
          </a:prstGeom>
          <a:noFill/>
          <a:ln>
            <a:solidFill>
              <a:schemeClr val="tx1">
                <a:lumMod val="60000"/>
                <a:lumOff val="40000"/>
              </a:schemeClr>
            </a:solidFill>
          </a:ln>
        </p:spPr>
        <p:txBody>
          <a:bodyPr>
            <a:spAutoFit/>
          </a:bodyPr>
          <a:lstStyle/>
          <a:p>
            <a:pPr>
              <a:lnSpc>
                <a:spcPct val="150000"/>
              </a:lnSpc>
              <a:defRPr/>
            </a:pPr>
            <a:r>
              <a:rPr lang="en-US" altLang="zh-CN" sz="2400" b="1"/>
              <a:t>1.</a:t>
            </a:r>
            <a:r>
              <a:rPr lang="zh-CN" altLang="en-US" sz="2400" b="1"/>
              <a:t> 可轻拍或轻摇动患者，并大声呼叫其姓名。</a:t>
            </a:r>
          </a:p>
          <a:p>
            <a:pPr>
              <a:lnSpc>
                <a:spcPct val="150000"/>
              </a:lnSpc>
              <a:defRPr/>
            </a:pPr>
            <a:r>
              <a:rPr lang="en-US" altLang="zh-CN" sz="2400" b="1"/>
              <a:t>2.</a:t>
            </a:r>
            <a:r>
              <a:rPr lang="zh-CN" altLang="en-US" sz="2400" b="1"/>
              <a:t>专业人员检查大动脉搏动，而非专业施救者不需判断有无搏动，而是检查有无呼吸即可。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quarter" idx="11"/>
          </p:nvPr>
        </p:nvSpPr>
        <p:spPr/>
        <p:txBody>
          <a:bodyPr/>
          <a:lstStyle/>
          <a:p>
            <a:pPr>
              <a:defRPr/>
            </a:pPr>
            <a:r>
              <a:rPr lang="en-US" smtClean="0"/>
              <a:t>www.pumpress.com.cn</a:t>
            </a:r>
            <a:endParaRPr lang="en-US"/>
          </a:p>
        </p:txBody>
      </p:sp>
      <p:pic>
        <p:nvPicPr>
          <p:cNvPr id="6" name="内容占位符 7"/>
          <p:cNvPicPr>
            <a:picLocks noChangeAspect="1" noChangeArrowheads="1"/>
          </p:cNvPicPr>
          <p:nvPr/>
        </p:nvPicPr>
        <p:blipFill>
          <a:blip r:embed="rId2"/>
          <a:srcRect/>
          <a:stretch>
            <a:fillRect/>
          </a:stretch>
        </p:blipFill>
        <p:spPr bwMode="auto">
          <a:xfrm>
            <a:off x="214313" y="2571750"/>
            <a:ext cx="4165600" cy="2673350"/>
          </a:xfrm>
          <a:prstGeom prst="rect">
            <a:avLst/>
          </a:prstGeom>
          <a:noFill/>
          <a:ln w="9525">
            <a:noFill/>
            <a:miter lim="800000"/>
            <a:headEnd/>
            <a:tailEnd/>
          </a:ln>
        </p:spPr>
      </p:pic>
      <p:sp>
        <p:nvSpPr>
          <p:cNvPr id="7" name="内容占位符 2"/>
          <p:cNvSpPr>
            <a:spLocks noChangeArrowheads="1"/>
          </p:cNvSpPr>
          <p:nvPr/>
        </p:nvSpPr>
        <p:spPr bwMode="auto">
          <a:xfrm>
            <a:off x="428625" y="1844675"/>
            <a:ext cx="4351338" cy="561975"/>
          </a:xfrm>
          <a:prstGeom prst="rect">
            <a:avLst/>
          </a:prstGeom>
          <a:noFill/>
          <a:ln w="9525">
            <a:noFill/>
            <a:miter lim="800000"/>
            <a:headEnd/>
            <a:tailEnd/>
          </a:ln>
        </p:spPr>
        <p:txBody>
          <a:bodyPr/>
          <a:lstStyle/>
          <a:p>
            <a:pPr>
              <a:spcBef>
                <a:spcPct val="20000"/>
              </a:spcBef>
            </a:pPr>
            <a:r>
              <a:rPr lang="en-US" altLang="zh-CN" sz="3600" b="1" i="1">
                <a:latin typeface="宋体" charset="-122"/>
                <a:sym typeface="Arial" charset="0"/>
              </a:rPr>
              <a:t>Call 120</a:t>
            </a:r>
            <a:endParaRPr lang="zh-CN" altLang="en-US" sz="3600" b="1" i="1">
              <a:latin typeface="宋体" charset="-122"/>
              <a:sym typeface="Arial" charset="0"/>
            </a:endParaRPr>
          </a:p>
          <a:p>
            <a:pPr>
              <a:spcBef>
                <a:spcPct val="20000"/>
              </a:spcBef>
            </a:pPr>
            <a:endParaRPr lang="zh-CN" altLang="en-US" sz="3200" b="1" i="1">
              <a:solidFill>
                <a:srgbClr val="CC3300"/>
              </a:solidFill>
              <a:sym typeface="Arial" charset="0"/>
            </a:endParaRPr>
          </a:p>
          <a:p>
            <a:pPr>
              <a:spcBef>
                <a:spcPct val="20000"/>
              </a:spcBef>
            </a:pPr>
            <a:r>
              <a:rPr lang="en-US" altLang="zh-CN" sz="3200" b="1" i="1">
                <a:solidFill>
                  <a:srgbClr val="CC3300"/>
                </a:solidFill>
                <a:sym typeface="Arial" charset="0"/>
              </a:rPr>
              <a:t>  </a:t>
            </a:r>
            <a:endParaRPr lang="zh-CN" altLang="en-US"/>
          </a:p>
        </p:txBody>
      </p:sp>
      <p:sp>
        <p:nvSpPr>
          <p:cNvPr id="8" name="椭圆形标注 7"/>
          <p:cNvSpPr/>
          <p:nvPr/>
        </p:nvSpPr>
        <p:spPr>
          <a:xfrm>
            <a:off x="3643313" y="1341438"/>
            <a:ext cx="2368550" cy="587375"/>
          </a:xfrm>
          <a:prstGeom prst="wedgeEllipseCallout">
            <a:avLst>
              <a:gd name="adj1" fmla="val -42360"/>
              <a:gd name="adj2" fmla="val 159017"/>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chemeClr val="bg2">
                    <a:lumMod val="10000"/>
                  </a:schemeClr>
                </a:solidFill>
              </a:rPr>
              <a:t>启动</a:t>
            </a:r>
            <a:r>
              <a:rPr lang="en-US" altLang="zh-CN" sz="2000" b="1" dirty="0">
                <a:solidFill>
                  <a:schemeClr val="bg2">
                    <a:lumMod val="10000"/>
                  </a:schemeClr>
                </a:solidFill>
              </a:rPr>
              <a:t>EMSS</a:t>
            </a:r>
            <a:endParaRPr lang="zh-CN" altLang="en-US" sz="2000" b="1" dirty="0">
              <a:solidFill>
                <a:schemeClr val="bg2">
                  <a:lumMod val="10000"/>
                </a:schemeClr>
              </a:solidFill>
            </a:endParaRPr>
          </a:p>
        </p:txBody>
      </p:sp>
      <p:sp>
        <p:nvSpPr>
          <p:cNvPr id="9" name="TextBox 8"/>
          <p:cNvSpPr txBox="1"/>
          <p:nvPr/>
        </p:nvSpPr>
        <p:spPr>
          <a:xfrm>
            <a:off x="4572000" y="2928938"/>
            <a:ext cx="4321175" cy="3344862"/>
          </a:xfrm>
          <a:prstGeom prst="rect">
            <a:avLst/>
          </a:prstGeom>
          <a:noFill/>
          <a:ln>
            <a:solidFill>
              <a:schemeClr val="tx1">
                <a:lumMod val="60000"/>
                <a:lumOff val="40000"/>
              </a:schemeClr>
            </a:solidFill>
          </a:ln>
        </p:spPr>
        <p:txBody>
          <a:bodyPr>
            <a:spAutoFit/>
          </a:bodyPr>
          <a:lstStyle/>
          <a:p>
            <a:pPr>
              <a:lnSpc>
                <a:spcPct val="150000"/>
              </a:lnSpc>
              <a:defRPr/>
            </a:pPr>
            <a:r>
              <a:rPr lang="zh-CN" altLang="en-US" sz="2400" b="1" dirty="0">
                <a:latin typeface="+mn-ea"/>
                <a:ea typeface="+mn-ea"/>
              </a:rPr>
              <a:t>一旦判定患者意识丧失，无论能否肯定有无循环，施救人员都应立即实施</a:t>
            </a:r>
            <a:r>
              <a:rPr lang="en-US" sz="2400" b="1" dirty="0">
                <a:latin typeface="+mn-ea"/>
                <a:ea typeface="+mn-ea"/>
              </a:rPr>
              <a:t>CPCR</a:t>
            </a:r>
            <a:r>
              <a:rPr lang="zh-CN" altLang="en-US" sz="2400" b="1" dirty="0">
                <a:latin typeface="+mn-ea"/>
                <a:ea typeface="+mn-ea"/>
              </a:rPr>
              <a:t>。同时呼救，呼喊附近人员参与急救或帮助拨打当地急救电话，启动</a:t>
            </a:r>
            <a:r>
              <a:rPr lang="en-US" sz="2400" b="1" dirty="0">
                <a:latin typeface="+mn-ea"/>
                <a:ea typeface="+mn-ea"/>
              </a:rPr>
              <a:t>EMSS</a:t>
            </a:r>
            <a:r>
              <a:rPr lang="zh-CN" altLang="en-US" sz="2400" b="1" dirty="0">
                <a:latin typeface="+mn-ea"/>
                <a:ea typeface="+mn-ea"/>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标题 1"/>
          <p:cNvSpPr>
            <a:spLocks noGrp="1" noChangeArrowheads="1"/>
          </p:cNvSpPr>
          <p:nvPr>
            <p:ph type="title" idx="4294967295"/>
          </p:nvPr>
        </p:nvSpPr>
        <p:spPr/>
        <p:txBody>
          <a:bodyPr/>
          <a:lstStyle/>
          <a:p>
            <a:r>
              <a:rPr lang="en-US" altLang="zh-CN" smtClean="0">
                <a:solidFill>
                  <a:srgbClr val="000099"/>
                </a:solidFill>
                <a:ea typeface="宋体" charset="-122"/>
              </a:rPr>
              <a:t>CPR</a:t>
            </a:r>
            <a:endParaRPr lang="en-US" altLang="zh-CN" smtClean="0">
              <a:ea typeface="宋体" charset="-122"/>
            </a:endParaRPr>
          </a:p>
        </p:txBody>
      </p:sp>
      <p:sp>
        <p:nvSpPr>
          <p:cNvPr id="46083" name="内容占位符 2"/>
          <p:cNvSpPr>
            <a:spLocks noGrp="1" noChangeArrowheads="1"/>
          </p:cNvSpPr>
          <p:nvPr>
            <p:ph idx="4294967295"/>
          </p:nvPr>
        </p:nvSpPr>
        <p:spPr>
          <a:xfrm>
            <a:off x="3857625" y="1196975"/>
            <a:ext cx="4962525" cy="1439863"/>
          </a:xfrm>
        </p:spPr>
        <p:txBody>
          <a:bodyPr/>
          <a:lstStyle/>
          <a:p>
            <a:pPr>
              <a:buFont typeface="Arial" charset="0"/>
              <a:buNone/>
            </a:pPr>
            <a:r>
              <a:rPr lang="en-US" altLang="zh-CN" sz="2800" smtClean="0">
                <a:solidFill>
                  <a:srgbClr val="FF0000"/>
                </a:solidFill>
                <a:ea typeface="宋体" charset="-122"/>
              </a:rPr>
              <a:t>C </a:t>
            </a:r>
            <a:r>
              <a:rPr lang="en-US" altLang="zh-CN" sz="2800" smtClean="0">
                <a:solidFill>
                  <a:schemeClr val="accent2"/>
                </a:solidFill>
                <a:ea typeface="宋体" charset="-122"/>
              </a:rPr>
              <a:t>– </a:t>
            </a:r>
            <a:r>
              <a:rPr lang="en-US" altLang="zh-CN" sz="2800" smtClean="0">
                <a:solidFill>
                  <a:srgbClr val="002060"/>
                </a:solidFill>
                <a:ea typeface="宋体" charset="-122"/>
              </a:rPr>
              <a:t>compressions</a:t>
            </a:r>
          </a:p>
          <a:p>
            <a:pPr>
              <a:buFont typeface="Arial" charset="0"/>
              <a:buNone/>
            </a:pPr>
            <a:r>
              <a:rPr lang="zh-CN" altLang="en-US" sz="2800" smtClean="0">
                <a:solidFill>
                  <a:srgbClr val="002060"/>
                </a:solidFill>
                <a:ea typeface="宋体" charset="-122"/>
              </a:rPr>
              <a:t>（</a:t>
            </a:r>
            <a:r>
              <a:rPr lang="zh-CN" altLang="en-US" sz="2800" smtClean="0">
                <a:solidFill>
                  <a:srgbClr val="03517D"/>
                </a:solidFill>
                <a:ea typeface="宋体" charset="-122"/>
              </a:rPr>
              <a:t>胸外心脏按压</a:t>
            </a:r>
            <a:r>
              <a:rPr lang="en-US" altLang="zh-CN" sz="2800" smtClean="0">
                <a:solidFill>
                  <a:srgbClr val="03517D"/>
                </a:solidFill>
                <a:ea typeface="宋体" charset="-122"/>
              </a:rPr>
              <a:t> </a:t>
            </a:r>
            <a:r>
              <a:rPr lang="zh-CN" altLang="en-US" sz="2800" smtClean="0">
                <a:solidFill>
                  <a:srgbClr val="002060"/>
                </a:solidFill>
                <a:ea typeface="宋体" charset="-122"/>
              </a:rPr>
              <a:t>）</a:t>
            </a:r>
            <a:endParaRPr lang="en-US" altLang="zh-CN" sz="2800" smtClean="0">
              <a:solidFill>
                <a:srgbClr val="03517D"/>
              </a:solidFill>
              <a:latin typeface="宋体" charset="-122"/>
              <a:ea typeface="宋体" charset="-122"/>
              <a:sym typeface="宋体" charset="-122"/>
            </a:endParaRPr>
          </a:p>
        </p:txBody>
      </p:sp>
      <p:sp>
        <p:nvSpPr>
          <p:cNvPr id="9" name="椭圆形标注 8"/>
          <p:cNvSpPr/>
          <p:nvPr/>
        </p:nvSpPr>
        <p:spPr>
          <a:xfrm>
            <a:off x="1000125" y="1071563"/>
            <a:ext cx="2214563" cy="1071562"/>
          </a:xfrm>
          <a:prstGeom prst="wedgeEllipseCallout">
            <a:avLst>
              <a:gd name="adj1" fmla="val 74201"/>
              <a:gd name="adj2" fmla="val 8168"/>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000" b="1" dirty="0">
                <a:solidFill>
                  <a:schemeClr val="bg2">
                    <a:lumMod val="10000"/>
                  </a:schemeClr>
                </a:solidFill>
              </a:rPr>
              <a:t>CPR</a:t>
            </a:r>
            <a:r>
              <a:rPr lang="zh-CN" altLang="en-US" sz="2000" b="1" dirty="0">
                <a:solidFill>
                  <a:schemeClr val="bg2">
                    <a:lumMod val="10000"/>
                  </a:schemeClr>
                </a:solidFill>
              </a:rPr>
              <a:t>三步骤：</a:t>
            </a:r>
            <a:r>
              <a:rPr lang="en-US" altLang="zh-CN" sz="2000" b="1" dirty="0">
                <a:solidFill>
                  <a:schemeClr val="bg2">
                    <a:lumMod val="10000"/>
                  </a:schemeClr>
                </a:solidFill>
              </a:rPr>
              <a:t>CBA</a:t>
            </a:r>
            <a:endParaRPr lang="zh-CN" altLang="en-US" sz="2000" b="1" dirty="0">
              <a:solidFill>
                <a:schemeClr val="bg2">
                  <a:lumMod val="10000"/>
                </a:schemeClr>
              </a:solidFill>
            </a:endParaRPr>
          </a:p>
        </p:txBody>
      </p:sp>
      <p:grpSp>
        <p:nvGrpSpPr>
          <p:cNvPr id="21" name="组合 20"/>
          <p:cNvGrpSpPr>
            <a:grpSpLocks/>
          </p:cNvGrpSpPr>
          <p:nvPr/>
        </p:nvGrpSpPr>
        <p:grpSpPr bwMode="auto">
          <a:xfrm>
            <a:off x="214313" y="2143125"/>
            <a:ext cx="2314575" cy="4384675"/>
            <a:chOff x="214282" y="2143116"/>
            <a:chExt cx="2314566" cy="4385082"/>
          </a:xfrm>
        </p:grpSpPr>
        <p:pic>
          <p:nvPicPr>
            <p:cNvPr id="38919" name="Picture 2"/>
            <p:cNvPicPr>
              <a:picLocks noChangeAspect="1" noChangeArrowheads="1"/>
            </p:cNvPicPr>
            <p:nvPr/>
          </p:nvPicPr>
          <p:blipFill>
            <a:blip r:embed="rId2"/>
            <a:srcRect/>
            <a:stretch>
              <a:fillRect/>
            </a:stretch>
          </p:blipFill>
          <p:spPr bwMode="auto">
            <a:xfrm>
              <a:off x="214282" y="2143116"/>
              <a:ext cx="2314566" cy="2420097"/>
            </a:xfrm>
            <a:prstGeom prst="rect">
              <a:avLst/>
            </a:prstGeom>
            <a:noFill/>
            <a:ln w="9525">
              <a:noFill/>
              <a:miter lim="800000"/>
              <a:headEnd/>
              <a:tailEnd/>
            </a:ln>
          </p:spPr>
        </p:pic>
        <p:pic>
          <p:nvPicPr>
            <p:cNvPr id="38920" name="Picture 4"/>
            <p:cNvPicPr>
              <a:picLocks noChangeAspect="1" noChangeArrowheads="1"/>
            </p:cNvPicPr>
            <p:nvPr/>
          </p:nvPicPr>
          <p:blipFill>
            <a:blip r:embed="rId3"/>
            <a:srcRect/>
            <a:stretch>
              <a:fillRect/>
            </a:stretch>
          </p:blipFill>
          <p:spPr bwMode="auto">
            <a:xfrm>
              <a:off x="285720" y="4214818"/>
              <a:ext cx="2177020" cy="2313380"/>
            </a:xfrm>
            <a:prstGeom prst="rect">
              <a:avLst/>
            </a:prstGeom>
            <a:noFill/>
            <a:ln w="9525">
              <a:noFill/>
              <a:miter lim="800000"/>
              <a:headEnd/>
              <a:tailEnd/>
            </a:ln>
          </p:spPr>
        </p:pic>
      </p:grpSp>
      <p:sp>
        <p:nvSpPr>
          <p:cNvPr id="12" name="内容占位符 2"/>
          <p:cNvSpPr txBox="1">
            <a:spLocks noChangeArrowheads="1"/>
          </p:cNvSpPr>
          <p:nvPr/>
        </p:nvSpPr>
        <p:spPr bwMode="auto">
          <a:xfrm>
            <a:off x="2555875" y="2928938"/>
            <a:ext cx="3230563" cy="2714625"/>
          </a:xfrm>
          <a:prstGeom prst="rect">
            <a:avLst/>
          </a:prstGeom>
          <a:noFill/>
          <a:ln w="9525">
            <a:solidFill>
              <a:schemeClr val="tx1">
                <a:lumMod val="60000"/>
                <a:lumOff val="40000"/>
              </a:schemeClr>
            </a:solidFill>
            <a:miter lim="800000"/>
            <a:headEnd/>
            <a:tailEnd/>
          </a:ln>
        </p:spPr>
        <p:txBody>
          <a:bodyPr/>
          <a:lstStyle/>
          <a:p>
            <a:pPr marL="457200" indent="-457200" eaLnBrk="0" hangingPunct="0">
              <a:lnSpc>
                <a:spcPct val="150000"/>
              </a:lnSpc>
              <a:buClr>
                <a:schemeClr val="hlink"/>
              </a:buClr>
              <a:defRPr/>
            </a:pPr>
            <a:r>
              <a:rPr lang="en-US" altLang="zh-CN" sz="2000" b="1" kern="0" dirty="0">
                <a:latin typeface="+mn-ea"/>
                <a:ea typeface="+mn-ea"/>
              </a:rPr>
              <a:t>1.</a:t>
            </a:r>
            <a:r>
              <a:rPr lang="zh-CN" altLang="en-US" sz="2000" b="1" kern="0" dirty="0">
                <a:latin typeface="+mn-ea"/>
                <a:ea typeface="+mn-ea"/>
              </a:rPr>
              <a:t>按压位置：</a:t>
            </a:r>
            <a:r>
              <a:rPr lang="zh-CN" altLang="en-US" sz="2000" b="1" dirty="0">
                <a:latin typeface="+mn-ea"/>
                <a:ea typeface="+mn-ea"/>
              </a:rPr>
              <a:t>胸骨中、下</a:t>
            </a:r>
            <a:endParaRPr lang="en-US" altLang="zh-CN" sz="2000" b="1" dirty="0">
              <a:latin typeface="+mn-ea"/>
              <a:ea typeface="+mn-ea"/>
            </a:endParaRPr>
          </a:p>
          <a:p>
            <a:pPr marL="457200" indent="-457200" eaLnBrk="0" hangingPunct="0">
              <a:lnSpc>
                <a:spcPct val="150000"/>
              </a:lnSpc>
              <a:buClr>
                <a:schemeClr val="hlink"/>
              </a:buClr>
              <a:defRPr/>
            </a:pPr>
            <a:r>
              <a:rPr lang="en-US" sz="2000" b="1" dirty="0">
                <a:latin typeface="+mn-ea"/>
                <a:ea typeface="+mn-ea"/>
              </a:rPr>
              <a:t>    1/3</a:t>
            </a:r>
            <a:r>
              <a:rPr lang="zh-CN" altLang="en-US" sz="2000" b="1" dirty="0">
                <a:latin typeface="+mn-ea"/>
                <a:ea typeface="+mn-ea"/>
              </a:rPr>
              <a:t>交界处，男性患者为</a:t>
            </a:r>
            <a:endParaRPr lang="en-US" altLang="zh-CN" sz="2000" b="1" dirty="0">
              <a:latin typeface="+mn-ea"/>
              <a:ea typeface="+mn-ea"/>
            </a:endParaRPr>
          </a:p>
          <a:p>
            <a:pPr marL="457200" indent="-457200" eaLnBrk="0" hangingPunct="0">
              <a:lnSpc>
                <a:spcPct val="150000"/>
              </a:lnSpc>
              <a:buClr>
                <a:schemeClr val="hlink"/>
              </a:buClr>
              <a:defRPr/>
            </a:pPr>
            <a:r>
              <a:rPr lang="en-US" altLang="zh-CN" sz="2000" b="1" dirty="0">
                <a:latin typeface="+mn-ea"/>
                <a:ea typeface="+mn-ea"/>
              </a:rPr>
              <a:t>    </a:t>
            </a:r>
            <a:r>
              <a:rPr lang="zh-CN" altLang="en-US" sz="2000" b="1" dirty="0">
                <a:latin typeface="+mn-ea"/>
                <a:ea typeface="+mn-ea"/>
              </a:rPr>
              <a:t>双乳头连线中点</a:t>
            </a:r>
            <a:endParaRPr lang="zh-CN" altLang="en-US" sz="2000" b="1" kern="0" dirty="0">
              <a:latin typeface="+mn-ea"/>
              <a:ea typeface="+mn-ea"/>
            </a:endParaRPr>
          </a:p>
          <a:p>
            <a:pPr marL="457200" indent="-457200" eaLnBrk="0" hangingPunct="0">
              <a:lnSpc>
                <a:spcPct val="150000"/>
              </a:lnSpc>
              <a:buClr>
                <a:schemeClr val="hlink"/>
              </a:buClr>
              <a:defRPr/>
            </a:pPr>
            <a:r>
              <a:rPr lang="en-US" altLang="zh-CN" sz="2000" b="1" kern="0" dirty="0">
                <a:latin typeface="+mn-ea"/>
                <a:ea typeface="+mn-ea"/>
                <a:sym typeface="宋体" charset="-122"/>
              </a:rPr>
              <a:t>2.</a:t>
            </a:r>
            <a:r>
              <a:rPr lang="zh-CN" altLang="en-US" sz="2000" b="1" kern="0" dirty="0">
                <a:latin typeface="+mn-ea"/>
                <a:ea typeface="+mn-ea"/>
                <a:sym typeface="宋体" charset="-122"/>
              </a:rPr>
              <a:t>按压方法：</a:t>
            </a:r>
            <a:r>
              <a:rPr lang="zh-CN" altLang="en-US" sz="2000" b="1" kern="0" dirty="0">
                <a:latin typeface="+mn-ea"/>
                <a:ea typeface="+mn-ea"/>
              </a:rPr>
              <a:t>垂直按压</a:t>
            </a:r>
            <a:endParaRPr lang="zh-CN" altLang="en-US" sz="2000" b="1" kern="0" dirty="0">
              <a:latin typeface="+mn-ea"/>
              <a:ea typeface="+mn-ea"/>
              <a:sym typeface="宋体" charset="-122"/>
            </a:endParaRPr>
          </a:p>
          <a:p>
            <a:pPr marL="457200" indent="-457200" eaLnBrk="0" hangingPunct="0">
              <a:lnSpc>
                <a:spcPct val="150000"/>
              </a:lnSpc>
              <a:buClr>
                <a:schemeClr val="hlink"/>
              </a:buClr>
              <a:defRPr/>
            </a:pPr>
            <a:r>
              <a:rPr lang="en-US" altLang="zh-CN" sz="2000" b="1" kern="0" dirty="0">
                <a:latin typeface="+mn-ea"/>
                <a:ea typeface="+mn-ea"/>
              </a:rPr>
              <a:t>3.</a:t>
            </a:r>
            <a:r>
              <a:rPr lang="zh-CN" altLang="en-US" sz="2000" b="1" kern="0" dirty="0">
                <a:latin typeface="+mn-ea"/>
                <a:ea typeface="+mn-ea"/>
              </a:rPr>
              <a:t>按压深度：</a:t>
            </a:r>
            <a:r>
              <a:rPr lang="en-US" altLang="zh-CN" sz="2000" b="1" kern="0" dirty="0">
                <a:latin typeface="+mn-ea"/>
                <a:ea typeface="+mn-ea"/>
              </a:rPr>
              <a:t> </a:t>
            </a:r>
            <a:r>
              <a:rPr lang="zh-CN" altLang="en-US" sz="2000" b="1" kern="0" dirty="0">
                <a:latin typeface="+mn-ea"/>
                <a:ea typeface="+mn-ea"/>
              </a:rPr>
              <a:t>大于</a:t>
            </a:r>
            <a:r>
              <a:rPr lang="en-US" altLang="zh-CN" sz="2000" b="1" kern="0" dirty="0">
                <a:latin typeface="+mn-ea"/>
                <a:ea typeface="+mn-ea"/>
              </a:rPr>
              <a:t>5 cm</a:t>
            </a:r>
            <a:endParaRPr lang="zh-CN" altLang="en-US" sz="2000" b="1" kern="0" dirty="0">
              <a:latin typeface="+mn-ea"/>
              <a:ea typeface="+mn-ea"/>
            </a:endParaRPr>
          </a:p>
          <a:p>
            <a:pPr marL="457200" indent="-457200" eaLnBrk="0" hangingPunct="0">
              <a:lnSpc>
                <a:spcPct val="150000"/>
              </a:lnSpc>
              <a:buClr>
                <a:schemeClr val="hlink"/>
              </a:buClr>
              <a:defRPr/>
            </a:pPr>
            <a:r>
              <a:rPr lang="en-US" altLang="zh-CN" sz="2000" b="1" kern="0" dirty="0">
                <a:latin typeface="+mn-ea"/>
                <a:ea typeface="+mn-ea"/>
              </a:rPr>
              <a:t>4.</a:t>
            </a:r>
            <a:r>
              <a:rPr lang="zh-CN" altLang="en-US" sz="2000" b="1" kern="0" dirty="0">
                <a:latin typeface="+mn-ea"/>
                <a:ea typeface="+mn-ea"/>
              </a:rPr>
              <a:t>按压频率：大于</a:t>
            </a:r>
            <a:r>
              <a:rPr lang="en-US" altLang="zh-CN" sz="2000" b="1" kern="0" dirty="0">
                <a:latin typeface="+mn-ea"/>
                <a:ea typeface="+mn-ea"/>
              </a:rPr>
              <a:t>100</a:t>
            </a:r>
            <a:r>
              <a:rPr lang="zh-CN" altLang="en-US" sz="2000" b="1" kern="0" dirty="0">
                <a:latin typeface="+mn-ea"/>
                <a:ea typeface="+mn-ea"/>
              </a:rPr>
              <a:t>次</a:t>
            </a:r>
            <a:r>
              <a:rPr lang="en-US" altLang="zh-CN" sz="2000" b="1" kern="0" dirty="0">
                <a:latin typeface="+mn-ea"/>
                <a:ea typeface="+mn-ea"/>
              </a:rPr>
              <a:t>/</a:t>
            </a:r>
            <a:r>
              <a:rPr lang="zh-CN" altLang="en-US" sz="2000" b="1" kern="0" dirty="0">
                <a:latin typeface="+mn-ea"/>
                <a:ea typeface="+mn-ea"/>
              </a:rPr>
              <a:t>分</a:t>
            </a:r>
          </a:p>
        </p:txBody>
      </p:sp>
      <p:grpSp>
        <p:nvGrpSpPr>
          <p:cNvPr id="18" name="组合 17"/>
          <p:cNvGrpSpPr/>
          <p:nvPr/>
        </p:nvGrpSpPr>
        <p:grpSpPr>
          <a:xfrm>
            <a:off x="5929322" y="2643182"/>
            <a:ext cx="2794023" cy="3357586"/>
            <a:chOff x="4643438" y="2133600"/>
            <a:chExt cx="4079875" cy="3873500"/>
          </a:xfrm>
          <a:noFill/>
        </p:grpSpPr>
        <p:pic>
          <p:nvPicPr>
            <p:cNvPr id="19" name="图片 2"/>
            <p:cNvPicPr>
              <a:picLocks noChangeAspect="1" noChangeArrowheads="1"/>
            </p:cNvPicPr>
            <p:nvPr/>
          </p:nvPicPr>
          <p:blipFill>
            <a:blip r:embed="rId4" cstate="print"/>
            <a:srcRect/>
            <a:stretch>
              <a:fillRect/>
            </a:stretch>
          </p:blipFill>
          <p:spPr bwMode="auto">
            <a:xfrm>
              <a:off x="4643438" y="2133600"/>
              <a:ext cx="4079875" cy="3873500"/>
            </a:xfrm>
            <a:prstGeom prst="rect">
              <a:avLst/>
            </a:prstGeom>
            <a:grpFill/>
            <a:ln w="9525">
              <a:noFill/>
              <a:miter lim="800000"/>
              <a:headEnd/>
              <a:tailEnd/>
            </a:ln>
          </p:spPr>
        </p:pic>
        <p:sp>
          <p:nvSpPr>
            <p:cNvPr id="20" name="直接连接符 6"/>
            <p:cNvSpPr>
              <a:spLocks noChangeShapeType="1"/>
            </p:cNvSpPr>
            <p:nvPr/>
          </p:nvSpPr>
          <p:spPr bwMode="auto">
            <a:xfrm>
              <a:off x="6372225" y="2565400"/>
              <a:ext cx="0" cy="2232025"/>
            </a:xfrm>
            <a:prstGeom prst="line">
              <a:avLst/>
            </a:prstGeom>
            <a:grpFill/>
            <a:ln w="38100">
              <a:noFill/>
              <a:round/>
              <a:headEnd/>
              <a:tailEnd/>
            </a:ln>
          </p:spPr>
          <p:txBody>
            <a:bodyPr/>
            <a:lstStyle/>
            <a:p>
              <a:pPr>
                <a:defRPr/>
              </a:pPr>
              <a:endParaRPr lang="zh-CN" altLang="en-US">
                <a:ea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608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ox(in)">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build="p"/>
      <p:bldP spid="1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3" name="Picture 2"/>
          <p:cNvPicPr>
            <a:picLocks noGrp="1" noChangeAspect="1" noChangeArrowheads="1"/>
          </p:cNvPicPr>
          <p:nvPr>
            <p:ph idx="4294967295"/>
          </p:nvPr>
        </p:nvPicPr>
        <p:blipFill>
          <a:blip r:embed="rId2"/>
          <a:srcRect/>
          <a:stretch>
            <a:fillRect/>
          </a:stretch>
        </p:blipFill>
        <p:spPr>
          <a:xfrm>
            <a:off x="6143625" y="2928938"/>
            <a:ext cx="2500313" cy="2643187"/>
          </a:xfrm>
        </p:spPr>
      </p:pic>
      <p:pic>
        <p:nvPicPr>
          <p:cNvPr id="51206" name="Picture 5"/>
          <p:cNvPicPr>
            <a:picLocks noChangeAspect="1" noChangeArrowheads="1"/>
          </p:cNvPicPr>
          <p:nvPr/>
        </p:nvPicPr>
        <p:blipFill>
          <a:blip r:embed="rId3"/>
          <a:srcRect/>
          <a:stretch>
            <a:fillRect/>
          </a:stretch>
        </p:blipFill>
        <p:spPr bwMode="auto">
          <a:xfrm>
            <a:off x="6786563" y="4357688"/>
            <a:ext cx="928687" cy="412750"/>
          </a:xfrm>
          <a:prstGeom prst="rect">
            <a:avLst/>
          </a:prstGeom>
          <a:noFill/>
          <a:ln w="9525">
            <a:noFill/>
            <a:miter lim="800000"/>
            <a:headEnd/>
            <a:tailEnd/>
          </a:ln>
        </p:spPr>
      </p:pic>
      <p:grpSp>
        <p:nvGrpSpPr>
          <p:cNvPr id="12" name="组合 11"/>
          <p:cNvGrpSpPr>
            <a:grpSpLocks/>
          </p:cNvGrpSpPr>
          <p:nvPr/>
        </p:nvGrpSpPr>
        <p:grpSpPr bwMode="auto">
          <a:xfrm>
            <a:off x="285750" y="2928938"/>
            <a:ext cx="2571750" cy="2714625"/>
            <a:chOff x="466725" y="4005264"/>
            <a:chExt cx="1824017" cy="1402146"/>
          </a:xfrm>
        </p:grpSpPr>
        <p:pic>
          <p:nvPicPr>
            <p:cNvPr id="39946" name="Picture 3"/>
            <p:cNvPicPr>
              <a:picLocks noChangeAspect="1" noChangeArrowheads="1"/>
            </p:cNvPicPr>
            <p:nvPr/>
          </p:nvPicPr>
          <p:blipFill>
            <a:blip r:embed="rId4"/>
            <a:srcRect/>
            <a:stretch>
              <a:fillRect/>
            </a:stretch>
          </p:blipFill>
          <p:spPr bwMode="auto">
            <a:xfrm>
              <a:off x="466725" y="4005264"/>
              <a:ext cx="1819259" cy="1402146"/>
            </a:xfrm>
            <a:prstGeom prst="rect">
              <a:avLst/>
            </a:prstGeom>
            <a:noFill/>
            <a:ln w="9525">
              <a:noFill/>
              <a:miter lim="800000"/>
              <a:headEnd/>
              <a:tailEnd/>
            </a:ln>
          </p:spPr>
        </p:pic>
        <p:sp>
          <p:nvSpPr>
            <p:cNvPr id="39947" name="直接连接符 6"/>
            <p:cNvSpPr>
              <a:spLocks noChangeShapeType="1"/>
            </p:cNvSpPr>
            <p:nvPr/>
          </p:nvSpPr>
          <p:spPr bwMode="auto">
            <a:xfrm>
              <a:off x="1714480" y="4572008"/>
              <a:ext cx="431800" cy="720725"/>
            </a:xfrm>
            <a:prstGeom prst="line">
              <a:avLst/>
            </a:prstGeom>
            <a:noFill/>
            <a:ln w="57150">
              <a:solidFill>
                <a:srgbClr val="FF0000"/>
              </a:solidFill>
              <a:round/>
              <a:headEnd/>
              <a:tailEnd/>
            </a:ln>
          </p:spPr>
          <p:txBody>
            <a:bodyPr/>
            <a:lstStyle/>
            <a:p>
              <a:endParaRPr lang="zh-CN" altLang="en-US"/>
            </a:p>
          </p:txBody>
        </p:sp>
        <p:sp>
          <p:nvSpPr>
            <p:cNvPr id="39948" name="直接连接符 8"/>
            <p:cNvSpPr>
              <a:spLocks noChangeShapeType="1"/>
            </p:cNvSpPr>
            <p:nvPr/>
          </p:nvSpPr>
          <p:spPr bwMode="auto">
            <a:xfrm flipH="1">
              <a:off x="1643042" y="4572008"/>
              <a:ext cx="647700" cy="720725"/>
            </a:xfrm>
            <a:prstGeom prst="line">
              <a:avLst/>
            </a:prstGeom>
            <a:noFill/>
            <a:ln w="57150">
              <a:solidFill>
                <a:srgbClr val="FF0000"/>
              </a:solidFill>
              <a:round/>
              <a:headEnd/>
              <a:tailEnd/>
            </a:ln>
          </p:spPr>
          <p:txBody>
            <a:bodyPr/>
            <a:lstStyle/>
            <a:p>
              <a:endParaRPr lang="zh-CN" altLang="en-US"/>
            </a:p>
          </p:txBody>
        </p:sp>
      </p:grpSp>
      <p:grpSp>
        <p:nvGrpSpPr>
          <p:cNvPr id="13" name="组合 12"/>
          <p:cNvGrpSpPr>
            <a:grpSpLocks/>
          </p:cNvGrpSpPr>
          <p:nvPr/>
        </p:nvGrpSpPr>
        <p:grpSpPr bwMode="auto">
          <a:xfrm>
            <a:off x="3143250" y="2928938"/>
            <a:ext cx="2643188" cy="2643187"/>
            <a:chOff x="3563939" y="4005263"/>
            <a:chExt cx="1941513" cy="1452820"/>
          </a:xfrm>
        </p:grpSpPr>
        <p:pic>
          <p:nvPicPr>
            <p:cNvPr id="39943" name="图片 3"/>
            <p:cNvPicPr>
              <a:picLocks noChangeAspect="1" noChangeArrowheads="1"/>
            </p:cNvPicPr>
            <p:nvPr/>
          </p:nvPicPr>
          <p:blipFill>
            <a:blip r:embed="rId5"/>
            <a:srcRect/>
            <a:stretch>
              <a:fillRect/>
            </a:stretch>
          </p:blipFill>
          <p:spPr bwMode="auto">
            <a:xfrm>
              <a:off x="3563939" y="4005263"/>
              <a:ext cx="1936756" cy="1452820"/>
            </a:xfrm>
            <a:prstGeom prst="rect">
              <a:avLst/>
            </a:prstGeom>
            <a:noFill/>
            <a:ln w="9525">
              <a:noFill/>
              <a:miter lim="800000"/>
              <a:headEnd/>
              <a:tailEnd/>
            </a:ln>
          </p:spPr>
        </p:pic>
        <p:sp>
          <p:nvSpPr>
            <p:cNvPr id="39944" name="直接连接符 10"/>
            <p:cNvSpPr>
              <a:spLocks noChangeShapeType="1"/>
            </p:cNvSpPr>
            <p:nvPr/>
          </p:nvSpPr>
          <p:spPr bwMode="auto">
            <a:xfrm>
              <a:off x="4429124" y="4714884"/>
              <a:ext cx="360362" cy="431800"/>
            </a:xfrm>
            <a:prstGeom prst="line">
              <a:avLst/>
            </a:prstGeom>
            <a:noFill/>
            <a:ln w="57150">
              <a:solidFill>
                <a:srgbClr val="FF0000"/>
              </a:solidFill>
              <a:round/>
              <a:headEnd/>
              <a:tailEnd/>
            </a:ln>
          </p:spPr>
          <p:txBody>
            <a:bodyPr/>
            <a:lstStyle/>
            <a:p>
              <a:endParaRPr lang="zh-CN" altLang="en-US"/>
            </a:p>
          </p:txBody>
        </p:sp>
        <p:sp>
          <p:nvSpPr>
            <p:cNvPr id="39945" name="直接连接符 12"/>
            <p:cNvSpPr>
              <a:spLocks noChangeShapeType="1"/>
            </p:cNvSpPr>
            <p:nvPr/>
          </p:nvSpPr>
          <p:spPr bwMode="auto">
            <a:xfrm flipV="1">
              <a:off x="4786314" y="4500570"/>
              <a:ext cx="719138" cy="720725"/>
            </a:xfrm>
            <a:prstGeom prst="line">
              <a:avLst/>
            </a:prstGeom>
            <a:noFill/>
            <a:ln w="57150">
              <a:solidFill>
                <a:srgbClr val="FF0000"/>
              </a:solidFill>
              <a:round/>
              <a:headEnd/>
              <a:tailEnd/>
            </a:ln>
          </p:spPr>
          <p:txBody>
            <a:bodyPr/>
            <a:lstStyle/>
            <a:p>
              <a:endParaRPr lang="zh-CN" altLang="en-US"/>
            </a:p>
          </p:txBody>
        </p:sp>
      </p:grpSp>
      <p:sp>
        <p:nvSpPr>
          <p:cNvPr id="39941" name="标题 1"/>
          <p:cNvSpPr>
            <a:spLocks noChangeArrowheads="1"/>
          </p:cNvSpPr>
          <p:nvPr/>
        </p:nvSpPr>
        <p:spPr bwMode="auto">
          <a:xfrm>
            <a:off x="466725" y="333375"/>
            <a:ext cx="7705725" cy="792163"/>
          </a:xfrm>
          <a:prstGeom prst="rect">
            <a:avLst/>
          </a:prstGeom>
          <a:noFill/>
          <a:ln w="9525">
            <a:noFill/>
            <a:miter lim="800000"/>
            <a:headEnd/>
            <a:tailEnd/>
          </a:ln>
        </p:spPr>
        <p:txBody>
          <a:bodyPr anchor="ctr"/>
          <a:lstStyle/>
          <a:p>
            <a:pPr algn="ctr"/>
            <a:r>
              <a:rPr lang="en-US" altLang="zh-CN" sz="3600" b="1" i="1">
                <a:solidFill>
                  <a:srgbClr val="000099"/>
                </a:solidFill>
                <a:sym typeface="Arial" charset="0"/>
              </a:rPr>
              <a:t>CAB</a:t>
            </a:r>
            <a:endParaRPr lang="zh-CN" altLang="en-US"/>
          </a:p>
        </p:txBody>
      </p:sp>
      <p:sp>
        <p:nvSpPr>
          <p:cNvPr id="39942" name="TextBox 13"/>
          <p:cNvSpPr txBox="1">
            <a:spLocks noChangeArrowheads="1"/>
          </p:cNvSpPr>
          <p:nvPr/>
        </p:nvSpPr>
        <p:spPr bwMode="auto">
          <a:xfrm>
            <a:off x="2484438" y="1700213"/>
            <a:ext cx="3803650" cy="585787"/>
          </a:xfrm>
          <a:prstGeom prst="rect">
            <a:avLst/>
          </a:prstGeom>
          <a:noFill/>
          <a:ln w="9525">
            <a:noFill/>
            <a:miter lim="800000"/>
            <a:headEnd/>
            <a:tailEnd/>
          </a:ln>
        </p:spPr>
        <p:txBody>
          <a:bodyPr>
            <a:spAutoFit/>
          </a:bodyPr>
          <a:lstStyle/>
          <a:p>
            <a:pPr algn="ctr"/>
            <a:r>
              <a:rPr lang="zh-CN" altLang="en-US" sz="3200" b="1"/>
              <a:t>按压方法注意事项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120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12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quarter" idx="11"/>
          </p:nvPr>
        </p:nvSpPr>
        <p:spPr/>
        <p:txBody>
          <a:bodyPr/>
          <a:lstStyle/>
          <a:p>
            <a:pPr>
              <a:defRPr/>
            </a:pPr>
            <a:r>
              <a:rPr lang="en-US" smtClean="0"/>
              <a:t>www.pumpress.com.cn</a:t>
            </a:r>
            <a:endParaRPr lang="en-US"/>
          </a:p>
        </p:txBody>
      </p:sp>
      <p:sp>
        <p:nvSpPr>
          <p:cNvPr id="3" name="矩形 2"/>
          <p:cNvSpPr/>
          <p:nvPr/>
        </p:nvSpPr>
        <p:spPr>
          <a:xfrm>
            <a:off x="3857625" y="1143000"/>
            <a:ext cx="4298950" cy="738188"/>
          </a:xfrm>
          <a:prstGeom prst="rect">
            <a:avLst/>
          </a:prstGeom>
        </p:spPr>
        <p:txBody>
          <a:bodyPr wrap="none">
            <a:spAutoFit/>
          </a:bodyPr>
          <a:lstStyle/>
          <a:p>
            <a:pPr>
              <a:lnSpc>
                <a:spcPct val="150000"/>
              </a:lnSpc>
              <a:buFont typeface="Arial" charset="0"/>
              <a:buNone/>
              <a:defRPr/>
            </a:pPr>
            <a:r>
              <a:rPr lang="en-US" altLang="zh-CN" sz="2800" b="1" dirty="0">
                <a:solidFill>
                  <a:srgbClr val="FF0000"/>
                </a:solidFill>
                <a:latin typeface="+mn-ea"/>
                <a:ea typeface="+mn-ea"/>
              </a:rPr>
              <a:t> A</a:t>
            </a:r>
            <a:r>
              <a:rPr lang="en-US" altLang="zh-CN" sz="2800" b="1" dirty="0">
                <a:solidFill>
                  <a:srgbClr val="002060"/>
                </a:solidFill>
                <a:latin typeface="+mn-ea"/>
                <a:ea typeface="+mn-ea"/>
              </a:rPr>
              <a:t> – airway</a:t>
            </a:r>
            <a:r>
              <a:rPr lang="zh-CN" altLang="en-US" sz="2800" b="1" dirty="0">
                <a:solidFill>
                  <a:srgbClr val="002060"/>
                </a:solidFill>
                <a:latin typeface="+mn-ea"/>
                <a:ea typeface="+mn-ea"/>
              </a:rPr>
              <a:t>（开放气道</a:t>
            </a:r>
            <a:r>
              <a:rPr lang="en-US" altLang="zh-CN" sz="2800" b="1" dirty="0">
                <a:solidFill>
                  <a:srgbClr val="002060"/>
                </a:solidFill>
                <a:latin typeface="+mn-ea"/>
                <a:ea typeface="+mn-ea"/>
              </a:rPr>
              <a:t> </a:t>
            </a:r>
            <a:r>
              <a:rPr lang="zh-CN" altLang="en-US" sz="2800" b="1" dirty="0">
                <a:solidFill>
                  <a:srgbClr val="002060"/>
                </a:solidFill>
                <a:latin typeface="+mn-ea"/>
                <a:ea typeface="+mn-ea"/>
              </a:rPr>
              <a:t>）</a:t>
            </a:r>
            <a:endParaRPr lang="en-US" altLang="zh-CN" sz="2800" b="1" dirty="0">
              <a:solidFill>
                <a:srgbClr val="002060"/>
              </a:solidFill>
              <a:latin typeface="+mn-ea"/>
              <a:ea typeface="+mn-ea"/>
            </a:endParaRPr>
          </a:p>
        </p:txBody>
      </p:sp>
      <p:sp>
        <p:nvSpPr>
          <p:cNvPr id="12" name="TextBox 11"/>
          <p:cNvSpPr txBox="1"/>
          <p:nvPr/>
        </p:nvSpPr>
        <p:spPr>
          <a:xfrm>
            <a:off x="3708400" y="1989138"/>
            <a:ext cx="4751388" cy="3784600"/>
          </a:xfrm>
          <a:prstGeom prst="rect">
            <a:avLst/>
          </a:prstGeom>
          <a:noFill/>
          <a:ln>
            <a:solidFill>
              <a:schemeClr val="tx1">
                <a:lumMod val="60000"/>
                <a:lumOff val="40000"/>
              </a:schemeClr>
            </a:solidFill>
          </a:ln>
        </p:spPr>
        <p:txBody>
          <a:bodyPr>
            <a:spAutoFit/>
          </a:bodyPr>
          <a:lstStyle/>
          <a:p>
            <a:pPr>
              <a:lnSpc>
                <a:spcPct val="150000"/>
              </a:lnSpc>
              <a:buFont typeface="Arial" pitchFamily="34" charset="0"/>
              <a:buChar char="•"/>
              <a:defRPr/>
            </a:pPr>
            <a:r>
              <a:rPr lang="zh-CN" altLang="en-US" sz="2000" b="1" dirty="0">
                <a:ea typeface="+mn-ea"/>
              </a:rPr>
              <a:t>由于患者无意识，肌张力下降，舌体和会厌后缀堵塞咽喉部，引起呼吸道不畅通，施救者应立即为患者开放气道。</a:t>
            </a:r>
            <a:endParaRPr lang="en-US" altLang="zh-CN" sz="2000" b="1" dirty="0">
              <a:ea typeface="+mn-ea"/>
            </a:endParaRPr>
          </a:p>
          <a:p>
            <a:pPr>
              <a:lnSpc>
                <a:spcPct val="150000"/>
              </a:lnSpc>
              <a:buFont typeface="Arial" pitchFamily="34" charset="0"/>
              <a:buChar char="•"/>
              <a:defRPr/>
            </a:pPr>
            <a:r>
              <a:rPr lang="zh-CN" altLang="en-US" sz="2000" b="1" dirty="0">
                <a:ea typeface="+mn-ea"/>
              </a:rPr>
              <a:t>迅速清除口腔黏液、呕吐物或其他异物，发现假牙立即取下，检查气道内有无阻塞物，及时取出。</a:t>
            </a:r>
            <a:endParaRPr lang="en-US" altLang="zh-CN" sz="2000" b="1" dirty="0">
              <a:ea typeface="+mn-ea"/>
            </a:endParaRPr>
          </a:p>
          <a:p>
            <a:pPr>
              <a:lnSpc>
                <a:spcPct val="150000"/>
              </a:lnSpc>
              <a:buFont typeface="Arial" pitchFamily="34" charset="0"/>
              <a:buChar char="•"/>
              <a:defRPr/>
            </a:pPr>
            <a:r>
              <a:rPr lang="zh-CN" altLang="en-US" sz="2000" b="1" dirty="0">
                <a:ea typeface="+mn-ea"/>
              </a:rPr>
              <a:t>开放气道常应用仰头举颏法、抬颈压额法及托颌法。</a:t>
            </a:r>
          </a:p>
        </p:txBody>
      </p:sp>
      <p:pic>
        <p:nvPicPr>
          <p:cNvPr id="1026" name="图片 28"/>
          <p:cNvPicPr>
            <a:picLocks noChangeAspect="1" noChangeArrowheads="1"/>
          </p:cNvPicPr>
          <p:nvPr/>
        </p:nvPicPr>
        <p:blipFill>
          <a:blip r:embed="rId2"/>
          <a:srcRect/>
          <a:stretch>
            <a:fillRect/>
          </a:stretch>
        </p:blipFill>
        <p:spPr bwMode="auto">
          <a:xfrm>
            <a:off x="1071563" y="1071563"/>
            <a:ext cx="2578100" cy="2000250"/>
          </a:xfrm>
          <a:prstGeom prst="rect">
            <a:avLst/>
          </a:prstGeom>
          <a:noFill/>
          <a:ln w="9525">
            <a:noFill/>
            <a:miter lim="800000"/>
            <a:headEnd/>
            <a:tailEnd/>
          </a:ln>
        </p:spPr>
      </p:pic>
      <p:pic>
        <p:nvPicPr>
          <p:cNvPr id="1027" name="图片 19"/>
          <p:cNvPicPr>
            <a:picLocks noChangeAspect="1" noChangeArrowheads="1"/>
          </p:cNvPicPr>
          <p:nvPr/>
        </p:nvPicPr>
        <p:blipFill>
          <a:blip r:embed="rId3"/>
          <a:srcRect/>
          <a:stretch>
            <a:fillRect/>
          </a:stretch>
        </p:blipFill>
        <p:spPr bwMode="auto">
          <a:xfrm>
            <a:off x="785813" y="2928938"/>
            <a:ext cx="2670175" cy="1714500"/>
          </a:xfrm>
          <a:prstGeom prst="rect">
            <a:avLst/>
          </a:prstGeom>
          <a:noFill/>
          <a:ln w="9525">
            <a:noFill/>
            <a:miter lim="800000"/>
            <a:headEnd/>
            <a:tailEnd/>
          </a:ln>
        </p:spPr>
      </p:pic>
      <p:pic>
        <p:nvPicPr>
          <p:cNvPr id="1028" name="图片 4"/>
          <p:cNvPicPr>
            <a:picLocks noChangeAspect="1" noChangeArrowheads="1"/>
          </p:cNvPicPr>
          <p:nvPr/>
        </p:nvPicPr>
        <p:blipFill>
          <a:blip r:embed="rId4"/>
          <a:srcRect/>
          <a:stretch>
            <a:fillRect/>
          </a:stretch>
        </p:blipFill>
        <p:spPr bwMode="auto">
          <a:xfrm>
            <a:off x="1143000" y="4572000"/>
            <a:ext cx="2143125" cy="19415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up)">
                                      <p:cBhvr>
                                        <p:cTn id="7" dur="2000"/>
                                        <p:tgtEl>
                                          <p:spTgt spid="1026"/>
                                        </p:tgtEl>
                                      </p:cBhvr>
                                    </p:animEffect>
                                  </p:childTnLst>
                                </p:cTn>
                              </p:par>
                              <p:par>
                                <p:cTn id="8" presetID="22" presetClass="entr" presetSubtype="1" fill="hold" nodeType="withEffect">
                                  <p:stCondLst>
                                    <p:cond delay="0"/>
                                  </p:stCondLst>
                                  <p:childTnLst>
                                    <p:set>
                                      <p:cBhvr>
                                        <p:cTn id="9" dur="1" fill="hold">
                                          <p:stCondLst>
                                            <p:cond delay="0"/>
                                          </p:stCondLst>
                                        </p:cTn>
                                        <p:tgtEl>
                                          <p:spTgt spid="1027"/>
                                        </p:tgtEl>
                                        <p:attrNameLst>
                                          <p:attrName>style.visibility</p:attrName>
                                        </p:attrNameLst>
                                      </p:cBhvr>
                                      <p:to>
                                        <p:strVal val="visible"/>
                                      </p:to>
                                    </p:set>
                                    <p:animEffect transition="in" filter="wipe(up)">
                                      <p:cBhvr>
                                        <p:cTn id="10" dur="2000"/>
                                        <p:tgtEl>
                                          <p:spTgt spid="1027"/>
                                        </p:tgtEl>
                                      </p:cBhvr>
                                    </p:animEffect>
                                  </p:childTnLst>
                                </p:cTn>
                              </p:par>
                              <p:par>
                                <p:cTn id="11" presetID="22" presetClass="entr" presetSubtype="1" fill="hold" nodeType="withEffect">
                                  <p:stCondLst>
                                    <p:cond delay="0"/>
                                  </p:stCondLst>
                                  <p:childTnLst>
                                    <p:set>
                                      <p:cBhvr>
                                        <p:cTn id="12" dur="1" fill="hold">
                                          <p:stCondLst>
                                            <p:cond delay="0"/>
                                          </p:stCondLst>
                                        </p:cTn>
                                        <p:tgtEl>
                                          <p:spTgt spid="1028"/>
                                        </p:tgtEl>
                                        <p:attrNameLst>
                                          <p:attrName>style.visibility</p:attrName>
                                        </p:attrNameLst>
                                      </p:cBhvr>
                                      <p:to>
                                        <p:strVal val="visible"/>
                                      </p:to>
                                    </p:set>
                                    <p:animEffect transition="in" filter="wipe(up)">
                                      <p:cBhvr>
                                        <p:cTn id="13" dur="2000"/>
                                        <p:tgtEl>
                                          <p:spTgt spid="1028"/>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标题 1"/>
          <p:cNvSpPr>
            <a:spLocks noChangeArrowheads="1"/>
          </p:cNvSpPr>
          <p:nvPr/>
        </p:nvSpPr>
        <p:spPr bwMode="auto">
          <a:xfrm>
            <a:off x="466725" y="333375"/>
            <a:ext cx="7705725" cy="792163"/>
          </a:xfrm>
          <a:prstGeom prst="rect">
            <a:avLst/>
          </a:prstGeom>
          <a:noFill/>
          <a:ln w="9525">
            <a:noFill/>
            <a:miter lim="800000"/>
            <a:headEnd/>
            <a:tailEnd/>
          </a:ln>
        </p:spPr>
        <p:txBody>
          <a:bodyPr anchor="ctr"/>
          <a:lstStyle/>
          <a:p>
            <a:pPr algn="ctr"/>
            <a:r>
              <a:rPr lang="en-US" altLang="zh-CN" sz="3600" b="1" i="1">
                <a:solidFill>
                  <a:srgbClr val="000099"/>
                </a:solidFill>
                <a:sym typeface="Arial" charset="0"/>
              </a:rPr>
              <a:t>CAB</a:t>
            </a:r>
            <a:endParaRPr lang="zh-CN" altLang="en-US"/>
          </a:p>
        </p:txBody>
      </p:sp>
      <p:sp>
        <p:nvSpPr>
          <p:cNvPr id="8" name="矩形 7"/>
          <p:cNvSpPr/>
          <p:nvPr/>
        </p:nvSpPr>
        <p:spPr>
          <a:xfrm>
            <a:off x="2500313" y="1071563"/>
            <a:ext cx="4645025" cy="738187"/>
          </a:xfrm>
          <a:prstGeom prst="rect">
            <a:avLst/>
          </a:prstGeom>
        </p:spPr>
        <p:txBody>
          <a:bodyPr wrap="none">
            <a:spAutoFit/>
          </a:bodyPr>
          <a:lstStyle/>
          <a:p>
            <a:pPr>
              <a:lnSpc>
                <a:spcPct val="150000"/>
              </a:lnSpc>
              <a:buFont typeface="Arial" charset="0"/>
              <a:buNone/>
              <a:defRPr/>
            </a:pPr>
            <a:r>
              <a:rPr lang="en-US" altLang="zh-CN" sz="2800" b="1" dirty="0">
                <a:solidFill>
                  <a:srgbClr val="FF0000"/>
                </a:solidFill>
                <a:latin typeface="+mn-ea"/>
                <a:ea typeface="+mn-ea"/>
              </a:rPr>
              <a:t>B</a:t>
            </a:r>
            <a:r>
              <a:rPr lang="en-US" altLang="zh-CN" sz="2800" b="1" dirty="0">
                <a:solidFill>
                  <a:srgbClr val="002060"/>
                </a:solidFill>
                <a:latin typeface="+mn-ea"/>
                <a:ea typeface="+mn-ea"/>
              </a:rPr>
              <a:t> –breathing </a:t>
            </a:r>
            <a:r>
              <a:rPr lang="zh-CN" altLang="en-US" sz="2800" b="1" dirty="0">
                <a:solidFill>
                  <a:srgbClr val="002060"/>
                </a:solidFill>
                <a:latin typeface="+mn-ea"/>
                <a:ea typeface="+mn-ea"/>
              </a:rPr>
              <a:t>（人工呼吸）</a:t>
            </a:r>
            <a:endParaRPr lang="en-US" altLang="zh-CN" sz="2800" b="1" dirty="0">
              <a:latin typeface="+mn-ea"/>
              <a:ea typeface="+mn-ea"/>
            </a:endParaRPr>
          </a:p>
        </p:txBody>
      </p:sp>
      <p:sp>
        <p:nvSpPr>
          <p:cNvPr id="9" name="TextBox 8"/>
          <p:cNvSpPr txBox="1"/>
          <p:nvPr/>
        </p:nvSpPr>
        <p:spPr>
          <a:xfrm>
            <a:off x="3851275" y="1916113"/>
            <a:ext cx="4465638" cy="4521200"/>
          </a:xfrm>
          <a:prstGeom prst="rect">
            <a:avLst/>
          </a:prstGeom>
          <a:noFill/>
          <a:ln>
            <a:solidFill>
              <a:schemeClr val="tx1">
                <a:lumMod val="60000"/>
                <a:lumOff val="40000"/>
              </a:schemeClr>
            </a:solidFill>
          </a:ln>
        </p:spPr>
        <p:txBody>
          <a:bodyPr>
            <a:spAutoFit/>
          </a:bodyPr>
          <a:lstStyle/>
          <a:p>
            <a:pPr>
              <a:lnSpc>
                <a:spcPct val="150000"/>
              </a:lnSpc>
              <a:defRPr/>
            </a:pPr>
            <a:endParaRPr lang="en-US" altLang="zh-CN" sz="2000" b="1"/>
          </a:p>
          <a:p>
            <a:pPr>
              <a:lnSpc>
                <a:spcPct val="150000"/>
              </a:lnSpc>
              <a:defRPr/>
            </a:pPr>
            <a:r>
              <a:rPr lang="en-US" altLang="zh-CN" sz="2000" b="1"/>
              <a:t>1.</a:t>
            </a:r>
            <a:r>
              <a:rPr lang="zh-CN" altLang="en-US" sz="2000" b="1"/>
              <a:t>呼吸判断时间控制在</a:t>
            </a:r>
            <a:r>
              <a:rPr lang="en-US" altLang="zh-CN" sz="2000" b="1"/>
              <a:t>10</a:t>
            </a:r>
            <a:r>
              <a:rPr lang="zh-CN" altLang="en-US" sz="2000" b="1"/>
              <a:t>秒以内。</a:t>
            </a:r>
          </a:p>
          <a:p>
            <a:pPr>
              <a:lnSpc>
                <a:spcPct val="150000"/>
              </a:lnSpc>
              <a:defRPr/>
            </a:pPr>
            <a:r>
              <a:rPr lang="en-US" altLang="zh-CN" sz="2000" b="1"/>
              <a:t>2.</a:t>
            </a:r>
            <a:r>
              <a:rPr lang="zh-CN" altLang="en-US" sz="2000" b="1"/>
              <a:t>缓慢吹气，首次吹气应持续</a:t>
            </a:r>
            <a:r>
              <a:rPr lang="en-US" altLang="zh-CN" sz="2000" b="1"/>
              <a:t>2</a:t>
            </a:r>
            <a:r>
              <a:rPr lang="zh-CN" altLang="en-US" sz="2000" b="1"/>
              <a:t>秒以上，以后每次吹气时间为</a:t>
            </a:r>
            <a:r>
              <a:rPr lang="en-US" altLang="zh-CN" sz="2000" b="1"/>
              <a:t>1s</a:t>
            </a:r>
            <a:r>
              <a:rPr lang="zh-CN" altLang="en-US" sz="2000" b="1"/>
              <a:t>，连续给</a:t>
            </a:r>
            <a:r>
              <a:rPr lang="en-US" altLang="zh-CN" sz="2000" b="1"/>
              <a:t>2</a:t>
            </a:r>
            <a:r>
              <a:rPr lang="zh-CN" altLang="en-US" sz="2000" b="1"/>
              <a:t>次人工通气。</a:t>
            </a:r>
          </a:p>
          <a:p>
            <a:pPr>
              <a:lnSpc>
                <a:spcPct val="150000"/>
              </a:lnSpc>
              <a:defRPr/>
            </a:pPr>
            <a:r>
              <a:rPr lang="en-US" altLang="zh-CN" sz="2000" b="1"/>
              <a:t>3.</a:t>
            </a:r>
            <a:r>
              <a:rPr lang="zh-CN" altLang="en-US" sz="2000" b="1"/>
              <a:t>给予小潮气量吹入，</a:t>
            </a:r>
            <a:r>
              <a:rPr lang="en-US" altLang="zh-CN" sz="2000" b="1"/>
              <a:t>400</a:t>
            </a:r>
            <a:r>
              <a:rPr lang="zh-CN" altLang="en-US" sz="2000" b="1"/>
              <a:t>～</a:t>
            </a:r>
            <a:r>
              <a:rPr lang="en-US" altLang="zh-CN" sz="2000" b="1"/>
              <a:t>600ml</a:t>
            </a:r>
            <a:r>
              <a:rPr lang="zh-CN" altLang="en-US" sz="2000" b="1"/>
              <a:t>或见胸廓上抬即可。</a:t>
            </a:r>
          </a:p>
          <a:p>
            <a:pPr>
              <a:lnSpc>
                <a:spcPct val="150000"/>
              </a:lnSpc>
              <a:defRPr/>
            </a:pPr>
            <a:r>
              <a:rPr lang="en-US" altLang="zh-CN" sz="2000" b="1"/>
              <a:t>4.</a:t>
            </a:r>
            <a:r>
              <a:rPr lang="zh-CN" altLang="en-US" sz="2000" b="1"/>
              <a:t>目前主张低频率通气频率，一般为</a:t>
            </a:r>
            <a:r>
              <a:rPr lang="en-US" altLang="zh-CN" sz="2000" b="1"/>
              <a:t>10</a:t>
            </a:r>
            <a:r>
              <a:rPr lang="zh-CN" altLang="en-US" sz="2000" b="1"/>
              <a:t>～</a:t>
            </a:r>
            <a:r>
              <a:rPr lang="en-US" altLang="zh-CN" sz="2000" b="1"/>
              <a:t>12</a:t>
            </a:r>
            <a:r>
              <a:rPr lang="zh-CN" altLang="en-US" sz="2000" b="1"/>
              <a:t>次／分。</a:t>
            </a:r>
          </a:p>
          <a:p>
            <a:pPr>
              <a:defRPr/>
            </a:pPr>
            <a:endParaRPr lang="zh-CN" altLang="en-US" sz="2000" b="1"/>
          </a:p>
        </p:txBody>
      </p:sp>
      <p:pic>
        <p:nvPicPr>
          <p:cNvPr id="10" name="Picture 5"/>
          <p:cNvPicPr>
            <a:picLocks noChangeAspect="1" noChangeArrowheads="1"/>
          </p:cNvPicPr>
          <p:nvPr/>
        </p:nvPicPr>
        <p:blipFill>
          <a:blip r:embed="rId2"/>
          <a:srcRect/>
          <a:stretch>
            <a:fillRect/>
          </a:stretch>
        </p:blipFill>
        <p:spPr bwMode="auto">
          <a:xfrm>
            <a:off x="1042988" y="1773238"/>
            <a:ext cx="2449512" cy="2235200"/>
          </a:xfrm>
          <a:prstGeom prst="rect">
            <a:avLst/>
          </a:prstGeom>
          <a:noFill/>
          <a:ln w="9525">
            <a:noFill/>
            <a:miter lim="800000"/>
            <a:headEnd/>
            <a:tailEnd/>
          </a:ln>
        </p:spPr>
      </p:pic>
      <p:pic>
        <p:nvPicPr>
          <p:cNvPr id="11" name="Picture 6"/>
          <p:cNvPicPr>
            <a:picLocks noChangeAspect="1" noChangeArrowheads="1"/>
          </p:cNvPicPr>
          <p:nvPr/>
        </p:nvPicPr>
        <p:blipFill>
          <a:blip r:embed="rId3"/>
          <a:srcRect/>
          <a:stretch>
            <a:fillRect/>
          </a:stretch>
        </p:blipFill>
        <p:spPr bwMode="auto">
          <a:xfrm>
            <a:off x="1042988" y="4149725"/>
            <a:ext cx="2476500" cy="22145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2000"/>
                                        <p:tgtEl>
                                          <p:spTgt spid="10"/>
                                        </p:tgtEl>
                                      </p:cBhvr>
                                    </p:animEffect>
                                  </p:childTnLst>
                                </p:cTn>
                              </p:par>
                              <p:par>
                                <p:cTn id="8" presetID="22" presetClass="entr" presetSubtype="1"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up)">
                                      <p:cBhvr>
                                        <p:cTn id="10" dur="20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quarter" idx="11"/>
          </p:nvPr>
        </p:nvSpPr>
        <p:spPr/>
        <p:txBody>
          <a:bodyPr/>
          <a:lstStyle/>
          <a:p>
            <a:pPr>
              <a:defRPr/>
            </a:pPr>
            <a:r>
              <a:rPr lang="en-US" smtClean="0"/>
              <a:t>www.pumpress.com.cn</a:t>
            </a:r>
            <a:endParaRPr lang="en-US"/>
          </a:p>
        </p:txBody>
      </p:sp>
      <p:sp>
        <p:nvSpPr>
          <p:cNvPr id="3" name="椭圆形标注 2"/>
          <p:cNvSpPr/>
          <p:nvPr/>
        </p:nvSpPr>
        <p:spPr>
          <a:xfrm>
            <a:off x="2714625" y="1000125"/>
            <a:ext cx="1714500" cy="714375"/>
          </a:xfrm>
          <a:prstGeom prst="wedgeEllipseCallout">
            <a:avLst>
              <a:gd name="adj1" fmla="val 7502"/>
              <a:gd name="adj2" fmla="val 6462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800" b="1" dirty="0">
                <a:solidFill>
                  <a:schemeClr val="bg2">
                    <a:lumMod val="10000"/>
                  </a:schemeClr>
                </a:solidFill>
              </a:rPr>
              <a:t>除颤</a:t>
            </a:r>
          </a:p>
        </p:txBody>
      </p:sp>
      <p:sp>
        <p:nvSpPr>
          <p:cNvPr id="5" name="TextBox 4"/>
          <p:cNvSpPr txBox="1">
            <a:spLocks noChangeArrowheads="1"/>
          </p:cNvSpPr>
          <p:nvPr/>
        </p:nvSpPr>
        <p:spPr bwMode="auto">
          <a:xfrm>
            <a:off x="2357438" y="2786063"/>
            <a:ext cx="1785937" cy="461962"/>
          </a:xfrm>
          <a:prstGeom prst="rect">
            <a:avLst/>
          </a:prstGeom>
          <a:noFill/>
          <a:ln w="9525">
            <a:noFill/>
            <a:miter lim="800000"/>
            <a:headEnd/>
            <a:tailEnd/>
          </a:ln>
        </p:spPr>
        <p:txBody>
          <a:bodyPr>
            <a:spAutoFit/>
          </a:bodyPr>
          <a:lstStyle/>
          <a:p>
            <a:r>
              <a:rPr lang="zh-CN" altLang="en-US" sz="2400" b="1"/>
              <a:t>心前区叩击</a:t>
            </a:r>
          </a:p>
        </p:txBody>
      </p:sp>
      <p:sp>
        <p:nvSpPr>
          <p:cNvPr id="6" name="TextBox 5"/>
          <p:cNvSpPr txBox="1">
            <a:spLocks noChangeArrowheads="1"/>
          </p:cNvSpPr>
          <p:nvPr/>
        </p:nvSpPr>
        <p:spPr bwMode="auto">
          <a:xfrm>
            <a:off x="6715125" y="1714500"/>
            <a:ext cx="1785938" cy="461963"/>
          </a:xfrm>
          <a:prstGeom prst="rect">
            <a:avLst/>
          </a:prstGeom>
          <a:noFill/>
          <a:ln w="9525">
            <a:noFill/>
            <a:miter lim="800000"/>
            <a:headEnd/>
            <a:tailEnd/>
          </a:ln>
        </p:spPr>
        <p:txBody>
          <a:bodyPr>
            <a:spAutoFit/>
          </a:bodyPr>
          <a:lstStyle/>
          <a:p>
            <a:r>
              <a:rPr lang="zh-CN" altLang="en-US" sz="2400" b="1"/>
              <a:t>除颤器除颤</a:t>
            </a:r>
          </a:p>
        </p:txBody>
      </p:sp>
      <p:pic>
        <p:nvPicPr>
          <p:cNvPr id="2050" name="Picture 2"/>
          <p:cNvPicPr>
            <a:picLocks noChangeAspect="1" noChangeArrowheads="1"/>
          </p:cNvPicPr>
          <p:nvPr/>
        </p:nvPicPr>
        <p:blipFill>
          <a:blip r:embed="rId2"/>
          <a:srcRect/>
          <a:stretch>
            <a:fillRect/>
          </a:stretch>
        </p:blipFill>
        <p:spPr bwMode="auto">
          <a:xfrm>
            <a:off x="285750" y="1500188"/>
            <a:ext cx="2143125" cy="2216150"/>
          </a:xfrm>
          <a:prstGeom prst="rect">
            <a:avLst/>
          </a:prstGeom>
          <a:noFill/>
          <a:ln w="9525">
            <a:noFill/>
            <a:miter lim="800000"/>
            <a:headEnd/>
            <a:tailEnd/>
          </a:ln>
        </p:spPr>
      </p:pic>
      <p:pic>
        <p:nvPicPr>
          <p:cNvPr id="2051" name="Picture 3"/>
          <p:cNvPicPr>
            <a:picLocks noChangeAspect="1" noChangeArrowheads="1"/>
          </p:cNvPicPr>
          <p:nvPr/>
        </p:nvPicPr>
        <p:blipFill>
          <a:blip r:embed="rId3"/>
          <a:srcRect/>
          <a:stretch>
            <a:fillRect/>
          </a:stretch>
        </p:blipFill>
        <p:spPr bwMode="auto">
          <a:xfrm>
            <a:off x="4787900" y="1412875"/>
            <a:ext cx="1838325" cy="1905000"/>
          </a:xfrm>
          <a:prstGeom prst="rect">
            <a:avLst/>
          </a:prstGeom>
          <a:noFill/>
          <a:ln w="9525">
            <a:noFill/>
            <a:miter lim="800000"/>
            <a:headEnd/>
            <a:tailEnd/>
          </a:ln>
        </p:spPr>
      </p:pic>
      <p:pic>
        <p:nvPicPr>
          <p:cNvPr id="2052" name="Picture 4"/>
          <p:cNvPicPr>
            <a:picLocks noChangeAspect="1" noChangeArrowheads="1"/>
          </p:cNvPicPr>
          <p:nvPr/>
        </p:nvPicPr>
        <p:blipFill>
          <a:blip r:embed="rId4"/>
          <a:srcRect/>
          <a:stretch>
            <a:fillRect/>
          </a:stretch>
        </p:blipFill>
        <p:spPr bwMode="auto">
          <a:xfrm>
            <a:off x="6715125" y="2214563"/>
            <a:ext cx="1928813" cy="1325562"/>
          </a:xfrm>
          <a:prstGeom prst="rect">
            <a:avLst/>
          </a:prstGeom>
          <a:noFill/>
          <a:ln w="9525">
            <a:noFill/>
            <a:miter lim="800000"/>
            <a:headEnd/>
            <a:tailEnd/>
          </a:ln>
        </p:spPr>
      </p:pic>
      <p:sp>
        <p:nvSpPr>
          <p:cNvPr id="9" name="TextBox 8"/>
          <p:cNvSpPr txBox="1">
            <a:spLocks noChangeArrowheads="1"/>
          </p:cNvSpPr>
          <p:nvPr/>
        </p:nvSpPr>
        <p:spPr bwMode="auto">
          <a:xfrm>
            <a:off x="214313" y="3857625"/>
            <a:ext cx="3997325" cy="2554288"/>
          </a:xfrm>
          <a:prstGeom prst="rect">
            <a:avLst/>
          </a:prstGeom>
          <a:noFill/>
          <a:ln w="9525">
            <a:noFill/>
            <a:miter lim="800000"/>
            <a:headEnd/>
            <a:tailEnd/>
          </a:ln>
        </p:spPr>
        <p:txBody>
          <a:bodyPr>
            <a:spAutoFit/>
          </a:bodyPr>
          <a:lstStyle/>
          <a:p>
            <a:r>
              <a:rPr lang="zh-CN" altLang="en-US" sz="2000" b="1">
                <a:latin typeface="宋体" charset="-122"/>
              </a:rPr>
              <a:t>心前区叩击常作替代电除颤器进行除颤：以空心拳的小鱼际肌侧朝向患者胸壁，距离胸壁</a:t>
            </a:r>
            <a:r>
              <a:rPr lang="en-US" altLang="zh-CN" sz="2000" b="1">
                <a:latin typeface="宋体" charset="-122"/>
              </a:rPr>
              <a:t>20-25cm</a:t>
            </a:r>
            <a:r>
              <a:rPr lang="zh-CN" altLang="en-US" sz="2000" b="1">
                <a:latin typeface="宋体" charset="-122"/>
              </a:rPr>
              <a:t>高度，垂直向下锤击心前区（胸骨下段）锤击</a:t>
            </a:r>
            <a:r>
              <a:rPr lang="en-US" altLang="zh-CN" sz="2000" b="1">
                <a:latin typeface="宋体" charset="-122"/>
              </a:rPr>
              <a:t>1-2</a:t>
            </a:r>
            <a:r>
              <a:rPr lang="zh-CN" altLang="en-US" sz="2000" b="1">
                <a:latin typeface="宋体" charset="-122"/>
              </a:rPr>
              <a:t>次，力度适中，锤击不宜反复进行，最多不超过两次，锤击时用力不可过猛，以免损伤胸骨。</a:t>
            </a:r>
          </a:p>
        </p:txBody>
      </p:sp>
      <p:sp>
        <p:nvSpPr>
          <p:cNvPr id="10" name="TextBox 9"/>
          <p:cNvSpPr txBox="1">
            <a:spLocks noChangeArrowheads="1"/>
          </p:cNvSpPr>
          <p:nvPr/>
        </p:nvSpPr>
        <p:spPr bwMode="auto">
          <a:xfrm>
            <a:off x="4572000" y="3857625"/>
            <a:ext cx="3857625" cy="2554288"/>
          </a:xfrm>
          <a:prstGeom prst="rect">
            <a:avLst/>
          </a:prstGeom>
          <a:noFill/>
          <a:ln w="9525">
            <a:noFill/>
            <a:miter lim="800000"/>
            <a:headEnd/>
            <a:tailEnd/>
          </a:ln>
        </p:spPr>
        <p:txBody>
          <a:bodyPr>
            <a:spAutoFit/>
          </a:bodyPr>
          <a:lstStyle/>
          <a:p>
            <a:r>
              <a:rPr lang="en-US" altLang="zh-CN" sz="2000" b="1">
                <a:latin typeface="宋体" charset="-122"/>
              </a:rPr>
              <a:t>1.</a:t>
            </a:r>
            <a:r>
              <a:rPr lang="zh-CN" altLang="en-US" sz="2000" b="1">
                <a:latin typeface="宋体" charset="-122"/>
              </a:rPr>
              <a:t>在心肺脑复苏中选用非同步模式：除颤的部位为胸骨右缘第</a:t>
            </a:r>
            <a:r>
              <a:rPr lang="en-US" altLang="en-US" sz="2000" b="1">
                <a:latin typeface="宋体" charset="-122"/>
              </a:rPr>
              <a:t>2</a:t>
            </a:r>
            <a:r>
              <a:rPr lang="zh-CN" altLang="en-US" sz="2000" b="1">
                <a:latin typeface="宋体" charset="-122"/>
              </a:rPr>
              <a:t>肋，左乳头的前外侧。</a:t>
            </a:r>
            <a:endParaRPr lang="en-US" altLang="zh-CN" sz="2000" b="1">
              <a:latin typeface="宋体" charset="-122"/>
            </a:endParaRPr>
          </a:p>
          <a:p>
            <a:endParaRPr lang="en-US" altLang="zh-CN" sz="2000" b="1">
              <a:latin typeface="宋体" charset="-122"/>
            </a:endParaRPr>
          </a:p>
          <a:p>
            <a:r>
              <a:rPr lang="en-US" altLang="zh-CN" sz="2000" b="1">
                <a:latin typeface="宋体" charset="-122"/>
              </a:rPr>
              <a:t>2.</a:t>
            </a:r>
            <a:r>
              <a:rPr lang="zh-CN" altLang="en-US" sz="2000" b="1">
                <a:latin typeface="宋体" charset="-122"/>
              </a:rPr>
              <a:t>手动除颤器分为单向波除颤器和双向波除颤器。单向波除颤器除颤的能量首选</a:t>
            </a:r>
            <a:r>
              <a:rPr lang="en-US" altLang="en-US" sz="2000" b="1">
                <a:latin typeface="宋体" charset="-122"/>
              </a:rPr>
              <a:t>360J</a:t>
            </a:r>
            <a:r>
              <a:rPr lang="zh-CN" altLang="en-US" sz="2000" b="1">
                <a:latin typeface="宋体" charset="-122"/>
              </a:rPr>
              <a:t>；双向波除颤器首选</a:t>
            </a:r>
            <a:r>
              <a:rPr lang="en-US" altLang="en-US" sz="2000" b="1">
                <a:latin typeface="宋体" charset="-122"/>
              </a:rPr>
              <a:t>120</a:t>
            </a:r>
            <a:r>
              <a:rPr lang="zh-CN" altLang="en-US" sz="2000" b="1">
                <a:latin typeface="宋体" charset="-122"/>
              </a:rPr>
              <a:t>～</a:t>
            </a:r>
            <a:r>
              <a:rPr lang="en-US" altLang="en-US" sz="2000" b="1">
                <a:latin typeface="宋体" charset="-122"/>
              </a:rPr>
              <a:t>200J</a:t>
            </a:r>
            <a:r>
              <a:rPr lang="zh-CN" altLang="en-US" sz="2000" b="1">
                <a:latin typeface="宋体"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diamond(in)">
                                      <p:cBhvr>
                                        <p:cTn id="13" dur="20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2051"/>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2052"/>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8" presetClass="entr" presetSubtype="16"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diamond(in)">
                                      <p:cBhvr>
                                        <p:cTn id="26"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标题 11"/>
          <p:cNvSpPr>
            <a:spLocks noGrp="1"/>
          </p:cNvSpPr>
          <p:nvPr>
            <p:ph type="title"/>
          </p:nvPr>
        </p:nvSpPr>
        <p:spPr/>
        <p:txBody>
          <a:bodyPr/>
          <a:lstStyle/>
          <a:p>
            <a:endParaRPr lang="zh-CN" altLang="en-US" smtClean="0">
              <a:ea typeface="宋体" charset="-122"/>
            </a:endParaRPr>
          </a:p>
        </p:txBody>
      </p:sp>
      <p:sp>
        <p:nvSpPr>
          <p:cNvPr id="44034" name="内容占位符 6"/>
          <p:cNvSpPr>
            <a:spLocks noGrp="1"/>
          </p:cNvSpPr>
          <p:nvPr>
            <p:ph idx="1"/>
          </p:nvPr>
        </p:nvSpPr>
        <p:spPr>
          <a:xfrm>
            <a:off x="250825" y="1125538"/>
            <a:ext cx="8664575" cy="5399087"/>
          </a:xfrm>
        </p:spPr>
        <p:txBody>
          <a:bodyPr/>
          <a:lstStyle/>
          <a:p>
            <a:r>
              <a:rPr lang="zh-CN" altLang="en-US" smtClean="0">
                <a:ea typeface="宋体" charset="-122"/>
              </a:rPr>
              <a:t>注意事项</a:t>
            </a:r>
          </a:p>
          <a:p>
            <a:pPr lvl="1"/>
            <a:r>
              <a:rPr lang="zh-CN" altLang="en-US" sz="2400" smtClean="0">
                <a:latin typeface="Arial" charset="0"/>
                <a:ea typeface="宋体" charset="-122"/>
              </a:rPr>
              <a:t>每</a:t>
            </a:r>
            <a:r>
              <a:rPr lang="en-US" altLang="zh-CN" sz="2400" smtClean="0">
                <a:latin typeface="Arial" charset="0"/>
                <a:ea typeface="宋体" charset="-122"/>
              </a:rPr>
              <a:t>5</a:t>
            </a:r>
            <a:r>
              <a:rPr lang="zh-CN" altLang="en-US" sz="2400" smtClean="0">
                <a:latin typeface="Arial" charset="0"/>
                <a:ea typeface="宋体" charset="-122"/>
              </a:rPr>
              <a:t>个按压通气循环或</a:t>
            </a:r>
            <a:r>
              <a:rPr lang="en-US" altLang="zh-CN" sz="2400" smtClean="0">
                <a:latin typeface="Arial" charset="0"/>
                <a:ea typeface="宋体" charset="-122"/>
              </a:rPr>
              <a:t>2</a:t>
            </a:r>
            <a:r>
              <a:rPr lang="zh-CN" altLang="en-US" sz="2400" smtClean="0">
                <a:latin typeface="Arial" charset="0"/>
                <a:ea typeface="宋体" charset="-122"/>
              </a:rPr>
              <a:t>分钟检查一次按压效果。</a:t>
            </a:r>
            <a:endParaRPr lang="en-US" altLang="zh-CN" sz="2400" smtClean="0">
              <a:latin typeface="Arial" charset="0"/>
              <a:ea typeface="宋体" charset="-122"/>
            </a:endParaRPr>
          </a:p>
          <a:p>
            <a:pPr lvl="1"/>
            <a:r>
              <a:rPr lang="zh-CN" altLang="en-US" sz="2400" smtClean="0">
                <a:latin typeface="Arial" charset="0"/>
                <a:ea typeface="宋体" charset="-122"/>
              </a:rPr>
              <a:t>有两个复苏者时，每</a:t>
            </a:r>
            <a:r>
              <a:rPr lang="en-US" altLang="zh-CN" sz="2400" smtClean="0">
                <a:latin typeface="Arial" charset="0"/>
                <a:ea typeface="宋体" charset="-122"/>
              </a:rPr>
              <a:t>2</a:t>
            </a:r>
            <a:r>
              <a:rPr lang="zh-CN" altLang="en-US" sz="2400" smtClean="0">
                <a:latin typeface="Arial" charset="0"/>
                <a:ea typeface="宋体" charset="-122"/>
              </a:rPr>
              <a:t>分钟改变一下按压和通气的角色，有多个复苏者时，每</a:t>
            </a:r>
            <a:r>
              <a:rPr lang="en-US" altLang="zh-CN" sz="2400" smtClean="0">
                <a:latin typeface="Arial" charset="0"/>
                <a:ea typeface="宋体" charset="-122"/>
              </a:rPr>
              <a:t>2</a:t>
            </a:r>
            <a:r>
              <a:rPr lang="zh-CN" altLang="en-US" sz="2400" smtClean="0">
                <a:latin typeface="Arial" charset="0"/>
                <a:ea typeface="宋体" charset="-122"/>
              </a:rPr>
              <a:t>分钟改变一下按压者，以上操作换人时间最好小于</a:t>
            </a:r>
            <a:r>
              <a:rPr lang="en-US" altLang="zh-CN" sz="2400" smtClean="0">
                <a:latin typeface="Arial" charset="0"/>
                <a:ea typeface="宋体" charset="-122"/>
              </a:rPr>
              <a:t>5</a:t>
            </a:r>
            <a:r>
              <a:rPr lang="zh-CN" altLang="en-US" sz="2400" smtClean="0">
                <a:latin typeface="Arial" charset="0"/>
                <a:ea typeface="宋体" charset="-122"/>
              </a:rPr>
              <a:t>秒。</a:t>
            </a:r>
            <a:endParaRPr lang="en-US" altLang="zh-CN" sz="2400" smtClean="0">
              <a:latin typeface="Arial" charset="0"/>
              <a:ea typeface="宋体" charset="-122"/>
            </a:endParaRPr>
          </a:p>
          <a:p>
            <a:pPr lvl="1"/>
            <a:r>
              <a:rPr lang="zh-CN" altLang="en-US" sz="2400" smtClean="0">
                <a:latin typeface="Arial" charset="0"/>
                <a:ea typeface="宋体" charset="-122"/>
              </a:rPr>
              <a:t>对于所有的抢救操作，包括置入人工气道、用药及反复评估病人等，都应该以尽量少打断胸外按压的方式进行。</a:t>
            </a:r>
            <a:endParaRPr lang="en-US" altLang="zh-CN" sz="2400" smtClean="0">
              <a:latin typeface="Arial" charset="0"/>
              <a:ea typeface="宋体" charset="-122"/>
            </a:endParaRPr>
          </a:p>
          <a:p>
            <a:pPr lvl="1"/>
            <a:r>
              <a:rPr lang="zh-CN" altLang="en-US" sz="2400" smtClean="0">
                <a:latin typeface="Arial" charset="0"/>
                <a:ea typeface="宋体" charset="-122"/>
              </a:rPr>
              <a:t>注意在心肺复苏的同时注意脑的保护， 在现场多采取简易冰帽降温，可降低颅内压和脑代谢，一般以</a:t>
            </a:r>
            <a:r>
              <a:rPr lang="en-US" altLang="zh-CN" sz="2400" smtClean="0">
                <a:latin typeface="Arial" charset="0"/>
                <a:ea typeface="宋体" charset="-122"/>
              </a:rPr>
              <a:t>32</a:t>
            </a:r>
            <a:r>
              <a:rPr lang="zh-CN" altLang="en-US" sz="2400" smtClean="0">
                <a:latin typeface="Arial" charset="0"/>
                <a:ea typeface="宋体" charset="-122"/>
              </a:rPr>
              <a:t>℃为宜。</a:t>
            </a:r>
          </a:p>
          <a:p>
            <a:endParaRPr lang="zh-CN" altLang="en-US" smtClean="0">
              <a:ea typeface="宋体" charset="-122"/>
            </a:endParaRPr>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quarter" idx="11"/>
          </p:nvPr>
        </p:nvSpPr>
        <p:spPr/>
        <p:txBody>
          <a:bodyPr/>
          <a:lstStyle/>
          <a:p>
            <a:pPr>
              <a:defRPr/>
            </a:pPr>
            <a:r>
              <a:rPr lang="en-US" smtClean="0"/>
              <a:t>www.pumpress.com.cn</a:t>
            </a:r>
            <a:endParaRPr lang="en-US"/>
          </a:p>
        </p:txBody>
      </p:sp>
      <p:sp>
        <p:nvSpPr>
          <p:cNvPr id="5" name="TextBox 4"/>
          <p:cNvSpPr txBox="1"/>
          <p:nvPr/>
        </p:nvSpPr>
        <p:spPr>
          <a:xfrm>
            <a:off x="2051050" y="1484313"/>
            <a:ext cx="4576763" cy="585787"/>
          </a:xfrm>
          <a:prstGeom prst="rect">
            <a:avLst/>
          </a:prstGeom>
          <a:noFill/>
        </p:spPr>
        <p:txBody>
          <a:bodyPr>
            <a:spAutoFit/>
          </a:bodyPr>
          <a:lstStyle/>
          <a:p>
            <a:pPr>
              <a:defRPr/>
            </a:pPr>
            <a:r>
              <a:rPr lang="zh-CN" altLang="en-US" sz="3200" b="1" dirty="0">
                <a:latin typeface="+mn-ea"/>
                <a:ea typeface="+mn-ea"/>
              </a:rPr>
              <a:t>自动体外除颤仪（</a:t>
            </a:r>
            <a:r>
              <a:rPr lang="en-US" altLang="zh-CN" sz="3200" b="1" dirty="0">
                <a:latin typeface="+mn-ea"/>
                <a:ea typeface="+mn-ea"/>
              </a:rPr>
              <a:t>AED</a:t>
            </a:r>
            <a:r>
              <a:rPr lang="zh-CN" altLang="en-US" sz="3200" b="1" dirty="0">
                <a:latin typeface="+mn-ea"/>
                <a:ea typeface="+mn-ea"/>
              </a:rPr>
              <a:t>）</a:t>
            </a:r>
          </a:p>
        </p:txBody>
      </p:sp>
      <p:grpSp>
        <p:nvGrpSpPr>
          <p:cNvPr id="6" name="组合 5"/>
          <p:cNvGrpSpPr>
            <a:grpSpLocks/>
          </p:cNvGrpSpPr>
          <p:nvPr/>
        </p:nvGrpSpPr>
        <p:grpSpPr bwMode="auto">
          <a:xfrm>
            <a:off x="928688" y="2786063"/>
            <a:ext cx="7062787" cy="3163887"/>
            <a:chOff x="9525" y="908050"/>
            <a:chExt cx="9134475" cy="5953125"/>
          </a:xfrm>
        </p:grpSpPr>
        <p:pic>
          <p:nvPicPr>
            <p:cNvPr id="45060" name="图片 3"/>
            <p:cNvPicPr>
              <a:picLocks noChangeAspect="1" noChangeArrowheads="1"/>
            </p:cNvPicPr>
            <p:nvPr/>
          </p:nvPicPr>
          <p:blipFill>
            <a:blip r:embed="rId2"/>
            <a:srcRect/>
            <a:stretch>
              <a:fillRect/>
            </a:stretch>
          </p:blipFill>
          <p:spPr bwMode="auto">
            <a:xfrm>
              <a:off x="2830513" y="908050"/>
              <a:ext cx="2625725" cy="2847975"/>
            </a:xfrm>
            <a:prstGeom prst="rect">
              <a:avLst/>
            </a:prstGeom>
            <a:noFill/>
            <a:ln w="9525">
              <a:noFill/>
              <a:miter lim="800000"/>
              <a:headEnd/>
              <a:tailEnd/>
            </a:ln>
          </p:spPr>
        </p:pic>
        <p:pic>
          <p:nvPicPr>
            <p:cNvPr id="45061" name="图片 4"/>
            <p:cNvPicPr>
              <a:picLocks noChangeAspect="1" noChangeArrowheads="1"/>
            </p:cNvPicPr>
            <p:nvPr/>
          </p:nvPicPr>
          <p:blipFill>
            <a:blip r:embed="rId3"/>
            <a:srcRect/>
            <a:stretch>
              <a:fillRect/>
            </a:stretch>
          </p:blipFill>
          <p:spPr bwMode="auto">
            <a:xfrm>
              <a:off x="9525" y="3735388"/>
              <a:ext cx="4562475" cy="3122612"/>
            </a:xfrm>
            <a:prstGeom prst="rect">
              <a:avLst/>
            </a:prstGeom>
            <a:noFill/>
            <a:ln w="9525">
              <a:noFill/>
              <a:miter lim="800000"/>
              <a:headEnd/>
              <a:tailEnd/>
            </a:ln>
          </p:spPr>
        </p:pic>
        <p:pic>
          <p:nvPicPr>
            <p:cNvPr id="45062" name="图片 6"/>
            <p:cNvPicPr>
              <a:picLocks noChangeAspect="1" noChangeArrowheads="1"/>
            </p:cNvPicPr>
            <p:nvPr/>
          </p:nvPicPr>
          <p:blipFill>
            <a:blip r:embed="rId4"/>
            <a:srcRect/>
            <a:stretch>
              <a:fillRect/>
            </a:stretch>
          </p:blipFill>
          <p:spPr bwMode="auto">
            <a:xfrm>
              <a:off x="5456238" y="908050"/>
              <a:ext cx="3687762" cy="2847975"/>
            </a:xfrm>
            <a:prstGeom prst="rect">
              <a:avLst/>
            </a:prstGeom>
            <a:noFill/>
            <a:ln w="9525">
              <a:noFill/>
              <a:miter lim="800000"/>
              <a:headEnd/>
              <a:tailEnd/>
            </a:ln>
          </p:spPr>
        </p:pic>
        <p:pic>
          <p:nvPicPr>
            <p:cNvPr id="45063" name="图片 7"/>
            <p:cNvPicPr>
              <a:picLocks noChangeAspect="1" noChangeArrowheads="1"/>
            </p:cNvPicPr>
            <p:nvPr/>
          </p:nvPicPr>
          <p:blipFill>
            <a:blip r:embed="rId5"/>
            <a:srcRect/>
            <a:stretch>
              <a:fillRect/>
            </a:stretch>
          </p:blipFill>
          <p:spPr bwMode="auto">
            <a:xfrm>
              <a:off x="9525" y="908050"/>
              <a:ext cx="2820988" cy="2847975"/>
            </a:xfrm>
            <a:prstGeom prst="rect">
              <a:avLst/>
            </a:prstGeom>
            <a:noFill/>
            <a:ln w="9525">
              <a:noFill/>
              <a:miter lim="800000"/>
              <a:headEnd/>
              <a:tailEnd/>
            </a:ln>
          </p:spPr>
        </p:pic>
        <p:pic>
          <p:nvPicPr>
            <p:cNvPr id="45064" name="图片 9"/>
            <p:cNvPicPr>
              <a:picLocks noChangeAspect="1" noChangeArrowheads="1"/>
            </p:cNvPicPr>
            <p:nvPr/>
          </p:nvPicPr>
          <p:blipFill>
            <a:blip r:embed="rId6"/>
            <a:srcRect/>
            <a:stretch>
              <a:fillRect/>
            </a:stretch>
          </p:blipFill>
          <p:spPr bwMode="auto">
            <a:xfrm>
              <a:off x="4572000" y="3735388"/>
              <a:ext cx="4537075" cy="3125787"/>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2000"/>
                                        <p:tgtEl>
                                          <p:spTgt spid="5"/>
                                        </p:tgtEl>
                                      </p:cBhvr>
                                    </p:animEffect>
                                  </p:childTnLst>
                                </p:cTn>
                              </p:par>
                              <p:par>
                                <p:cTn id="8" presetID="22" presetClass="entr" presetSubtype="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标题 1"/>
          <p:cNvSpPr>
            <a:spLocks noGrp="1"/>
          </p:cNvSpPr>
          <p:nvPr>
            <p:ph type="title"/>
          </p:nvPr>
        </p:nvSpPr>
        <p:spPr/>
        <p:txBody>
          <a:bodyPr/>
          <a:lstStyle/>
          <a:p>
            <a:endParaRPr lang="zh-CN" altLang="en-US" smtClean="0">
              <a:ea typeface="宋体" charset="-122"/>
            </a:endParaRPr>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pic>
        <p:nvPicPr>
          <p:cNvPr id="18435" name="图片 6" descr="4.png"/>
          <p:cNvPicPr>
            <a:picLocks noGrp="1" noChangeAspect="1"/>
          </p:cNvPicPr>
          <p:nvPr>
            <p:ph idx="1"/>
          </p:nvPr>
        </p:nvPicPr>
        <p:blipFill>
          <a:blip r:embed="rId2"/>
          <a:srcRect/>
          <a:stretch>
            <a:fillRect/>
          </a:stretch>
        </p:blipFill>
        <p:spPr>
          <a:xfrm>
            <a:off x="468313" y="1628775"/>
            <a:ext cx="8280400" cy="4870450"/>
          </a:xfrm>
        </p:spPr>
      </p:pic>
      <p:sp>
        <p:nvSpPr>
          <p:cNvPr id="18436" name="TextBox 6"/>
          <p:cNvSpPr txBox="1">
            <a:spLocks noChangeArrowheads="1"/>
          </p:cNvSpPr>
          <p:nvPr/>
        </p:nvSpPr>
        <p:spPr bwMode="auto">
          <a:xfrm>
            <a:off x="3059113" y="2420938"/>
            <a:ext cx="5400675" cy="1819275"/>
          </a:xfrm>
          <a:prstGeom prst="rect">
            <a:avLst/>
          </a:prstGeom>
          <a:noFill/>
          <a:ln w="9525">
            <a:noFill/>
            <a:miter lim="800000"/>
            <a:headEnd/>
            <a:tailEnd/>
          </a:ln>
        </p:spPr>
        <p:txBody>
          <a:bodyPr>
            <a:spAutoFit/>
          </a:bodyPr>
          <a:lstStyle/>
          <a:p>
            <a:pPr algn="ctr">
              <a:lnSpc>
                <a:spcPct val="150000"/>
              </a:lnSpc>
            </a:pPr>
            <a:r>
              <a:rPr lang="zh-CN" altLang="en-US" sz="4000" b="1">
                <a:solidFill>
                  <a:schemeClr val="bg1"/>
                </a:solidFill>
              </a:rPr>
              <a:t>第一节</a:t>
            </a:r>
            <a:endParaRPr lang="en-US" altLang="zh-CN" sz="4000" b="1">
              <a:solidFill>
                <a:schemeClr val="bg1"/>
              </a:solidFill>
            </a:endParaRPr>
          </a:p>
          <a:p>
            <a:pPr algn="ctr">
              <a:lnSpc>
                <a:spcPct val="150000"/>
              </a:lnSpc>
            </a:pPr>
            <a:r>
              <a:rPr lang="zh-CN" altLang="en-US" sz="4000" b="1">
                <a:solidFill>
                  <a:schemeClr val="bg1"/>
                </a:solidFill>
              </a:rPr>
              <a:t>院前急救</a:t>
            </a:r>
            <a:endParaRPr lang="zh-CN" altLang="zh-CN" sz="4000" b="1">
              <a:solidFill>
                <a:schemeClr val="bg1"/>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标题 1"/>
          <p:cNvSpPr>
            <a:spLocks noGrp="1"/>
          </p:cNvSpPr>
          <p:nvPr>
            <p:ph type="title"/>
          </p:nvPr>
        </p:nvSpPr>
        <p:spPr/>
        <p:txBody>
          <a:bodyPr/>
          <a:lstStyle/>
          <a:p>
            <a:endParaRPr lang="zh-CN" altLang="en-US" smtClean="0">
              <a:ea typeface="宋体" charset="-122"/>
            </a:endParaRPr>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pic>
        <p:nvPicPr>
          <p:cNvPr id="46083" name="图片 6" descr="4.png"/>
          <p:cNvPicPr>
            <a:picLocks noGrp="1" noChangeAspect="1"/>
          </p:cNvPicPr>
          <p:nvPr>
            <p:ph idx="1"/>
          </p:nvPr>
        </p:nvPicPr>
        <p:blipFill>
          <a:blip r:embed="rId2"/>
          <a:srcRect/>
          <a:stretch>
            <a:fillRect/>
          </a:stretch>
        </p:blipFill>
        <p:spPr>
          <a:xfrm>
            <a:off x="468313" y="1628775"/>
            <a:ext cx="8280400" cy="4870450"/>
          </a:xfrm>
        </p:spPr>
      </p:pic>
      <p:sp>
        <p:nvSpPr>
          <p:cNvPr id="46084" name="TextBox 6"/>
          <p:cNvSpPr txBox="1">
            <a:spLocks noChangeArrowheads="1"/>
          </p:cNvSpPr>
          <p:nvPr/>
        </p:nvSpPr>
        <p:spPr bwMode="auto">
          <a:xfrm>
            <a:off x="2627313" y="2276475"/>
            <a:ext cx="6121400" cy="1939925"/>
          </a:xfrm>
          <a:prstGeom prst="rect">
            <a:avLst/>
          </a:prstGeom>
          <a:noFill/>
          <a:ln w="9525">
            <a:noFill/>
            <a:miter lim="800000"/>
            <a:headEnd/>
            <a:tailEnd/>
          </a:ln>
        </p:spPr>
        <p:txBody>
          <a:bodyPr>
            <a:spAutoFit/>
          </a:bodyPr>
          <a:lstStyle/>
          <a:p>
            <a:pPr algn="ctr">
              <a:lnSpc>
                <a:spcPct val="150000"/>
              </a:lnSpc>
            </a:pPr>
            <a:r>
              <a:rPr lang="zh-CN" altLang="en-US" sz="4000" b="1">
                <a:solidFill>
                  <a:schemeClr val="bg1"/>
                </a:solidFill>
              </a:rPr>
              <a:t>第四节</a:t>
            </a:r>
            <a:endParaRPr lang="en-US" altLang="zh-CN" sz="4000" b="1">
              <a:solidFill>
                <a:schemeClr val="bg1"/>
              </a:solidFill>
            </a:endParaRPr>
          </a:p>
          <a:p>
            <a:pPr algn="ctr">
              <a:lnSpc>
                <a:spcPct val="150000"/>
              </a:lnSpc>
            </a:pPr>
            <a:r>
              <a:rPr lang="zh-CN" altLang="en-US" sz="4000" b="1">
                <a:solidFill>
                  <a:schemeClr val="bg1"/>
                </a:solidFill>
              </a:rPr>
              <a:t>急性中毒社区急救与护理</a:t>
            </a:r>
            <a:endParaRPr lang="zh-CN" altLang="zh-CN" sz="4000" b="1">
              <a:solidFill>
                <a:schemeClr val="bg1"/>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标题 1"/>
          <p:cNvSpPr>
            <a:spLocks noGrp="1"/>
          </p:cNvSpPr>
          <p:nvPr>
            <p:ph type="title"/>
          </p:nvPr>
        </p:nvSpPr>
        <p:spPr/>
        <p:txBody>
          <a:bodyPr/>
          <a:lstStyle/>
          <a:p>
            <a:endParaRPr lang="zh-CN" altLang="en-US" smtClean="0">
              <a:ea typeface="宋体" charset="-122"/>
            </a:endParaRPr>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pic>
        <p:nvPicPr>
          <p:cNvPr id="47107" name="Picture 15" descr="Chalkboard3"/>
          <p:cNvPicPr>
            <a:picLocks noChangeAspect="1" noChangeArrowheads="1"/>
          </p:cNvPicPr>
          <p:nvPr/>
        </p:nvPicPr>
        <p:blipFill>
          <a:blip r:embed="rId2"/>
          <a:srcRect t="2168"/>
          <a:stretch>
            <a:fillRect/>
          </a:stretch>
        </p:blipFill>
        <p:spPr bwMode="auto">
          <a:xfrm>
            <a:off x="0" y="736600"/>
            <a:ext cx="5219700" cy="6121400"/>
          </a:xfrm>
          <a:prstGeom prst="rect">
            <a:avLst/>
          </a:prstGeom>
          <a:noFill/>
          <a:ln w="9525">
            <a:noFill/>
            <a:miter lim="800000"/>
            <a:headEnd/>
            <a:tailEnd/>
          </a:ln>
        </p:spPr>
      </p:pic>
      <p:sp>
        <p:nvSpPr>
          <p:cNvPr id="47108" name="TextBox 5"/>
          <p:cNvSpPr txBox="1">
            <a:spLocks noChangeArrowheads="1"/>
          </p:cNvSpPr>
          <p:nvPr/>
        </p:nvSpPr>
        <p:spPr bwMode="auto">
          <a:xfrm>
            <a:off x="827088" y="1196975"/>
            <a:ext cx="3457575" cy="3786188"/>
          </a:xfrm>
          <a:prstGeom prst="rect">
            <a:avLst/>
          </a:prstGeom>
          <a:noFill/>
          <a:ln w="9525">
            <a:noFill/>
            <a:miter lim="800000"/>
            <a:headEnd/>
            <a:tailEnd/>
          </a:ln>
        </p:spPr>
        <p:txBody>
          <a:bodyPr>
            <a:spAutoFit/>
          </a:bodyPr>
          <a:lstStyle/>
          <a:p>
            <a:pPr>
              <a:lnSpc>
                <a:spcPct val="150000"/>
              </a:lnSpc>
            </a:pPr>
            <a:r>
              <a:rPr lang="zh-CN" altLang="en-US" sz="2000" b="1"/>
              <a:t>       </a:t>
            </a:r>
            <a:r>
              <a:rPr lang="zh-CN" altLang="en-US" sz="2000" b="1">
                <a:solidFill>
                  <a:schemeClr val="bg1"/>
                </a:solidFill>
              </a:rPr>
              <a:t>患者，女性，</a:t>
            </a:r>
            <a:r>
              <a:rPr lang="en-US" altLang="zh-CN" sz="2000" b="1">
                <a:solidFill>
                  <a:schemeClr val="bg1"/>
                </a:solidFill>
              </a:rPr>
              <a:t>16</a:t>
            </a:r>
            <a:r>
              <a:rPr lang="zh-CN" altLang="en-US" sz="2000" b="1">
                <a:solidFill>
                  <a:schemeClr val="bg1"/>
                </a:solidFill>
              </a:rPr>
              <a:t>岁，晚上和同学在宿舍生火炉且门窗关闭。晨</a:t>
            </a:r>
            <a:r>
              <a:rPr lang="en-US" altLang="zh-CN" sz="2000" b="1">
                <a:solidFill>
                  <a:schemeClr val="bg1"/>
                </a:solidFill>
              </a:rPr>
              <a:t>5</a:t>
            </a:r>
            <a:r>
              <a:rPr lang="zh-CN" altLang="en-US" sz="2000" b="1">
                <a:solidFill>
                  <a:schemeClr val="bg1"/>
                </a:solidFill>
              </a:rPr>
              <a:t>点左右出现头痛、头晕、恶心、呕吐，将其他人叫醒，都说头痛、头晕，歪歪扭扭走到门口，打开门就喊人求救，所有人被送到卫生服务中心。</a:t>
            </a:r>
          </a:p>
        </p:txBody>
      </p:sp>
      <p:pic>
        <p:nvPicPr>
          <p:cNvPr id="47109" name="Picture 2" descr="http://down.tutu001.com/d/file/20120217/373dcfb4c8f401a2c8be033836_560.jpg"/>
          <p:cNvPicPr>
            <a:picLocks noGrp="1" noChangeAspect="1" noChangeArrowheads="1"/>
          </p:cNvPicPr>
          <p:nvPr>
            <p:ph idx="1"/>
          </p:nvPr>
        </p:nvPicPr>
        <p:blipFill>
          <a:blip r:embed="rId3"/>
          <a:srcRect l="9450" t="12531" r="9550" b="12289"/>
          <a:stretch>
            <a:fillRect/>
          </a:stretch>
        </p:blipFill>
        <p:spPr>
          <a:xfrm>
            <a:off x="6732588" y="1341438"/>
            <a:ext cx="2012950" cy="1811337"/>
          </a:xfrm>
        </p:spPr>
      </p:pic>
      <p:sp>
        <p:nvSpPr>
          <p:cNvPr id="8" name="TextBox 7"/>
          <p:cNvSpPr txBox="1"/>
          <p:nvPr/>
        </p:nvSpPr>
        <p:spPr>
          <a:xfrm>
            <a:off x="5148263" y="2997200"/>
            <a:ext cx="3671887" cy="2862263"/>
          </a:xfrm>
          <a:prstGeom prst="rect">
            <a:avLst/>
          </a:prstGeom>
          <a:noFill/>
        </p:spPr>
        <p:txBody>
          <a:bodyPr>
            <a:spAutoFit/>
          </a:bodyPr>
          <a:lstStyle/>
          <a:p>
            <a:pPr>
              <a:lnSpc>
                <a:spcPct val="150000"/>
              </a:lnSpc>
              <a:defRPr/>
            </a:pPr>
            <a:r>
              <a:rPr lang="zh-CN" altLang="en-US" sz="2400" b="1" dirty="0">
                <a:latin typeface="+mn-ea"/>
                <a:ea typeface="+mn-ea"/>
              </a:rPr>
              <a:t>思考：</a:t>
            </a:r>
          </a:p>
          <a:p>
            <a:pPr>
              <a:lnSpc>
                <a:spcPct val="150000"/>
              </a:lnSpc>
              <a:defRPr/>
            </a:pPr>
            <a:r>
              <a:rPr lang="en-US" altLang="zh-CN" sz="2400" b="1" dirty="0">
                <a:ea typeface="+mn-ea"/>
              </a:rPr>
              <a:t>1. </a:t>
            </a:r>
            <a:r>
              <a:rPr lang="zh-CN" altLang="en-US" sz="2400" b="1" dirty="0">
                <a:ea typeface="+mn-ea"/>
              </a:rPr>
              <a:t>请判断该患者可能出现的问题？</a:t>
            </a:r>
          </a:p>
          <a:p>
            <a:pPr>
              <a:lnSpc>
                <a:spcPct val="150000"/>
              </a:lnSpc>
              <a:defRPr/>
            </a:pPr>
            <a:r>
              <a:rPr lang="en-US" altLang="zh-CN" sz="2400" b="1" dirty="0">
                <a:ea typeface="+mn-ea"/>
              </a:rPr>
              <a:t>2. </a:t>
            </a:r>
            <a:r>
              <a:rPr lang="zh-CN" altLang="en-US" sz="2400" b="1" dirty="0">
                <a:ea typeface="+mn-ea"/>
              </a:rPr>
              <a:t>应该采取哪些紧急救护措施？</a:t>
            </a:r>
            <a:endParaRPr lang="zh-CN" altLang="zh-CN" sz="2400" b="1" dirty="0">
              <a:ea typeface="+mn-ea"/>
            </a:endParaRPr>
          </a:p>
        </p:txBody>
      </p:sp>
      <p:pic>
        <p:nvPicPr>
          <p:cNvPr id="47111" name="Picture 16" descr="CHALKS"/>
          <p:cNvPicPr>
            <a:picLocks noChangeAspect="1" noChangeArrowheads="1"/>
          </p:cNvPicPr>
          <p:nvPr/>
        </p:nvPicPr>
        <p:blipFill>
          <a:blip r:embed="rId4"/>
          <a:srcRect/>
          <a:stretch>
            <a:fillRect/>
          </a:stretch>
        </p:blipFill>
        <p:spPr bwMode="auto">
          <a:xfrm>
            <a:off x="684213" y="5013325"/>
            <a:ext cx="3382962" cy="1152525"/>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标题 18"/>
          <p:cNvSpPr>
            <a:spLocks noGrp="1"/>
          </p:cNvSpPr>
          <p:nvPr>
            <p:ph type="title"/>
          </p:nvPr>
        </p:nvSpPr>
        <p:spPr/>
        <p:txBody>
          <a:bodyPr/>
          <a:lstStyle/>
          <a:p>
            <a:r>
              <a:rPr lang="zh-CN" altLang="en-US" smtClean="0">
                <a:ea typeface="宋体" charset="-122"/>
              </a:rPr>
              <a:t>一、概述</a:t>
            </a:r>
          </a:p>
        </p:txBody>
      </p:sp>
      <p:sp>
        <p:nvSpPr>
          <p:cNvPr id="48130" name="内容占位符 15"/>
          <p:cNvSpPr>
            <a:spLocks noGrp="1"/>
          </p:cNvSpPr>
          <p:nvPr>
            <p:ph idx="1"/>
          </p:nvPr>
        </p:nvSpPr>
        <p:spPr>
          <a:xfrm>
            <a:off x="304800" y="1196975"/>
            <a:ext cx="8610600" cy="5051425"/>
          </a:xfrm>
        </p:spPr>
        <p:txBody>
          <a:bodyPr/>
          <a:lstStyle/>
          <a:p>
            <a:r>
              <a:rPr lang="zh-CN" altLang="en-US" sz="2800" smtClean="0">
                <a:ea typeface="宋体" charset="-122"/>
              </a:rPr>
              <a:t>中毒：某些物质进入人体后与机体相互作用，扰乱甚至破坏机体正常的生理功能，使机体发生暂时或永久性病理损害的全身性疾病，称为中毒 。</a:t>
            </a:r>
          </a:p>
          <a:p>
            <a:endParaRPr lang="zh-CN" altLang="en-US" smtClean="0">
              <a:ea typeface="宋体" charset="-122"/>
            </a:endParaRPr>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sp>
        <p:nvSpPr>
          <p:cNvPr id="2" name="右箭头标注 10"/>
          <p:cNvSpPr/>
          <p:nvPr/>
        </p:nvSpPr>
        <p:spPr>
          <a:xfrm>
            <a:off x="323850" y="3284538"/>
            <a:ext cx="1428750" cy="2736850"/>
          </a:xfrm>
          <a:prstGeom prst="rightArrowCallout">
            <a:avLst/>
          </a:prstGeom>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1">
              <a:solidFill>
                <a:schemeClr val="tx2"/>
              </a:solidFill>
              <a:ea typeface="宋体" charset="-122"/>
            </a:endParaRPr>
          </a:p>
          <a:p>
            <a:pPr algn="ctr">
              <a:defRPr/>
            </a:pPr>
            <a:endParaRPr lang="zh-CN" altLang="en-US" b="1">
              <a:solidFill>
                <a:schemeClr val="tx2"/>
              </a:solidFill>
              <a:ea typeface="宋体" charset="-122"/>
            </a:endParaRPr>
          </a:p>
          <a:p>
            <a:pPr algn="ctr">
              <a:defRPr/>
            </a:pPr>
            <a:endParaRPr lang="zh-CN" altLang="en-US" b="1">
              <a:solidFill>
                <a:schemeClr val="tx2"/>
              </a:solidFill>
              <a:ea typeface="宋体" charset="-122"/>
            </a:endParaRPr>
          </a:p>
          <a:p>
            <a:pPr algn="ctr">
              <a:defRPr/>
            </a:pPr>
            <a:r>
              <a:rPr lang="zh-CN" altLang="en-US" b="1">
                <a:solidFill>
                  <a:schemeClr val="tx2"/>
                </a:solidFill>
                <a:ea typeface="宋体" charset="-122"/>
              </a:rPr>
              <a:t>救</a:t>
            </a:r>
          </a:p>
          <a:p>
            <a:pPr algn="ctr">
              <a:defRPr/>
            </a:pPr>
            <a:r>
              <a:rPr lang="zh-CN" altLang="en-US" b="1">
                <a:solidFill>
                  <a:schemeClr val="tx2"/>
                </a:solidFill>
                <a:ea typeface="宋体" charset="-122"/>
              </a:rPr>
              <a:t>护</a:t>
            </a:r>
          </a:p>
          <a:p>
            <a:pPr algn="ctr">
              <a:defRPr/>
            </a:pPr>
            <a:r>
              <a:rPr lang="zh-CN" altLang="en-US" b="1">
                <a:solidFill>
                  <a:schemeClr val="tx2"/>
                </a:solidFill>
                <a:ea typeface="宋体" charset="-122"/>
              </a:rPr>
              <a:t>原</a:t>
            </a:r>
          </a:p>
          <a:p>
            <a:pPr algn="ctr">
              <a:defRPr/>
            </a:pPr>
            <a:r>
              <a:rPr lang="zh-CN" altLang="en-US" b="1">
                <a:solidFill>
                  <a:schemeClr val="tx2"/>
                </a:solidFill>
                <a:ea typeface="宋体" charset="-122"/>
              </a:rPr>
              <a:t>则</a:t>
            </a:r>
          </a:p>
          <a:p>
            <a:pPr algn="ctr">
              <a:defRPr/>
            </a:pPr>
            <a:endParaRPr lang="en-US" altLang="zh-CN" b="1">
              <a:solidFill>
                <a:schemeClr val="tx2"/>
              </a:solidFill>
              <a:ea typeface="宋体" charset="-122"/>
            </a:endParaRPr>
          </a:p>
          <a:p>
            <a:pPr algn="ctr">
              <a:defRPr/>
            </a:pPr>
            <a:endParaRPr lang="en-US" altLang="zh-CN" b="1">
              <a:solidFill>
                <a:schemeClr val="tx2"/>
              </a:solidFill>
              <a:ea typeface="宋体" charset="-122"/>
            </a:endParaRPr>
          </a:p>
          <a:p>
            <a:pPr algn="ctr">
              <a:defRPr/>
            </a:pPr>
            <a:endParaRPr lang="en-US" altLang="zh-CN" b="1">
              <a:solidFill>
                <a:schemeClr val="tx2"/>
              </a:solidFill>
              <a:ea typeface="宋体" charset="-122"/>
            </a:endParaRPr>
          </a:p>
          <a:p>
            <a:pPr algn="ctr">
              <a:defRPr/>
            </a:pPr>
            <a:endParaRPr lang="zh-CN" altLang="en-US" b="1">
              <a:solidFill>
                <a:schemeClr val="tx2"/>
              </a:solidFill>
              <a:ea typeface="宋体" charset="-122"/>
            </a:endParaRPr>
          </a:p>
        </p:txBody>
      </p:sp>
      <p:sp>
        <p:nvSpPr>
          <p:cNvPr id="3" name="TextBox 10"/>
          <p:cNvSpPr txBox="1">
            <a:spLocks noChangeArrowheads="1"/>
          </p:cNvSpPr>
          <p:nvPr/>
        </p:nvSpPr>
        <p:spPr bwMode="auto">
          <a:xfrm>
            <a:off x="1547813" y="3284538"/>
            <a:ext cx="5429250" cy="366712"/>
          </a:xfrm>
          <a:prstGeom prst="rect">
            <a:avLst/>
          </a:prstGeom>
          <a:noFill/>
          <a:ln w="9525">
            <a:noFill/>
            <a:miter lim="800000"/>
            <a:headEnd/>
            <a:tailEnd/>
          </a:ln>
        </p:spPr>
        <p:txBody>
          <a:bodyPr>
            <a:spAutoFit/>
          </a:bodyPr>
          <a:lstStyle/>
          <a:p>
            <a:r>
              <a:rPr lang="zh-CN" altLang="en-US">
                <a:solidFill>
                  <a:schemeClr val="tx2"/>
                </a:solidFill>
              </a:rPr>
              <a:t>      </a:t>
            </a:r>
            <a:r>
              <a:rPr lang="en-US" altLang="zh-CN">
                <a:solidFill>
                  <a:schemeClr val="tx2"/>
                </a:solidFill>
              </a:rPr>
              <a:t>1.</a:t>
            </a:r>
            <a:r>
              <a:rPr lang="zh-CN" altLang="en-US">
                <a:solidFill>
                  <a:schemeClr val="tx2"/>
                </a:solidFill>
              </a:rPr>
              <a:t>有心脏、呼吸骤停者，首先行心肺脑复苏</a:t>
            </a:r>
          </a:p>
        </p:txBody>
      </p:sp>
      <p:sp>
        <p:nvSpPr>
          <p:cNvPr id="6" name="TextBox 10"/>
          <p:cNvSpPr txBox="1">
            <a:spLocks noChangeArrowheads="1"/>
          </p:cNvSpPr>
          <p:nvPr/>
        </p:nvSpPr>
        <p:spPr bwMode="auto">
          <a:xfrm>
            <a:off x="1908175" y="3716338"/>
            <a:ext cx="5429250" cy="366712"/>
          </a:xfrm>
          <a:prstGeom prst="rect">
            <a:avLst/>
          </a:prstGeom>
          <a:noFill/>
          <a:ln w="9525">
            <a:noFill/>
            <a:miter lim="800000"/>
            <a:headEnd/>
            <a:tailEnd/>
          </a:ln>
        </p:spPr>
        <p:txBody>
          <a:bodyPr>
            <a:spAutoFit/>
          </a:bodyPr>
          <a:lstStyle/>
          <a:p>
            <a:r>
              <a:rPr lang="zh-CN" altLang="en-US">
                <a:solidFill>
                  <a:schemeClr val="tx2"/>
                </a:solidFill>
              </a:rPr>
              <a:t> </a:t>
            </a:r>
            <a:r>
              <a:rPr lang="en-US" altLang="zh-CN">
                <a:solidFill>
                  <a:schemeClr val="tx2"/>
                </a:solidFill>
              </a:rPr>
              <a:t>2.</a:t>
            </a:r>
            <a:r>
              <a:rPr lang="zh-CN" altLang="en-US">
                <a:solidFill>
                  <a:schemeClr val="tx2"/>
                </a:solidFill>
              </a:rPr>
              <a:t>简要评估 </a:t>
            </a:r>
          </a:p>
        </p:txBody>
      </p:sp>
      <p:sp>
        <p:nvSpPr>
          <p:cNvPr id="7" name="TextBox 10"/>
          <p:cNvSpPr txBox="1">
            <a:spLocks noChangeArrowheads="1"/>
          </p:cNvSpPr>
          <p:nvPr/>
        </p:nvSpPr>
        <p:spPr bwMode="auto">
          <a:xfrm>
            <a:off x="1979613" y="4076700"/>
            <a:ext cx="5429250" cy="366713"/>
          </a:xfrm>
          <a:prstGeom prst="rect">
            <a:avLst/>
          </a:prstGeom>
          <a:noFill/>
          <a:ln w="9525">
            <a:noFill/>
            <a:miter lim="800000"/>
            <a:headEnd/>
            <a:tailEnd/>
          </a:ln>
        </p:spPr>
        <p:txBody>
          <a:bodyPr>
            <a:spAutoFit/>
          </a:bodyPr>
          <a:lstStyle/>
          <a:p>
            <a:r>
              <a:rPr lang="en-US" altLang="zh-CN">
                <a:solidFill>
                  <a:schemeClr val="tx2"/>
                </a:solidFill>
              </a:rPr>
              <a:t>3.</a:t>
            </a:r>
            <a:r>
              <a:rPr lang="zh-CN" altLang="en-US">
                <a:solidFill>
                  <a:schemeClr val="tx2"/>
                </a:solidFill>
              </a:rPr>
              <a:t>立即终止接触毒物</a:t>
            </a:r>
          </a:p>
        </p:txBody>
      </p:sp>
      <p:sp>
        <p:nvSpPr>
          <p:cNvPr id="8" name="TextBox 10"/>
          <p:cNvSpPr txBox="1">
            <a:spLocks noChangeArrowheads="1"/>
          </p:cNvSpPr>
          <p:nvPr/>
        </p:nvSpPr>
        <p:spPr bwMode="auto">
          <a:xfrm>
            <a:off x="1979613" y="4437063"/>
            <a:ext cx="5429250" cy="366712"/>
          </a:xfrm>
          <a:prstGeom prst="rect">
            <a:avLst/>
          </a:prstGeom>
          <a:noFill/>
          <a:ln w="9525">
            <a:noFill/>
            <a:miter lim="800000"/>
            <a:headEnd/>
            <a:tailEnd/>
          </a:ln>
        </p:spPr>
        <p:txBody>
          <a:bodyPr>
            <a:spAutoFit/>
          </a:bodyPr>
          <a:lstStyle/>
          <a:p>
            <a:r>
              <a:rPr lang="en-US" altLang="zh-CN">
                <a:solidFill>
                  <a:schemeClr val="tx2"/>
                </a:solidFill>
              </a:rPr>
              <a:t>4.</a:t>
            </a:r>
            <a:r>
              <a:rPr lang="zh-CN" altLang="en-US">
                <a:solidFill>
                  <a:schemeClr val="tx2"/>
                </a:solidFill>
              </a:rPr>
              <a:t>尽快排出未被吸收的毒物</a:t>
            </a:r>
          </a:p>
        </p:txBody>
      </p:sp>
      <p:sp>
        <p:nvSpPr>
          <p:cNvPr id="9" name="TextBox 10"/>
          <p:cNvSpPr txBox="1">
            <a:spLocks noChangeArrowheads="1"/>
          </p:cNvSpPr>
          <p:nvPr/>
        </p:nvSpPr>
        <p:spPr bwMode="auto">
          <a:xfrm>
            <a:off x="1979613" y="4868863"/>
            <a:ext cx="5429250" cy="366712"/>
          </a:xfrm>
          <a:prstGeom prst="rect">
            <a:avLst/>
          </a:prstGeom>
          <a:noFill/>
          <a:ln w="9525">
            <a:noFill/>
            <a:miter lim="800000"/>
            <a:headEnd/>
            <a:tailEnd/>
          </a:ln>
        </p:spPr>
        <p:txBody>
          <a:bodyPr>
            <a:spAutoFit/>
          </a:bodyPr>
          <a:lstStyle/>
          <a:p>
            <a:r>
              <a:rPr lang="en-US" altLang="zh-CN">
                <a:solidFill>
                  <a:schemeClr val="tx2"/>
                </a:solidFill>
              </a:rPr>
              <a:t>5.</a:t>
            </a:r>
            <a:r>
              <a:rPr lang="zh-CN" altLang="en-US">
                <a:solidFill>
                  <a:schemeClr val="tx2"/>
                </a:solidFill>
              </a:rPr>
              <a:t>促进已吸收毒物的排出</a:t>
            </a:r>
          </a:p>
        </p:txBody>
      </p:sp>
      <p:sp>
        <p:nvSpPr>
          <p:cNvPr id="10" name="TextBox 10"/>
          <p:cNvSpPr txBox="1">
            <a:spLocks noChangeArrowheads="1"/>
          </p:cNvSpPr>
          <p:nvPr/>
        </p:nvSpPr>
        <p:spPr bwMode="auto">
          <a:xfrm>
            <a:off x="1763713" y="5300663"/>
            <a:ext cx="5429250" cy="366712"/>
          </a:xfrm>
          <a:prstGeom prst="rect">
            <a:avLst/>
          </a:prstGeom>
          <a:noFill/>
          <a:ln w="9525">
            <a:noFill/>
            <a:miter lim="800000"/>
            <a:headEnd/>
            <a:tailEnd/>
          </a:ln>
        </p:spPr>
        <p:txBody>
          <a:bodyPr>
            <a:spAutoFit/>
          </a:bodyPr>
          <a:lstStyle/>
          <a:p>
            <a:r>
              <a:rPr lang="zh-CN" altLang="en-US">
                <a:solidFill>
                  <a:schemeClr val="tx2"/>
                </a:solidFill>
              </a:rPr>
              <a:t>    </a:t>
            </a:r>
            <a:r>
              <a:rPr lang="en-US" altLang="zh-CN">
                <a:solidFill>
                  <a:schemeClr val="tx2"/>
                </a:solidFill>
              </a:rPr>
              <a:t>6.</a:t>
            </a:r>
            <a:r>
              <a:rPr lang="zh-CN" altLang="en-US">
                <a:solidFill>
                  <a:schemeClr val="tx2"/>
                </a:solidFill>
              </a:rPr>
              <a:t>应用特殊解毒剂</a:t>
            </a:r>
          </a:p>
        </p:txBody>
      </p:sp>
      <p:sp>
        <p:nvSpPr>
          <p:cNvPr id="12" name="TextBox 10"/>
          <p:cNvSpPr txBox="1">
            <a:spLocks noChangeArrowheads="1"/>
          </p:cNvSpPr>
          <p:nvPr/>
        </p:nvSpPr>
        <p:spPr bwMode="auto">
          <a:xfrm>
            <a:off x="1763713" y="5734050"/>
            <a:ext cx="5429250" cy="366713"/>
          </a:xfrm>
          <a:prstGeom prst="rect">
            <a:avLst/>
          </a:prstGeom>
          <a:noFill/>
          <a:ln w="9525">
            <a:noFill/>
            <a:miter lim="800000"/>
            <a:headEnd/>
            <a:tailEnd/>
          </a:ln>
        </p:spPr>
        <p:txBody>
          <a:bodyPr>
            <a:spAutoFit/>
          </a:bodyPr>
          <a:lstStyle/>
          <a:p>
            <a:r>
              <a:rPr lang="zh-CN" altLang="en-US">
                <a:solidFill>
                  <a:schemeClr val="tx2"/>
                </a:solidFill>
              </a:rPr>
              <a:t>    </a:t>
            </a:r>
            <a:r>
              <a:rPr lang="en-US" altLang="zh-CN">
                <a:solidFill>
                  <a:schemeClr val="tx2"/>
                </a:solidFill>
              </a:rPr>
              <a:t>7.</a:t>
            </a:r>
            <a:r>
              <a:rPr lang="zh-CN" altLang="en-US">
                <a:solidFill>
                  <a:schemeClr val="tx2"/>
                </a:solidFill>
              </a:rPr>
              <a:t>积极支持疗法 </a:t>
            </a:r>
          </a:p>
        </p:txBody>
      </p:sp>
      <p:pic>
        <p:nvPicPr>
          <p:cNvPr id="48140" name="Picture 22" descr="61213294482"/>
          <p:cNvPicPr>
            <a:picLocks noChangeAspect="1" noChangeArrowheads="1"/>
          </p:cNvPicPr>
          <p:nvPr/>
        </p:nvPicPr>
        <p:blipFill>
          <a:blip r:embed="rId2"/>
          <a:srcRect/>
          <a:stretch>
            <a:fillRect/>
          </a:stretch>
        </p:blipFill>
        <p:spPr bwMode="auto">
          <a:xfrm>
            <a:off x="5940425" y="3573463"/>
            <a:ext cx="2890838" cy="28797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down)">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down)">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down)">
                                      <p:cBhvr>
                                        <p:cTn id="36" dur="500"/>
                                        <p:tgtEl>
                                          <p:spTgt spid="10"/>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down)">
                                      <p:cBhvr>
                                        <p:cTn id="4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6" grpId="0"/>
      <p:bldP spid="7" grpId="0"/>
      <p:bldP spid="8" grpId="0"/>
      <p:bldP spid="9" grpId="0"/>
      <p:bldP spid="10" grpId="0"/>
      <p:bldP spid="1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标题 19"/>
          <p:cNvSpPr>
            <a:spLocks noGrp="1"/>
          </p:cNvSpPr>
          <p:nvPr>
            <p:ph type="title"/>
          </p:nvPr>
        </p:nvSpPr>
        <p:spPr/>
        <p:txBody>
          <a:bodyPr/>
          <a:lstStyle/>
          <a:p>
            <a:r>
              <a:rPr lang="zh-CN" altLang="en-US" smtClean="0">
                <a:ea typeface="宋体" charset="-122"/>
              </a:rPr>
              <a:t>二、食物中毒</a:t>
            </a:r>
          </a:p>
        </p:txBody>
      </p:sp>
      <p:sp>
        <p:nvSpPr>
          <p:cNvPr id="49154" name="内容占位符 23"/>
          <p:cNvSpPr>
            <a:spLocks noGrp="1"/>
          </p:cNvSpPr>
          <p:nvPr>
            <p:ph idx="1"/>
          </p:nvPr>
        </p:nvSpPr>
        <p:spPr/>
        <p:txBody>
          <a:bodyPr/>
          <a:lstStyle/>
          <a:p>
            <a:endParaRPr lang="zh-CN" altLang="en-US" smtClean="0">
              <a:ea typeface="宋体" charset="-122"/>
            </a:endParaRPr>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sp>
        <p:nvSpPr>
          <p:cNvPr id="11" name="TextBox 10"/>
          <p:cNvSpPr txBox="1">
            <a:spLocks noChangeArrowheads="1"/>
          </p:cNvSpPr>
          <p:nvPr/>
        </p:nvSpPr>
        <p:spPr bwMode="auto">
          <a:xfrm>
            <a:off x="714375" y="1643063"/>
            <a:ext cx="5429250" cy="366712"/>
          </a:xfrm>
          <a:prstGeom prst="rect">
            <a:avLst/>
          </a:prstGeom>
          <a:noFill/>
          <a:ln w="9525">
            <a:noFill/>
            <a:miter lim="800000"/>
            <a:headEnd/>
            <a:tailEnd/>
          </a:ln>
        </p:spPr>
        <p:txBody>
          <a:bodyPr>
            <a:spAutoFit/>
          </a:bodyPr>
          <a:lstStyle/>
          <a:p>
            <a:r>
              <a:rPr lang="zh-CN" altLang="en-US">
                <a:solidFill>
                  <a:schemeClr val="tx2"/>
                </a:solidFill>
              </a:rPr>
              <a:t>             </a:t>
            </a:r>
            <a:r>
              <a:rPr lang="en-US" altLang="zh-CN">
                <a:solidFill>
                  <a:schemeClr val="tx2"/>
                </a:solidFill>
              </a:rPr>
              <a:t>1.</a:t>
            </a:r>
            <a:r>
              <a:rPr lang="zh-CN" altLang="en-US">
                <a:solidFill>
                  <a:schemeClr val="tx2"/>
                </a:solidFill>
              </a:rPr>
              <a:t>胃肠型食物中毒 </a:t>
            </a:r>
          </a:p>
        </p:txBody>
      </p:sp>
      <p:sp>
        <p:nvSpPr>
          <p:cNvPr id="12" name="TextBox 11"/>
          <p:cNvSpPr txBox="1">
            <a:spLocks noChangeArrowheads="1"/>
          </p:cNvSpPr>
          <p:nvPr/>
        </p:nvSpPr>
        <p:spPr bwMode="auto">
          <a:xfrm>
            <a:off x="714375" y="2143125"/>
            <a:ext cx="7000875" cy="366713"/>
          </a:xfrm>
          <a:prstGeom prst="rect">
            <a:avLst/>
          </a:prstGeom>
          <a:noFill/>
          <a:ln w="9525">
            <a:noFill/>
            <a:miter lim="800000"/>
            <a:headEnd/>
            <a:tailEnd/>
          </a:ln>
        </p:spPr>
        <p:txBody>
          <a:bodyPr>
            <a:spAutoFit/>
          </a:bodyPr>
          <a:lstStyle/>
          <a:p>
            <a:r>
              <a:rPr lang="en-US" altLang="zh-CN"/>
              <a:t>             </a:t>
            </a:r>
            <a:r>
              <a:rPr lang="en-US" altLang="zh-CN">
                <a:solidFill>
                  <a:schemeClr val="tx2"/>
                </a:solidFill>
              </a:rPr>
              <a:t>2.</a:t>
            </a:r>
            <a:r>
              <a:rPr lang="zh-CN" altLang="en-US">
                <a:solidFill>
                  <a:schemeClr val="tx2"/>
                </a:solidFill>
              </a:rPr>
              <a:t>葡萄球菌性食物中毒</a:t>
            </a:r>
            <a:r>
              <a:rPr lang="zh-CN" altLang="en-US"/>
              <a:t> </a:t>
            </a:r>
            <a:endParaRPr lang="zh-CN" altLang="en-US">
              <a:solidFill>
                <a:schemeClr val="tx2"/>
              </a:solidFill>
            </a:endParaRPr>
          </a:p>
        </p:txBody>
      </p:sp>
      <p:sp>
        <p:nvSpPr>
          <p:cNvPr id="13" name="TextBox 12"/>
          <p:cNvSpPr txBox="1">
            <a:spLocks noChangeArrowheads="1"/>
          </p:cNvSpPr>
          <p:nvPr/>
        </p:nvSpPr>
        <p:spPr bwMode="auto">
          <a:xfrm>
            <a:off x="714375" y="2643188"/>
            <a:ext cx="6929438" cy="366712"/>
          </a:xfrm>
          <a:prstGeom prst="rect">
            <a:avLst/>
          </a:prstGeom>
          <a:noFill/>
          <a:ln w="9525">
            <a:noFill/>
            <a:miter lim="800000"/>
            <a:headEnd/>
            <a:tailEnd/>
          </a:ln>
        </p:spPr>
        <p:txBody>
          <a:bodyPr>
            <a:spAutoFit/>
          </a:bodyPr>
          <a:lstStyle/>
          <a:p>
            <a:r>
              <a:rPr lang="en-US" altLang="zh-CN"/>
              <a:t>             </a:t>
            </a:r>
            <a:r>
              <a:rPr lang="en-US" altLang="zh-CN">
                <a:solidFill>
                  <a:schemeClr val="tx2"/>
                </a:solidFill>
              </a:rPr>
              <a:t>3.</a:t>
            </a:r>
            <a:r>
              <a:rPr lang="zh-CN" altLang="en-US">
                <a:solidFill>
                  <a:schemeClr val="tx2"/>
                </a:solidFill>
              </a:rPr>
              <a:t>副溶血性弧菌食物中毒</a:t>
            </a:r>
            <a:r>
              <a:rPr lang="zh-CN" altLang="en-US"/>
              <a:t> </a:t>
            </a:r>
            <a:endParaRPr lang="zh-CN" altLang="en-US">
              <a:solidFill>
                <a:schemeClr val="tx2"/>
              </a:solidFill>
            </a:endParaRPr>
          </a:p>
        </p:txBody>
      </p:sp>
      <p:sp>
        <p:nvSpPr>
          <p:cNvPr id="14" name="TextBox 13"/>
          <p:cNvSpPr txBox="1">
            <a:spLocks noChangeArrowheads="1"/>
          </p:cNvSpPr>
          <p:nvPr/>
        </p:nvSpPr>
        <p:spPr bwMode="auto">
          <a:xfrm>
            <a:off x="684213" y="3141663"/>
            <a:ext cx="7000875" cy="366712"/>
          </a:xfrm>
          <a:prstGeom prst="rect">
            <a:avLst/>
          </a:prstGeom>
          <a:noFill/>
          <a:ln w="9525">
            <a:noFill/>
            <a:miter lim="800000"/>
            <a:headEnd/>
            <a:tailEnd/>
          </a:ln>
        </p:spPr>
        <p:txBody>
          <a:bodyPr>
            <a:spAutoFit/>
          </a:bodyPr>
          <a:lstStyle/>
          <a:p>
            <a:r>
              <a:rPr lang="en-US" altLang="zh-CN"/>
              <a:t>              </a:t>
            </a:r>
            <a:r>
              <a:rPr lang="en-US" altLang="zh-CN">
                <a:solidFill>
                  <a:schemeClr val="tx2"/>
                </a:solidFill>
              </a:rPr>
              <a:t>4.</a:t>
            </a:r>
            <a:r>
              <a:rPr lang="zh-CN" altLang="en-US">
                <a:solidFill>
                  <a:schemeClr val="tx2"/>
                </a:solidFill>
              </a:rPr>
              <a:t>变形杆菌食物中毒</a:t>
            </a:r>
            <a:r>
              <a:rPr lang="zh-CN" altLang="en-US"/>
              <a:t> </a:t>
            </a:r>
            <a:endParaRPr lang="zh-CN" altLang="en-US">
              <a:solidFill>
                <a:schemeClr val="tx2"/>
              </a:solidFill>
            </a:endParaRPr>
          </a:p>
        </p:txBody>
      </p:sp>
      <p:sp>
        <p:nvSpPr>
          <p:cNvPr id="15" name="TextBox 14"/>
          <p:cNvSpPr txBox="1">
            <a:spLocks noChangeArrowheads="1"/>
          </p:cNvSpPr>
          <p:nvPr/>
        </p:nvSpPr>
        <p:spPr bwMode="auto">
          <a:xfrm>
            <a:off x="1357313" y="4143375"/>
            <a:ext cx="2135187" cy="366713"/>
          </a:xfrm>
          <a:prstGeom prst="rect">
            <a:avLst/>
          </a:prstGeom>
          <a:noFill/>
          <a:ln w="9525">
            <a:noFill/>
            <a:miter lim="800000"/>
            <a:headEnd/>
            <a:tailEnd/>
          </a:ln>
        </p:spPr>
        <p:txBody>
          <a:bodyPr>
            <a:spAutoFit/>
          </a:bodyPr>
          <a:lstStyle/>
          <a:p>
            <a:r>
              <a:rPr lang="en-US" altLang="zh-CN">
                <a:solidFill>
                  <a:schemeClr val="tx2"/>
                </a:solidFill>
              </a:rPr>
              <a:t>   1.</a:t>
            </a:r>
            <a:r>
              <a:rPr lang="zh-CN" altLang="en-US">
                <a:solidFill>
                  <a:schemeClr val="tx2"/>
                </a:solidFill>
              </a:rPr>
              <a:t>迅速排出毒物</a:t>
            </a:r>
            <a:r>
              <a:rPr lang="zh-CN" altLang="en-US"/>
              <a:t> </a:t>
            </a:r>
          </a:p>
        </p:txBody>
      </p:sp>
      <p:sp>
        <p:nvSpPr>
          <p:cNvPr id="16" name="TextBox 15"/>
          <p:cNvSpPr txBox="1">
            <a:spLocks noChangeArrowheads="1"/>
          </p:cNvSpPr>
          <p:nvPr/>
        </p:nvSpPr>
        <p:spPr bwMode="auto">
          <a:xfrm>
            <a:off x="1357313" y="4572000"/>
            <a:ext cx="1857375" cy="366713"/>
          </a:xfrm>
          <a:prstGeom prst="rect">
            <a:avLst/>
          </a:prstGeom>
          <a:noFill/>
          <a:ln w="9525">
            <a:noFill/>
            <a:miter lim="800000"/>
            <a:headEnd/>
            <a:tailEnd/>
          </a:ln>
        </p:spPr>
        <p:txBody>
          <a:bodyPr>
            <a:spAutoFit/>
          </a:bodyPr>
          <a:lstStyle/>
          <a:p>
            <a:r>
              <a:rPr lang="en-US" altLang="zh-CN"/>
              <a:t>   </a:t>
            </a:r>
            <a:r>
              <a:rPr lang="en-US" altLang="zh-CN">
                <a:solidFill>
                  <a:schemeClr val="tx2"/>
                </a:solidFill>
              </a:rPr>
              <a:t>2.</a:t>
            </a:r>
            <a:r>
              <a:rPr lang="zh-CN" altLang="en-US">
                <a:solidFill>
                  <a:schemeClr val="tx2"/>
                </a:solidFill>
              </a:rPr>
              <a:t>对症处理</a:t>
            </a:r>
            <a:r>
              <a:rPr lang="zh-CN" altLang="en-US"/>
              <a:t> </a:t>
            </a:r>
          </a:p>
        </p:txBody>
      </p:sp>
      <p:sp>
        <p:nvSpPr>
          <p:cNvPr id="17" name="TextBox 16"/>
          <p:cNvSpPr txBox="1">
            <a:spLocks noChangeArrowheads="1"/>
          </p:cNvSpPr>
          <p:nvPr/>
        </p:nvSpPr>
        <p:spPr bwMode="auto">
          <a:xfrm>
            <a:off x="1357313" y="5429250"/>
            <a:ext cx="1846262" cy="366713"/>
          </a:xfrm>
          <a:prstGeom prst="rect">
            <a:avLst/>
          </a:prstGeom>
          <a:noFill/>
          <a:ln w="9525">
            <a:noFill/>
            <a:miter lim="800000"/>
            <a:headEnd/>
            <a:tailEnd/>
          </a:ln>
        </p:spPr>
        <p:txBody>
          <a:bodyPr>
            <a:spAutoFit/>
          </a:bodyPr>
          <a:lstStyle/>
          <a:p>
            <a:r>
              <a:rPr lang="zh-CN" altLang="en-US">
                <a:solidFill>
                  <a:schemeClr val="tx2"/>
                </a:solidFill>
              </a:rPr>
              <a:t>   </a:t>
            </a:r>
            <a:r>
              <a:rPr lang="en-US" altLang="zh-CN">
                <a:solidFill>
                  <a:schemeClr val="tx2"/>
                </a:solidFill>
              </a:rPr>
              <a:t>4.</a:t>
            </a:r>
            <a:r>
              <a:rPr lang="zh-CN" altLang="en-US">
                <a:solidFill>
                  <a:schemeClr val="tx2"/>
                </a:solidFill>
              </a:rPr>
              <a:t>留标本送检</a:t>
            </a:r>
            <a:r>
              <a:rPr lang="zh-CN" altLang="en-US"/>
              <a:t> </a:t>
            </a:r>
            <a:r>
              <a:rPr lang="zh-CN" altLang="en-US">
                <a:solidFill>
                  <a:schemeClr val="tx2"/>
                </a:solidFill>
              </a:rPr>
              <a:t>　</a:t>
            </a:r>
          </a:p>
        </p:txBody>
      </p:sp>
      <p:sp>
        <p:nvSpPr>
          <p:cNvPr id="18" name="TextBox 17"/>
          <p:cNvSpPr txBox="1">
            <a:spLocks noChangeArrowheads="1"/>
          </p:cNvSpPr>
          <p:nvPr/>
        </p:nvSpPr>
        <p:spPr bwMode="auto">
          <a:xfrm>
            <a:off x="1357313" y="5000625"/>
            <a:ext cx="1643062" cy="366713"/>
          </a:xfrm>
          <a:prstGeom prst="rect">
            <a:avLst/>
          </a:prstGeom>
          <a:noFill/>
          <a:ln w="9525">
            <a:noFill/>
            <a:miter lim="800000"/>
            <a:headEnd/>
            <a:tailEnd/>
          </a:ln>
        </p:spPr>
        <p:txBody>
          <a:bodyPr>
            <a:spAutoFit/>
          </a:bodyPr>
          <a:lstStyle/>
          <a:p>
            <a:r>
              <a:rPr lang="en-US" altLang="zh-CN"/>
              <a:t>   </a:t>
            </a:r>
            <a:r>
              <a:rPr lang="en-US" altLang="zh-CN">
                <a:solidFill>
                  <a:schemeClr val="tx2"/>
                </a:solidFill>
              </a:rPr>
              <a:t>3.</a:t>
            </a:r>
            <a:r>
              <a:rPr lang="zh-CN" altLang="en-US">
                <a:solidFill>
                  <a:schemeClr val="tx2"/>
                </a:solidFill>
              </a:rPr>
              <a:t>特殊治疗</a:t>
            </a:r>
            <a:r>
              <a:rPr lang="zh-CN" altLang="en-US"/>
              <a:t> </a:t>
            </a:r>
          </a:p>
        </p:txBody>
      </p:sp>
      <p:sp>
        <p:nvSpPr>
          <p:cNvPr id="2" name="右箭头标注 10"/>
          <p:cNvSpPr/>
          <p:nvPr/>
        </p:nvSpPr>
        <p:spPr>
          <a:xfrm>
            <a:off x="179388" y="1628775"/>
            <a:ext cx="1428750" cy="1871663"/>
          </a:xfrm>
          <a:prstGeom prst="rightArrowCallout">
            <a:avLst/>
          </a:prstGeom>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1">
              <a:solidFill>
                <a:schemeClr val="tx2"/>
              </a:solidFill>
              <a:ea typeface="宋体" charset="-122"/>
            </a:endParaRPr>
          </a:p>
          <a:p>
            <a:pPr algn="ctr">
              <a:defRPr/>
            </a:pPr>
            <a:endParaRPr lang="zh-CN" altLang="en-US" b="1">
              <a:solidFill>
                <a:schemeClr val="tx2"/>
              </a:solidFill>
              <a:ea typeface="宋体" charset="-122"/>
            </a:endParaRPr>
          </a:p>
          <a:p>
            <a:pPr algn="ctr">
              <a:defRPr/>
            </a:pPr>
            <a:endParaRPr lang="zh-CN" altLang="en-US" b="1">
              <a:solidFill>
                <a:schemeClr val="tx2"/>
              </a:solidFill>
              <a:ea typeface="宋体" charset="-122"/>
            </a:endParaRPr>
          </a:p>
          <a:p>
            <a:pPr algn="ctr">
              <a:defRPr/>
            </a:pPr>
            <a:r>
              <a:rPr lang="zh-CN" altLang="en-US" b="1">
                <a:solidFill>
                  <a:schemeClr val="tx2"/>
                </a:solidFill>
                <a:ea typeface="宋体" charset="-122"/>
              </a:rPr>
              <a:t>临</a:t>
            </a:r>
          </a:p>
          <a:p>
            <a:pPr algn="ctr">
              <a:defRPr/>
            </a:pPr>
            <a:r>
              <a:rPr lang="zh-CN" altLang="en-US" b="1">
                <a:solidFill>
                  <a:schemeClr val="tx2"/>
                </a:solidFill>
                <a:ea typeface="宋体" charset="-122"/>
              </a:rPr>
              <a:t>床</a:t>
            </a:r>
          </a:p>
          <a:p>
            <a:pPr algn="ctr">
              <a:defRPr/>
            </a:pPr>
            <a:r>
              <a:rPr lang="zh-CN" altLang="en-US" b="1">
                <a:solidFill>
                  <a:schemeClr val="tx2"/>
                </a:solidFill>
                <a:ea typeface="宋体" charset="-122"/>
              </a:rPr>
              <a:t>表</a:t>
            </a:r>
          </a:p>
          <a:p>
            <a:pPr algn="ctr">
              <a:defRPr/>
            </a:pPr>
            <a:r>
              <a:rPr lang="zh-CN" altLang="en-US" b="1">
                <a:solidFill>
                  <a:schemeClr val="tx2"/>
                </a:solidFill>
                <a:ea typeface="宋体" charset="-122"/>
              </a:rPr>
              <a:t>现</a:t>
            </a:r>
          </a:p>
          <a:p>
            <a:pPr algn="ctr">
              <a:defRPr/>
            </a:pPr>
            <a:endParaRPr lang="en-US" altLang="zh-CN" b="1">
              <a:solidFill>
                <a:schemeClr val="tx2"/>
              </a:solidFill>
              <a:ea typeface="宋体" charset="-122"/>
            </a:endParaRPr>
          </a:p>
          <a:p>
            <a:pPr algn="ctr">
              <a:defRPr/>
            </a:pPr>
            <a:endParaRPr lang="en-US" altLang="zh-CN" b="1">
              <a:solidFill>
                <a:schemeClr val="tx2"/>
              </a:solidFill>
              <a:ea typeface="宋体" charset="-122"/>
            </a:endParaRPr>
          </a:p>
          <a:p>
            <a:pPr algn="ctr">
              <a:defRPr/>
            </a:pPr>
            <a:endParaRPr lang="en-US" altLang="zh-CN" b="1">
              <a:solidFill>
                <a:schemeClr val="tx2"/>
              </a:solidFill>
              <a:ea typeface="宋体" charset="-122"/>
            </a:endParaRPr>
          </a:p>
          <a:p>
            <a:pPr algn="ctr">
              <a:defRPr/>
            </a:pPr>
            <a:endParaRPr lang="zh-CN" altLang="en-US" b="1">
              <a:solidFill>
                <a:schemeClr val="tx2"/>
              </a:solidFill>
              <a:ea typeface="宋体" charset="-122"/>
            </a:endParaRPr>
          </a:p>
        </p:txBody>
      </p:sp>
      <p:pic>
        <p:nvPicPr>
          <p:cNvPr id="49165" name="Picture 19" descr="20101129091714511"/>
          <p:cNvPicPr>
            <a:picLocks noChangeAspect="1" noChangeArrowheads="1"/>
          </p:cNvPicPr>
          <p:nvPr/>
        </p:nvPicPr>
        <p:blipFill>
          <a:blip r:embed="rId2"/>
          <a:srcRect/>
          <a:stretch>
            <a:fillRect/>
          </a:stretch>
        </p:blipFill>
        <p:spPr bwMode="auto">
          <a:xfrm>
            <a:off x="5435600" y="3644900"/>
            <a:ext cx="3240088" cy="2924175"/>
          </a:xfrm>
          <a:prstGeom prst="rect">
            <a:avLst/>
          </a:prstGeom>
          <a:noFill/>
          <a:ln w="9525">
            <a:noFill/>
            <a:miter lim="800000"/>
            <a:headEnd/>
            <a:tailEnd/>
          </a:ln>
        </p:spPr>
      </p:pic>
      <p:sp>
        <p:nvSpPr>
          <p:cNvPr id="5" name="右箭头标注 10"/>
          <p:cNvSpPr/>
          <p:nvPr/>
        </p:nvSpPr>
        <p:spPr>
          <a:xfrm>
            <a:off x="179388" y="4076700"/>
            <a:ext cx="1428750" cy="1871663"/>
          </a:xfrm>
          <a:prstGeom prst="rightArrowCallout">
            <a:avLst/>
          </a:prstGeom>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1">
              <a:solidFill>
                <a:schemeClr val="tx2"/>
              </a:solidFill>
              <a:ea typeface="宋体" charset="-122"/>
            </a:endParaRPr>
          </a:p>
          <a:p>
            <a:pPr algn="ctr">
              <a:defRPr/>
            </a:pPr>
            <a:endParaRPr lang="zh-CN" altLang="en-US" b="1">
              <a:solidFill>
                <a:schemeClr val="tx2"/>
              </a:solidFill>
              <a:ea typeface="宋体" charset="-122"/>
            </a:endParaRPr>
          </a:p>
          <a:p>
            <a:pPr algn="ctr">
              <a:defRPr/>
            </a:pPr>
            <a:endParaRPr lang="zh-CN" altLang="en-US" b="1">
              <a:solidFill>
                <a:schemeClr val="tx2"/>
              </a:solidFill>
              <a:ea typeface="宋体" charset="-122"/>
            </a:endParaRPr>
          </a:p>
          <a:p>
            <a:pPr algn="ctr">
              <a:defRPr/>
            </a:pPr>
            <a:r>
              <a:rPr lang="zh-CN" altLang="en-US" b="1">
                <a:solidFill>
                  <a:schemeClr val="tx2"/>
                </a:solidFill>
                <a:ea typeface="宋体" charset="-122"/>
              </a:rPr>
              <a:t>社</a:t>
            </a:r>
          </a:p>
          <a:p>
            <a:pPr algn="ctr">
              <a:defRPr/>
            </a:pPr>
            <a:r>
              <a:rPr lang="zh-CN" altLang="en-US" b="1">
                <a:solidFill>
                  <a:schemeClr val="tx2"/>
                </a:solidFill>
                <a:ea typeface="宋体" charset="-122"/>
              </a:rPr>
              <a:t>区</a:t>
            </a:r>
          </a:p>
          <a:p>
            <a:pPr algn="ctr">
              <a:defRPr/>
            </a:pPr>
            <a:r>
              <a:rPr lang="zh-CN" altLang="en-US" b="1">
                <a:solidFill>
                  <a:schemeClr val="tx2"/>
                </a:solidFill>
                <a:ea typeface="宋体" charset="-122"/>
              </a:rPr>
              <a:t>急</a:t>
            </a:r>
          </a:p>
          <a:p>
            <a:pPr algn="ctr">
              <a:defRPr/>
            </a:pPr>
            <a:r>
              <a:rPr lang="zh-CN" altLang="en-US" b="1">
                <a:solidFill>
                  <a:schemeClr val="tx2"/>
                </a:solidFill>
                <a:ea typeface="宋体" charset="-122"/>
              </a:rPr>
              <a:t>救</a:t>
            </a:r>
          </a:p>
          <a:p>
            <a:pPr algn="ctr">
              <a:defRPr/>
            </a:pPr>
            <a:endParaRPr lang="en-US" altLang="zh-CN" b="1">
              <a:solidFill>
                <a:schemeClr val="tx2"/>
              </a:solidFill>
              <a:ea typeface="宋体" charset="-122"/>
            </a:endParaRPr>
          </a:p>
          <a:p>
            <a:pPr algn="ctr">
              <a:defRPr/>
            </a:pPr>
            <a:endParaRPr lang="en-US" altLang="zh-CN" b="1">
              <a:solidFill>
                <a:schemeClr val="tx2"/>
              </a:solidFill>
              <a:ea typeface="宋体" charset="-122"/>
            </a:endParaRPr>
          </a:p>
          <a:p>
            <a:pPr algn="ctr">
              <a:defRPr/>
            </a:pPr>
            <a:endParaRPr lang="en-US" altLang="zh-CN" b="1">
              <a:solidFill>
                <a:schemeClr val="tx2"/>
              </a:solidFill>
              <a:ea typeface="宋体" charset="-122"/>
            </a:endParaRPr>
          </a:p>
          <a:p>
            <a:pPr algn="ctr">
              <a:defRPr/>
            </a:pPr>
            <a:endParaRPr lang="zh-CN" altLang="en-US" b="1">
              <a:solidFill>
                <a:schemeClr val="tx2"/>
              </a:solidFill>
              <a:ea typeface="宋体" charset="-122"/>
            </a:endParaRPr>
          </a:p>
        </p:txBody>
      </p:sp>
      <p:pic>
        <p:nvPicPr>
          <p:cNvPr id="49167" name="Picture 22" descr="01300000432220132168970718973"/>
          <p:cNvPicPr>
            <a:picLocks noChangeAspect="1" noChangeArrowheads="1"/>
          </p:cNvPicPr>
          <p:nvPr/>
        </p:nvPicPr>
        <p:blipFill>
          <a:blip r:embed="rId3"/>
          <a:srcRect/>
          <a:stretch>
            <a:fillRect/>
          </a:stretch>
        </p:blipFill>
        <p:spPr bwMode="auto">
          <a:xfrm>
            <a:off x="5148263" y="1052513"/>
            <a:ext cx="3313112" cy="24479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ox(in)">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ox(in)">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ox(in)">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box(in)">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P spid="2" grpId="0" animBg="1"/>
      <p:bldP spid="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txBox="1">
            <a:spLocks noGrp="1"/>
          </p:cNvSpPr>
          <p:nvPr/>
        </p:nvSpPr>
        <p:spPr bwMode="auto">
          <a:xfrm>
            <a:off x="6248400" y="0"/>
            <a:ext cx="2667000" cy="228600"/>
          </a:xfrm>
          <a:prstGeom prst="rect">
            <a:avLst/>
          </a:prstGeom>
          <a:noFill/>
          <a:ln>
            <a:miter lim="800000"/>
            <a:headEnd/>
            <a:tailEnd/>
          </a:ln>
        </p:spPr>
        <p:txBody>
          <a:bodyPr/>
          <a:lstStyle/>
          <a:p>
            <a:pPr algn="r">
              <a:defRPr/>
            </a:pPr>
            <a:r>
              <a:rPr lang="en-US" sz="1000">
                <a:solidFill>
                  <a:schemeClr val="bg1"/>
                </a:solidFill>
                <a:latin typeface="+mn-lt"/>
                <a:ea typeface="宋体" pitchFamily="2" charset="-122"/>
              </a:rPr>
              <a:t>www.pumpress.com.cn</a:t>
            </a:r>
          </a:p>
        </p:txBody>
      </p:sp>
      <p:sp>
        <p:nvSpPr>
          <p:cNvPr id="11" name="TextBox 10"/>
          <p:cNvSpPr txBox="1">
            <a:spLocks noChangeArrowheads="1"/>
          </p:cNvSpPr>
          <p:nvPr/>
        </p:nvSpPr>
        <p:spPr bwMode="auto">
          <a:xfrm>
            <a:off x="714375" y="1643063"/>
            <a:ext cx="5429250" cy="366712"/>
          </a:xfrm>
          <a:prstGeom prst="rect">
            <a:avLst/>
          </a:prstGeom>
          <a:noFill/>
          <a:ln w="9525">
            <a:noFill/>
            <a:miter lim="800000"/>
            <a:headEnd/>
            <a:tailEnd/>
          </a:ln>
        </p:spPr>
        <p:txBody>
          <a:bodyPr>
            <a:spAutoFit/>
          </a:bodyPr>
          <a:lstStyle/>
          <a:p>
            <a:r>
              <a:rPr lang="zh-CN" altLang="en-US">
                <a:solidFill>
                  <a:schemeClr val="tx2"/>
                </a:solidFill>
              </a:rPr>
              <a:t>             </a:t>
            </a:r>
            <a:r>
              <a:rPr lang="en-US" altLang="zh-CN">
                <a:solidFill>
                  <a:schemeClr val="tx2"/>
                </a:solidFill>
              </a:rPr>
              <a:t>1.</a:t>
            </a:r>
            <a:r>
              <a:rPr lang="zh-CN" altLang="en-US">
                <a:solidFill>
                  <a:schemeClr val="tx2"/>
                </a:solidFill>
              </a:rPr>
              <a:t>胆碱能神经兴奋</a:t>
            </a:r>
          </a:p>
        </p:txBody>
      </p:sp>
      <p:sp>
        <p:nvSpPr>
          <p:cNvPr id="12" name="TextBox 11"/>
          <p:cNvSpPr txBox="1">
            <a:spLocks noChangeArrowheads="1"/>
          </p:cNvSpPr>
          <p:nvPr/>
        </p:nvSpPr>
        <p:spPr bwMode="auto">
          <a:xfrm>
            <a:off x="714375" y="2143125"/>
            <a:ext cx="7000875" cy="366713"/>
          </a:xfrm>
          <a:prstGeom prst="rect">
            <a:avLst/>
          </a:prstGeom>
          <a:noFill/>
          <a:ln w="9525">
            <a:noFill/>
            <a:miter lim="800000"/>
            <a:headEnd/>
            <a:tailEnd/>
          </a:ln>
        </p:spPr>
        <p:txBody>
          <a:bodyPr>
            <a:spAutoFit/>
          </a:bodyPr>
          <a:lstStyle/>
          <a:p>
            <a:r>
              <a:rPr lang="en-US" altLang="zh-CN"/>
              <a:t>             </a:t>
            </a:r>
            <a:r>
              <a:rPr lang="en-US" altLang="zh-CN">
                <a:solidFill>
                  <a:schemeClr val="tx2"/>
                </a:solidFill>
              </a:rPr>
              <a:t>2.</a:t>
            </a:r>
            <a:r>
              <a:rPr lang="zh-CN" altLang="en-US">
                <a:solidFill>
                  <a:schemeClr val="tx2"/>
                </a:solidFill>
              </a:rPr>
              <a:t>中间综合征 </a:t>
            </a:r>
          </a:p>
        </p:txBody>
      </p:sp>
      <p:sp>
        <p:nvSpPr>
          <p:cNvPr id="13" name="TextBox 12"/>
          <p:cNvSpPr txBox="1">
            <a:spLocks noChangeArrowheads="1"/>
          </p:cNvSpPr>
          <p:nvPr/>
        </p:nvSpPr>
        <p:spPr bwMode="auto">
          <a:xfrm>
            <a:off x="714375" y="2643188"/>
            <a:ext cx="6929438" cy="366712"/>
          </a:xfrm>
          <a:prstGeom prst="rect">
            <a:avLst/>
          </a:prstGeom>
          <a:noFill/>
          <a:ln w="9525">
            <a:noFill/>
            <a:miter lim="800000"/>
            <a:headEnd/>
            <a:tailEnd/>
          </a:ln>
        </p:spPr>
        <p:txBody>
          <a:bodyPr>
            <a:spAutoFit/>
          </a:bodyPr>
          <a:lstStyle/>
          <a:p>
            <a:r>
              <a:rPr lang="en-US" altLang="zh-CN"/>
              <a:t>             </a:t>
            </a:r>
            <a:r>
              <a:rPr lang="en-US" altLang="zh-CN">
                <a:solidFill>
                  <a:schemeClr val="tx2"/>
                </a:solidFill>
              </a:rPr>
              <a:t>3.</a:t>
            </a:r>
            <a:r>
              <a:rPr lang="zh-CN" altLang="en-US">
                <a:solidFill>
                  <a:schemeClr val="tx2"/>
                </a:solidFill>
              </a:rPr>
              <a:t>有机磷迟发性神经病</a:t>
            </a:r>
            <a:r>
              <a:rPr lang="zh-CN" altLang="en-US"/>
              <a:t> </a:t>
            </a:r>
          </a:p>
        </p:txBody>
      </p:sp>
      <p:sp>
        <p:nvSpPr>
          <p:cNvPr id="14" name="TextBox 13"/>
          <p:cNvSpPr txBox="1">
            <a:spLocks noChangeArrowheads="1"/>
          </p:cNvSpPr>
          <p:nvPr/>
        </p:nvSpPr>
        <p:spPr bwMode="auto">
          <a:xfrm>
            <a:off x="684213" y="3141663"/>
            <a:ext cx="7000875" cy="366712"/>
          </a:xfrm>
          <a:prstGeom prst="rect">
            <a:avLst/>
          </a:prstGeom>
          <a:noFill/>
          <a:ln w="9525">
            <a:noFill/>
            <a:miter lim="800000"/>
            <a:headEnd/>
            <a:tailEnd/>
          </a:ln>
        </p:spPr>
        <p:txBody>
          <a:bodyPr>
            <a:spAutoFit/>
          </a:bodyPr>
          <a:lstStyle/>
          <a:p>
            <a:r>
              <a:rPr lang="en-US" altLang="zh-CN"/>
              <a:t>              </a:t>
            </a:r>
            <a:r>
              <a:rPr lang="en-US" altLang="zh-CN">
                <a:solidFill>
                  <a:schemeClr val="tx2"/>
                </a:solidFill>
              </a:rPr>
              <a:t>4.</a:t>
            </a:r>
            <a:r>
              <a:rPr lang="zh-CN" altLang="en-US">
                <a:solidFill>
                  <a:schemeClr val="tx2"/>
                </a:solidFill>
              </a:rPr>
              <a:t>有机磷杀虫药中毒的分级</a:t>
            </a:r>
            <a:r>
              <a:rPr lang="zh-CN" altLang="en-US"/>
              <a:t> </a:t>
            </a:r>
          </a:p>
        </p:txBody>
      </p:sp>
      <p:sp>
        <p:nvSpPr>
          <p:cNvPr id="15" name="TextBox 14"/>
          <p:cNvSpPr txBox="1">
            <a:spLocks noChangeArrowheads="1"/>
          </p:cNvSpPr>
          <p:nvPr/>
        </p:nvSpPr>
        <p:spPr bwMode="auto">
          <a:xfrm>
            <a:off x="1357313" y="4143375"/>
            <a:ext cx="2135187" cy="366713"/>
          </a:xfrm>
          <a:prstGeom prst="rect">
            <a:avLst/>
          </a:prstGeom>
          <a:noFill/>
          <a:ln w="9525">
            <a:noFill/>
            <a:miter lim="800000"/>
            <a:headEnd/>
            <a:tailEnd/>
          </a:ln>
        </p:spPr>
        <p:txBody>
          <a:bodyPr>
            <a:spAutoFit/>
          </a:bodyPr>
          <a:lstStyle/>
          <a:p>
            <a:r>
              <a:rPr lang="en-US" altLang="zh-CN">
                <a:solidFill>
                  <a:schemeClr val="tx2"/>
                </a:solidFill>
              </a:rPr>
              <a:t>   1.</a:t>
            </a:r>
            <a:r>
              <a:rPr lang="zh-CN" altLang="en-US">
                <a:solidFill>
                  <a:schemeClr val="tx2"/>
                </a:solidFill>
              </a:rPr>
              <a:t>脱离中毒环境</a:t>
            </a:r>
            <a:r>
              <a:rPr lang="zh-CN" altLang="en-US"/>
              <a:t> </a:t>
            </a:r>
          </a:p>
        </p:txBody>
      </p:sp>
      <p:sp>
        <p:nvSpPr>
          <p:cNvPr id="16" name="TextBox 15"/>
          <p:cNvSpPr txBox="1">
            <a:spLocks noChangeArrowheads="1"/>
          </p:cNvSpPr>
          <p:nvPr/>
        </p:nvSpPr>
        <p:spPr bwMode="auto">
          <a:xfrm>
            <a:off x="1357313" y="4572000"/>
            <a:ext cx="2278062" cy="366713"/>
          </a:xfrm>
          <a:prstGeom prst="rect">
            <a:avLst/>
          </a:prstGeom>
          <a:noFill/>
          <a:ln w="9525">
            <a:noFill/>
            <a:miter lim="800000"/>
            <a:headEnd/>
            <a:tailEnd/>
          </a:ln>
        </p:spPr>
        <p:txBody>
          <a:bodyPr>
            <a:spAutoFit/>
          </a:bodyPr>
          <a:lstStyle/>
          <a:p>
            <a:r>
              <a:rPr lang="en-US" altLang="zh-CN"/>
              <a:t>   </a:t>
            </a:r>
            <a:r>
              <a:rPr lang="en-US" altLang="zh-CN">
                <a:solidFill>
                  <a:schemeClr val="tx2"/>
                </a:solidFill>
              </a:rPr>
              <a:t>2.</a:t>
            </a:r>
            <a:r>
              <a:rPr lang="zh-CN" altLang="en-US">
                <a:solidFill>
                  <a:schemeClr val="tx2"/>
                </a:solidFill>
              </a:rPr>
              <a:t>促进毒物排出</a:t>
            </a:r>
          </a:p>
        </p:txBody>
      </p:sp>
      <p:sp>
        <p:nvSpPr>
          <p:cNvPr id="17" name="TextBox 16"/>
          <p:cNvSpPr txBox="1">
            <a:spLocks noChangeArrowheads="1"/>
          </p:cNvSpPr>
          <p:nvPr/>
        </p:nvSpPr>
        <p:spPr bwMode="auto">
          <a:xfrm>
            <a:off x="1357313" y="5429250"/>
            <a:ext cx="1846262" cy="366713"/>
          </a:xfrm>
          <a:prstGeom prst="rect">
            <a:avLst/>
          </a:prstGeom>
          <a:noFill/>
          <a:ln w="9525">
            <a:noFill/>
            <a:miter lim="800000"/>
            <a:headEnd/>
            <a:tailEnd/>
          </a:ln>
        </p:spPr>
        <p:txBody>
          <a:bodyPr>
            <a:spAutoFit/>
          </a:bodyPr>
          <a:lstStyle/>
          <a:p>
            <a:r>
              <a:rPr lang="zh-CN" altLang="en-US">
                <a:solidFill>
                  <a:schemeClr val="tx2"/>
                </a:solidFill>
              </a:rPr>
              <a:t>   </a:t>
            </a:r>
            <a:r>
              <a:rPr lang="en-US" altLang="zh-CN">
                <a:solidFill>
                  <a:schemeClr val="tx2"/>
                </a:solidFill>
              </a:rPr>
              <a:t>4.</a:t>
            </a:r>
            <a:r>
              <a:rPr lang="zh-CN" altLang="en-US">
                <a:solidFill>
                  <a:schemeClr val="tx2"/>
                </a:solidFill>
              </a:rPr>
              <a:t>对症治疗　</a:t>
            </a:r>
          </a:p>
        </p:txBody>
      </p:sp>
      <p:sp>
        <p:nvSpPr>
          <p:cNvPr id="18" name="TextBox 17"/>
          <p:cNvSpPr txBox="1">
            <a:spLocks noChangeArrowheads="1"/>
          </p:cNvSpPr>
          <p:nvPr/>
        </p:nvSpPr>
        <p:spPr bwMode="auto">
          <a:xfrm>
            <a:off x="1357313" y="5000625"/>
            <a:ext cx="2062162" cy="366713"/>
          </a:xfrm>
          <a:prstGeom prst="rect">
            <a:avLst/>
          </a:prstGeom>
          <a:noFill/>
          <a:ln w="9525">
            <a:noFill/>
            <a:miter lim="800000"/>
            <a:headEnd/>
            <a:tailEnd/>
          </a:ln>
        </p:spPr>
        <p:txBody>
          <a:bodyPr>
            <a:spAutoFit/>
          </a:bodyPr>
          <a:lstStyle/>
          <a:p>
            <a:r>
              <a:rPr lang="en-US" altLang="zh-CN"/>
              <a:t>   </a:t>
            </a:r>
            <a:r>
              <a:rPr lang="en-US" altLang="zh-CN">
                <a:solidFill>
                  <a:schemeClr val="tx2"/>
                </a:solidFill>
              </a:rPr>
              <a:t>3.</a:t>
            </a:r>
            <a:r>
              <a:rPr lang="zh-CN" altLang="en-US">
                <a:solidFill>
                  <a:schemeClr val="tx2"/>
                </a:solidFill>
              </a:rPr>
              <a:t>应用解毒药物</a:t>
            </a:r>
          </a:p>
        </p:txBody>
      </p:sp>
      <p:sp>
        <p:nvSpPr>
          <p:cNvPr id="2" name="右箭头标注 10"/>
          <p:cNvSpPr/>
          <p:nvPr/>
        </p:nvSpPr>
        <p:spPr>
          <a:xfrm>
            <a:off x="179388" y="1628775"/>
            <a:ext cx="1428750" cy="1871663"/>
          </a:xfrm>
          <a:prstGeom prst="rightArrowCallout">
            <a:avLst/>
          </a:prstGeom>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1">
              <a:solidFill>
                <a:schemeClr val="tx2"/>
              </a:solidFill>
              <a:ea typeface="宋体" charset="-122"/>
            </a:endParaRPr>
          </a:p>
          <a:p>
            <a:pPr algn="ctr">
              <a:defRPr/>
            </a:pPr>
            <a:endParaRPr lang="zh-CN" altLang="en-US" b="1">
              <a:solidFill>
                <a:schemeClr val="tx2"/>
              </a:solidFill>
              <a:ea typeface="宋体" charset="-122"/>
            </a:endParaRPr>
          </a:p>
          <a:p>
            <a:pPr algn="ctr">
              <a:defRPr/>
            </a:pPr>
            <a:endParaRPr lang="zh-CN" altLang="en-US" b="1">
              <a:solidFill>
                <a:schemeClr val="tx2"/>
              </a:solidFill>
              <a:ea typeface="宋体" charset="-122"/>
            </a:endParaRPr>
          </a:p>
          <a:p>
            <a:pPr algn="ctr">
              <a:defRPr/>
            </a:pPr>
            <a:r>
              <a:rPr lang="zh-CN" altLang="en-US" b="1">
                <a:solidFill>
                  <a:schemeClr val="tx2"/>
                </a:solidFill>
                <a:ea typeface="宋体" charset="-122"/>
              </a:rPr>
              <a:t>临</a:t>
            </a:r>
          </a:p>
          <a:p>
            <a:pPr algn="ctr">
              <a:defRPr/>
            </a:pPr>
            <a:r>
              <a:rPr lang="zh-CN" altLang="en-US" b="1">
                <a:solidFill>
                  <a:schemeClr val="tx2"/>
                </a:solidFill>
                <a:ea typeface="宋体" charset="-122"/>
              </a:rPr>
              <a:t>床</a:t>
            </a:r>
          </a:p>
          <a:p>
            <a:pPr algn="ctr">
              <a:defRPr/>
            </a:pPr>
            <a:r>
              <a:rPr lang="zh-CN" altLang="en-US" b="1">
                <a:solidFill>
                  <a:schemeClr val="tx2"/>
                </a:solidFill>
                <a:ea typeface="宋体" charset="-122"/>
              </a:rPr>
              <a:t>表</a:t>
            </a:r>
          </a:p>
          <a:p>
            <a:pPr algn="ctr">
              <a:defRPr/>
            </a:pPr>
            <a:r>
              <a:rPr lang="zh-CN" altLang="en-US" b="1">
                <a:solidFill>
                  <a:schemeClr val="tx2"/>
                </a:solidFill>
                <a:ea typeface="宋体" charset="-122"/>
              </a:rPr>
              <a:t>现</a:t>
            </a:r>
          </a:p>
          <a:p>
            <a:pPr algn="ctr">
              <a:defRPr/>
            </a:pPr>
            <a:endParaRPr lang="en-US" altLang="zh-CN" b="1">
              <a:solidFill>
                <a:schemeClr val="tx2"/>
              </a:solidFill>
              <a:ea typeface="宋体" charset="-122"/>
            </a:endParaRPr>
          </a:p>
          <a:p>
            <a:pPr algn="ctr">
              <a:defRPr/>
            </a:pPr>
            <a:endParaRPr lang="en-US" altLang="zh-CN" b="1">
              <a:solidFill>
                <a:schemeClr val="tx2"/>
              </a:solidFill>
              <a:ea typeface="宋体" charset="-122"/>
            </a:endParaRPr>
          </a:p>
          <a:p>
            <a:pPr algn="ctr">
              <a:defRPr/>
            </a:pPr>
            <a:endParaRPr lang="en-US" altLang="zh-CN" b="1">
              <a:solidFill>
                <a:schemeClr val="tx2"/>
              </a:solidFill>
              <a:ea typeface="宋体" charset="-122"/>
            </a:endParaRPr>
          </a:p>
          <a:p>
            <a:pPr algn="ctr">
              <a:defRPr/>
            </a:pPr>
            <a:endParaRPr lang="zh-CN" altLang="en-US" b="1">
              <a:solidFill>
                <a:schemeClr val="tx2"/>
              </a:solidFill>
              <a:ea typeface="宋体" charset="-122"/>
            </a:endParaRPr>
          </a:p>
        </p:txBody>
      </p:sp>
      <p:sp>
        <p:nvSpPr>
          <p:cNvPr id="5" name="右箭头标注 10"/>
          <p:cNvSpPr/>
          <p:nvPr/>
        </p:nvSpPr>
        <p:spPr>
          <a:xfrm>
            <a:off x="179388" y="4076700"/>
            <a:ext cx="1428750" cy="1871663"/>
          </a:xfrm>
          <a:prstGeom prst="rightArrowCallout">
            <a:avLst/>
          </a:prstGeom>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1">
              <a:solidFill>
                <a:schemeClr val="tx2"/>
              </a:solidFill>
              <a:ea typeface="宋体" charset="-122"/>
            </a:endParaRPr>
          </a:p>
          <a:p>
            <a:pPr algn="ctr">
              <a:defRPr/>
            </a:pPr>
            <a:endParaRPr lang="zh-CN" altLang="en-US" b="1">
              <a:solidFill>
                <a:schemeClr val="tx2"/>
              </a:solidFill>
              <a:ea typeface="宋体" charset="-122"/>
            </a:endParaRPr>
          </a:p>
          <a:p>
            <a:pPr algn="ctr">
              <a:defRPr/>
            </a:pPr>
            <a:endParaRPr lang="zh-CN" altLang="en-US" b="1">
              <a:solidFill>
                <a:schemeClr val="tx2"/>
              </a:solidFill>
              <a:ea typeface="宋体" charset="-122"/>
            </a:endParaRPr>
          </a:p>
          <a:p>
            <a:pPr algn="ctr">
              <a:defRPr/>
            </a:pPr>
            <a:r>
              <a:rPr lang="zh-CN" altLang="en-US" b="1">
                <a:solidFill>
                  <a:schemeClr val="tx2"/>
                </a:solidFill>
                <a:ea typeface="宋体" charset="-122"/>
              </a:rPr>
              <a:t>社</a:t>
            </a:r>
          </a:p>
          <a:p>
            <a:pPr algn="ctr">
              <a:defRPr/>
            </a:pPr>
            <a:r>
              <a:rPr lang="zh-CN" altLang="en-US" b="1">
                <a:solidFill>
                  <a:schemeClr val="tx2"/>
                </a:solidFill>
                <a:ea typeface="宋体" charset="-122"/>
              </a:rPr>
              <a:t>区</a:t>
            </a:r>
          </a:p>
          <a:p>
            <a:pPr algn="ctr">
              <a:defRPr/>
            </a:pPr>
            <a:r>
              <a:rPr lang="zh-CN" altLang="en-US" b="1">
                <a:solidFill>
                  <a:schemeClr val="tx2"/>
                </a:solidFill>
                <a:ea typeface="宋体" charset="-122"/>
              </a:rPr>
              <a:t>急</a:t>
            </a:r>
          </a:p>
          <a:p>
            <a:pPr algn="ctr">
              <a:defRPr/>
            </a:pPr>
            <a:r>
              <a:rPr lang="zh-CN" altLang="en-US" b="1">
                <a:solidFill>
                  <a:schemeClr val="tx2"/>
                </a:solidFill>
                <a:ea typeface="宋体" charset="-122"/>
              </a:rPr>
              <a:t>救</a:t>
            </a:r>
          </a:p>
          <a:p>
            <a:pPr algn="ctr">
              <a:defRPr/>
            </a:pPr>
            <a:endParaRPr lang="en-US" altLang="zh-CN" b="1">
              <a:solidFill>
                <a:schemeClr val="tx2"/>
              </a:solidFill>
              <a:ea typeface="宋体" charset="-122"/>
            </a:endParaRPr>
          </a:p>
          <a:p>
            <a:pPr algn="ctr">
              <a:defRPr/>
            </a:pPr>
            <a:endParaRPr lang="en-US" altLang="zh-CN" b="1">
              <a:solidFill>
                <a:schemeClr val="tx2"/>
              </a:solidFill>
              <a:ea typeface="宋体" charset="-122"/>
            </a:endParaRPr>
          </a:p>
          <a:p>
            <a:pPr algn="ctr">
              <a:defRPr/>
            </a:pPr>
            <a:endParaRPr lang="en-US" altLang="zh-CN" b="1">
              <a:solidFill>
                <a:schemeClr val="tx2"/>
              </a:solidFill>
              <a:ea typeface="宋体" charset="-122"/>
            </a:endParaRPr>
          </a:p>
          <a:p>
            <a:pPr algn="ctr">
              <a:defRPr/>
            </a:pPr>
            <a:endParaRPr lang="zh-CN" altLang="en-US" b="1">
              <a:solidFill>
                <a:schemeClr val="tx2"/>
              </a:solidFill>
              <a:ea typeface="宋体" charset="-122"/>
            </a:endParaRPr>
          </a:p>
        </p:txBody>
      </p:sp>
      <p:pic>
        <p:nvPicPr>
          <p:cNvPr id="50188" name="Picture 17" descr="20111012102053_0766"/>
          <p:cNvPicPr>
            <a:picLocks noChangeAspect="1" noChangeArrowheads="1"/>
          </p:cNvPicPr>
          <p:nvPr/>
        </p:nvPicPr>
        <p:blipFill>
          <a:blip r:embed="rId2"/>
          <a:srcRect/>
          <a:stretch>
            <a:fillRect/>
          </a:stretch>
        </p:blipFill>
        <p:spPr bwMode="auto">
          <a:xfrm>
            <a:off x="5076825" y="1052513"/>
            <a:ext cx="3592513" cy="2592387"/>
          </a:xfrm>
          <a:prstGeom prst="rect">
            <a:avLst/>
          </a:prstGeom>
          <a:noFill/>
          <a:ln w="9525">
            <a:noFill/>
            <a:miter lim="800000"/>
            <a:headEnd/>
            <a:tailEnd/>
          </a:ln>
        </p:spPr>
      </p:pic>
      <p:pic>
        <p:nvPicPr>
          <p:cNvPr id="50189" name="Picture 19" descr="Img369331139"/>
          <p:cNvPicPr>
            <a:picLocks noChangeAspect="1" noChangeArrowheads="1"/>
          </p:cNvPicPr>
          <p:nvPr/>
        </p:nvPicPr>
        <p:blipFill>
          <a:blip r:embed="rId3"/>
          <a:srcRect/>
          <a:stretch>
            <a:fillRect/>
          </a:stretch>
        </p:blipFill>
        <p:spPr bwMode="auto">
          <a:xfrm>
            <a:off x="4859338" y="3573463"/>
            <a:ext cx="3313112" cy="2808287"/>
          </a:xfrm>
          <a:prstGeom prst="rect">
            <a:avLst/>
          </a:prstGeom>
          <a:noFill/>
          <a:ln w="9525">
            <a:noFill/>
            <a:miter lim="800000"/>
            <a:headEnd/>
            <a:tailEnd/>
          </a:ln>
        </p:spPr>
      </p:pic>
      <p:sp>
        <p:nvSpPr>
          <p:cNvPr id="50190" name="标题 18"/>
          <p:cNvSpPr>
            <a:spLocks noGrp="1"/>
          </p:cNvSpPr>
          <p:nvPr>
            <p:ph type="title"/>
          </p:nvPr>
        </p:nvSpPr>
        <p:spPr/>
        <p:txBody>
          <a:bodyPr/>
          <a:lstStyle/>
          <a:p>
            <a:r>
              <a:rPr lang="zh-CN" altLang="en-US" smtClean="0">
                <a:ea typeface="宋体" charset="-122"/>
              </a:rPr>
              <a:t>三、有机磷杀虫药中毒</a:t>
            </a:r>
          </a:p>
        </p:txBody>
      </p:sp>
      <p:sp>
        <p:nvSpPr>
          <p:cNvPr id="50191" name="内容占位符 21"/>
          <p:cNvSpPr>
            <a:spLocks noGrp="1"/>
          </p:cNvSpPr>
          <p:nvPr>
            <p:ph idx="1"/>
          </p:nvPr>
        </p:nvSpPr>
        <p:spPr/>
        <p:txBody>
          <a:bodyPr/>
          <a:lstStyle/>
          <a:p>
            <a:endParaRPr lang="zh-CN" altLang="en-US" smtClean="0">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ox(in)">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ox(in)">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ox(in)">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box(in)">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P spid="2" grpId="0" animBg="1"/>
      <p:bldP spid="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txBox="1">
            <a:spLocks noGrp="1"/>
          </p:cNvSpPr>
          <p:nvPr/>
        </p:nvSpPr>
        <p:spPr bwMode="auto">
          <a:xfrm>
            <a:off x="6248400" y="0"/>
            <a:ext cx="2667000" cy="228600"/>
          </a:xfrm>
          <a:prstGeom prst="rect">
            <a:avLst/>
          </a:prstGeom>
          <a:noFill/>
          <a:ln>
            <a:miter lim="800000"/>
            <a:headEnd/>
            <a:tailEnd/>
          </a:ln>
        </p:spPr>
        <p:txBody>
          <a:bodyPr/>
          <a:lstStyle/>
          <a:p>
            <a:pPr algn="r">
              <a:defRPr/>
            </a:pPr>
            <a:r>
              <a:rPr lang="en-US" sz="1000">
                <a:solidFill>
                  <a:schemeClr val="bg1"/>
                </a:solidFill>
                <a:latin typeface="+mn-lt"/>
                <a:ea typeface="宋体" pitchFamily="2" charset="-122"/>
              </a:rPr>
              <a:t>www.pumpress.com.cn</a:t>
            </a:r>
          </a:p>
        </p:txBody>
      </p:sp>
      <p:sp>
        <p:nvSpPr>
          <p:cNvPr id="11" name="TextBox 10"/>
          <p:cNvSpPr txBox="1">
            <a:spLocks noChangeArrowheads="1"/>
          </p:cNvSpPr>
          <p:nvPr/>
        </p:nvSpPr>
        <p:spPr bwMode="auto">
          <a:xfrm>
            <a:off x="714375" y="1643063"/>
            <a:ext cx="5429250" cy="366712"/>
          </a:xfrm>
          <a:prstGeom prst="rect">
            <a:avLst/>
          </a:prstGeom>
          <a:noFill/>
          <a:ln w="9525">
            <a:noFill/>
            <a:miter lim="800000"/>
            <a:headEnd/>
            <a:tailEnd/>
          </a:ln>
        </p:spPr>
        <p:txBody>
          <a:bodyPr>
            <a:spAutoFit/>
          </a:bodyPr>
          <a:lstStyle/>
          <a:p>
            <a:r>
              <a:rPr lang="zh-CN" altLang="en-US">
                <a:solidFill>
                  <a:schemeClr val="tx2"/>
                </a:solidFill>
              </a:rPr>
              <a:t>             </a:t>
            </a:r>
            <a:r>
              <a:rPr lang="en-US" altLang="zh-CN">
                <a:solidFill>
                  <a:schemeClr val="tx2"/>
                </a:solidFill>
              </a:rPr>
              <a:t>1.</a:t>
            </a:r>
            <a:r>
              <a:rPr lang="zh-CN" altLang="en-US">
                <a:solidFill>
                  <a:schemeClr val="tx2"/>
                </a:solidFill>
              </a:rPr>
              <a:t>轻度中毒（</a:t>
            </a:r>
            <a:r>
              <a:rPr lang="en-US" altLang="zh-CN">
                <a:solidFill>
                  <a:schemeClr val="tx2"/>
                </a:solidFill>
              </a:rPr>
              <a:t>COHb</a:t>
            </a:r>
            <a:r>
              <a:rPr lang="zh-CN" altLang="en-US">
                <a:solidFill>
                  <a:schemeClr val="tx2"/>
                </a:solidFill>
              </a:rPr>
              <a:t>浓度 ＞</a:t>
            </a:r>
            <a:r>
              <a:rPr lang="en-US" altLang="zh-CN">
                <a:solidFill>
                  <a:schemeClr val="tx2"/>
                </a:solidFill>
              </a:rPr>
              <a:t>10</a:t>
            </a:r>
            <a:r>
              <a:rPr lang="zh-CN" altLang="en-US">
                <a:solidFill>
                  <a:schemeClr val="tx2"/>
                </a:solidFill>
              </a:rPr>
              <a:t>％～</a:t>
            </a:r>
            <a:r>
              <a:rPr lang="en-US" altLang="zh-CN">
                <a:solidFill>
                  <a:schemeClr val="tx2"/>
                </a:solidFill>
              </a:rPr>
              <a:t>20</a:t>
            </a:r>
            <a:r>
              <a:rPr lang="zh-CN" altLang="en-US">
                <a:solidFill>
                  <a:schemeClr val="tx2"/>
                </a:solidFill>
              </a:rPr>
              <a:t>％ ）</a:t>
            </a:r>
          </a:p>
        </p:txBody>
      </p:sp>
      <p:sp>
        <p:nvSpPr>
          <p:cNvPr id="12" name="TextBox 11"/>
          <p:cNvSpPr txBox="1">
            <a:spLocks noChangeArrowheads="1"/>
          </p:cNvSpPr>
          <p:nvPr/>
        </p:nvSpPr>
        <p:spPr bwMode="auto">
          <a:xfrm>
            <a:off x="714375" y="2143125"/>
            <a:ext cx="7000875" cy="366713"/>
          </a:xfrm>
          <a:prstGeom prst="rect">
            <a:avLst/>
          </a:prstGeom>
          <a:noFill/>
          <a:ln w="9525">
            <a:noFill/>
            <a:miter lim="800000"/>
            <a:headEnd/>
            <a:tailEnd/>
          </a:ln>
        </p:spPr>
        <p:txBody>
          <a:bodyPr>
            <a:spAutoFit/>
          </a:bodyPr>
          <a:lstStyle/>
          <a:p>
            <a:r>
              <a:rPr lang="en-US" altLang="zh-CN"/>
              <a:t>             </a:t>
            </a:r>
            <a:r>
              <a:rPr lang="en-US" altLang="zh-CN">
                <a:solidFill>
                  <a:schemeClr val="tx2"/>
                </a:solidFill>
              </a:rPr>
              <a:t>2.</a:t>
            </a:r>
            <a:r>
              <a:rPr lang="zh-CN" altLang="en-US">
                <a:solidFill>
                  <a:schemeClr val="tx2"/>
                </a:solidFill>
              </a:rPr>
              <a:t>中度中毒（</a:t>
            </a:r>
            <a:r>
              <a:rPr lang="en-US" altLang="zh-CN">
                <a:solidFill>
                  <a:schemeClr val="tx2"/>
                </a:solidFill>
              </a:rPr>
              <a:t>COHb</a:t>
            </a:r>
            <a:r>
              <a:rPr lang="zh-CN" altLang="en-US">
                <a:solidFill>
                  <a:schemeClr val="tx2"/>
                </a:solidFill>
              </a:rPr>
              <a:t>浓度 ＞</a:t>
            </a:r>
            <a:r>
              <a:rPr lang="en-US" altLang="zh-CN">
                <a:solidFill>
                  <a:schemeClr val="tx2"/>
                </a:solidFill>
              </a:rPr>
              <a:t>30</a:t>
            </a:r>
            <a:r>
              <a:rPr lang="zh-CN" altLang="en-US">
                <a:solidFill>
                  <a:schemeClr val="tx2"/>
                </a:solidFill>
              </a:rPr>
              <a:t>％～</a:t>
            </a:r>
            <a:r>
              <a:rPr lang="en-US" altLang="zh-CN">
                <a:solidFill>
                  <a:schemeClr val="tx2"/>
                </a:solidFill>
              </a:rPr>
              <a:t>40</a:t>
            </a:r>
            <a:r>
              <a:rPr lang="zh-CN" altLang="en-US">
                <a:solidFill>
                  <a:schemeClr val="tx2"/>
                </a:solidFill>
              </a:rPr>
              <a:t>％ ）</a:t>
            </a:r>
          </a:p>
        </p:txBody>
      </p:sp>
      <p:sp>
        <p:nvSpPr>
          <p:cNvPr id="13" name="TextBox 12"/>
          <p:cNvSpPr txBox="1">
            <a:spLocks noChangeArrowheads="1"/>
          </p:cNvSpPr>
          <p:nvPr/>
        </p:nvSpPr>
        <p:spPr bwMode="auto">
          <a:xfrm>
            <a:off x="714375" y="2643188"/>
            <a:ext cx="6929438" cy="366712"/>
          </a:xfrm>
          <a:prstGeom prst="rect">
            <a:avLst/>
          </a:prstGeom>
          <a:noFill/>
          <a:ln w="9525">
            <a:noFill/>
            <a:miter lim="800000"/>
            <a:headEnd/>
            <a:tailEnd/>
          </a:ln>
        </p:spPr>
        <p:txBody>
          <a:bodyPr>
            <a:spAutoFit/>
          </a:bodyPr>
          <a:lstStyle/>
          <a:p>
            <a:r>
              <a:rPr lang="en-US" altLang="zh-CN"/>
              <a:t>             </a:t>
            </a:r>
            <a:r>
              <a:rPr lang="en-US" altLang="zh-CN">
                <a:solidFill>
                  <a:schemeClr val="tx2"/>
                </a:solidFill>
              </a:rPr>
              <a:t>3.</a:t>
            </a:r>
            <a:r>
              <a:rPr lang="zh-CN" altLang="en-US">
                <a:solidFill>
                  <a:schemeClr val="tx2"/>
                </a:solidFill>
              </a:rPr>
              <a:t>重度中毒（</a:t>
            </a:r>
            <a:r>
              <a:rPr lang="en-US" altLang="zh-CN">
                <a:solidFill>
                  <a:schemeClr val="tx2"/>
                </a:solidFill>
              </a:rPr>
              <a:t>COHb</a:t>
            </a:r>
            <a:r>
              <a:rPr lang="zh-CN" altLang="en-US">
                <a:solidFill>
                  <a:schemeClr val="tx2"/>
                </a:solidFill>
              </a:rPr>
              <a:t>浓度 ＞</a:t>
            </a:r>
            <a:r>
              <a:rPr lang="en-US" altLang="zh-CN">
                <a:solidFill>
                  <a:schemeClr val="tx2"/>
                </a:solidFill>
              </a:rPr>
              <a:t>50</a:t>
            </a:r>
            <a:r>
              <a:rPr lang="zh-CN" altLang="en-US">
                <a:solidFill>
                  <a:schemeClr val="tx2"/>
                </a:solidFill>
              </a:rPr>
              <a:t>％）</a:t>
            </a:r>
          </a:p>
        </p:txBody>
      </p:sp>
      <p:sp>
        <p:nvSpPr>
          <p:cNvPr id="14" name="TextBox 13"/>
          <p:cNvSpPr txBox="1">
            <a:spLocks noChangeArrowheads="1"/>
          </p:cNvSpPr>
          <p:nvPr/>
        </p:nvSpPr>
        <p:spPr bwMode="auto">
          <a:xfrm>
            <a:off x="684213" y="3141663"/>
            <a:ext cx="7000875" cy="366712"/>
          </a:xfrm>
          <a:prstGeom prst="rect">
            <a:avLst/>
          </a:prstGeom>
          <a:noFill/>
          <a:ln w="9525">
            <a:noFill/>
            <a:miter lim="800000"/>
            <a:headEnd/>
            <a:tailEnd/>
          </a:ln>
        </p:spPr>
        <p:txBody>
          <a:bodyPr>
            <a:spAutoFit/>
          </a:bodyPr>
          <a:lstStyle/>
          <a:p>
            <a:r>
              <a:rPr lang="en-US" altLang="zh-CN"/>
              <a:t>              </a:t>
            </a:r>
            <a:r>
              <a:rPr lang="en-US" altLang="zh-CN">
                <a:solidFill>
                  <a:schemeClr val="tx2"/>
                </a:solidFill>
              </a:rPr>
              <a:t>4.</a:t>
            </a:r>
            <a:r>
              <a:rPr lang="zh-CN" altLang="en-US">
                <a:solidFill>
                  <a:schemeClr val="tx2"/>
                </a:solidFill>
              </a:rPr>
              <a:t>迟发性脑病</a:t>
            </a:r>
            <a:r>
              <a:rPr lang="zh-CN" altLang="en-US"/>
              <a:t> </a:t>
            </a:r>
          </a:p>
        </p:txBody>
      </p:sp>
      <p:sp>
        <p:nvSpPr>
          <p:cNvPr id="15" name="TextBox 14"/>
          <p:cNvSpPr txBox="1">
            <a:spLocks noChangeArrowheads="1"/>
          </p:cNvSpPr>
          <p:nvPr/>
        </p:nvSpPr>
        <p:spPr bwMode="auto">
          <a:xfrm>
            <a:off x="1403350" y="4005263"/>
            <a:ext cx="2135188" cy="366712"/>
          </a:xfrm>
          <a:prstGeom prst="rect">
            <a:avLst/>
          </a:prstGeom>
          <a:noFill/>
          <a:ln w="9525">
            <a:noFill/>
            <a:miter lim="800000"/>
            <a:headEnd/>
            <a:tailEnd/>
          </a:ln>
        </p:spPr>
        <p:txBody>
          <a:bodyPr>
            <a:spAutoFit/>
          </a:bodyPr>
          <a:lstStyle/>
          <a:p>
            <a:r>
              <a:rPr lang="en-US" altLang="zh-CN">
                <a:solidFill>
                  <a:schemeClr val="tx2"/>
                </a:solidFill>
              </a:rPr>
              <a:t>   1.</a:t>
            </a:r>
            <a:r>
              <a:rPr lang="zh-CN" altLang="en-US">
                <a:solidFill>
                  <a:schemeClr val="tx2"/>
                </a:solidFill>
              </a:rPr>
              <a:t>脱离中毒环境</a:t>
            </a:r>
            <a:r>
              <a:rPr lang="zh-CN" altLang="en-US"/>
              <a:t> </a:t>
            </a:r>
          </a:p>
        </p:txBody>
      </p:sp>
      <p:sp>
        <p:nvSpPr>
          <p:cNvPr id="16" name="TextBox 15"/>
          <p:cNvSpPr txBox="1">
            <a:spLocks noChangeArrowheads="1"/>
          </p:cNvSpPr>
          <p:nvPr/>
        </p:nvSpPr>
        <p:spPr bwMode="auto">
          <a:xfrm>
            <a:off x="1403350" y="4365625"/>
            <a:ext cx="2278063" cy="366713"/>
          </a:xfrm>
          <a:prstGeom prst="rect">
            <a:avLst/>
          </a:prstGeom>
          <a:noFill/>
          <a:ln w="9525">
            <a:noFill/>
            <a:miter lim="800000"/>
            <a:headEnd/>
            <a:tailEnd/>
          </a:ln>
        </p:spPr>
        <p:txBody>
          <a:bodyPr>
            <a:spAutoFit/>
          </a:bodyPr>
          <a:lstStyle/>
          <a:p>
            <a:r>
              <a:rPr lang="en-US" altLang="zh-CN"/>
              <a:t>   </a:t>
            </a:r>
            <a:r>
              <a:rPr lang="en-US" altLang="zh-CN">
                <a:solidFill>
                  <a:schemeClr val="tx2"/>
                </a:solidFill>
              </a:rPr>
              <a:t>2.</a:t>
            </a:r>
            <a:r>
              <a:rPr lang="zh-CN" altLang="en-US">
                <a:solidFill>
                  <a:schemeClr val="tx2"/>
                </a:solidFill>
              </a:rPr>
              <a:t>给氧</a:t>
            </a:r>
          </a:p>
        </p:txBody>
      </p:sp>
      <p:sp>
        <p:nvSpPr>
          <p:cNvPr id="17" name="TextBox 16"/>
          <p:cNvSpPr txBox="1">
            <a:spLocks noChangeArrowheads="1"/>
          </p:cNvSpPr>
          <p:nvPr/>
        </p:nvSpPr>
        <p:spPr bwMode="auto">
          <a:xfrm>
            <a:off x="1403350" y="5084763"/>
            <a:ext cx="2278063" cy="366712"/>
          </a:xfrm>
          <a:prstGeom prst="rect">
            <a:avLst/>
          </a:prstGeom>
          <a:noFill/>
          <a:ln w="9525">
            <a:noFill/>
            <a:miter lim="800000"/>
            <a:headEnd/>
            <a:tailEnd/>
          </a:ln>
        </p:spPr>
        <p:txBody>
          <a:bodyPr>
            <a:spAutoFit/>
          </a:bodyPr>
          <a:lstStyle/>
          <a:p>
            <a:r>
              <a:rPr lang="zh-CN" altLang="en-US">
                <a:solidFill>
                  <a:schemeClr val="tx2"/>
                </a:solidFill>
              </a:rPr>
              <a:t>   </a:t>
            </a:r>
            <a:r>
              <a:rPr lang="en-US" altLang="zh-CN">
                <a:solidFill>
                  <a:schemeClr val="tx2"/>
                </a:solidFill>
              </a:rPr>
              <a:t>4.</a:t>
            </a:r>
            <a:r>
              <a:rPr lang="zh-CN" altLang="en-US">
                <a:solidFill>
                  <a:schemeClr val="tx2"/>
                </a:solidFill>
              </a:rPr>
              <a:t>改善脑组织代谢　</a:t>
            </a:r>
          </a:p>
        </p:txBody>
      </p:sp>
      <p:sp>
        <p:nvSpPr>
          <p:cNvPr id="18" name="TextBox 17"/>
          <p:cNvSpPr txBox="1">
            <a:spLocks noChangeArrowheads="1"/>
          </p:cNvSpPr>
          <p:nvPr/>
        </p:nvSpPr>
        <p:spPr bwMode="auto">
          <a:xfrm>
            <a:off x="1403350" y="4724400"/>
            <a:ext cx="2062163" cy="366713"/>
          </a:xfrm>
          <a:prstGeom prst="rect">
            <a:avLst/>
          </a:prstGeom>
          <a:noFill/>
          <a:ln w="9525">
            <a:noFill/>
            <a:miter lim="800000"/>
            <a:headEnd/>
            <a:tailEnd/>
          </a:ln>
        </p:spPr>
        <p:txBody>
          <a:bodyPr>
            <a:spAutoFit/>
          </a:bodyPr>
          <a:lstStyle/>
          <a:p>
            <a:r>
              <a:rPr lang="en-US" altLang="zh-CN"/>
              <a:t>   </a:t>
            </a:r>
            <a:r>
              <a:rPr lang="en-US" altLang="zh-CN">
                <a:solidFill>
                  <a:schemeClr val="tx2"/>
                </a:solidFill>
              </a:rPr>
              <a:t>3.</a:t>
            </a:r>
            <a:r>
              <a:rPr lang="zh-CN" altLang="en-US">
                <a:solidFill>
                  <a:schemeClr val="tx2"/>
                </a:solidFill>
              </a:rPr>
              <a:t>预防脑水肿</a:t>
            </a:r>
          </a:p>
        </p:txBody>
      </p:sp>
      <p:sp>
        <p:nvSpPr>
          <p:cNvPr id="2" name="右箭头标注 10"/>
          <p:cNvSpPr/>
          <p:nvPr/>
        </p:nvSpPr>
        <p:spPr>
          <a:xfrm>
            <a:off x="179388" y="1628775"/>
            <a:ext cx="1428750" cy="1871663"/>
          </a:xfrm>
          <a:prstGeom prst="rightArrowCallout">
            <a:avLst/>
          </a:prstGeom>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1">
              <a:solidFill>
                <a:schemeClr val="tx2"/>
              </a:solidFill>
              <a:ea typeface="宋体" charset="-122"/>
            </a:endParaRPr>
          </a:p>
          <a:p>
            <a:pPr algn="ctr">
              <a:defRPr/>
            </a:pPr>
            <a:endParaRPr lang="zh-CN" altLang="en-US" b="1">
              <a:solidFill>
                <a:schemeClr val="tx2"/>
              </a:solidFill>
              <a:ea typeface="宋体" charset="-122"/>
            </a:endParaRPr>
          </a:p>
          <a:p>
            <a:pPr algn="ctr">
              <a:defRPr/>
            </a:pPr>
            <a:endParaRPr lang="zh-CN" altLang="en-US" b="1">
              <a:solidFill>
                <a:schemeClr val="tx2"/>
              </a:solidFill>
              <a:ea typeface="宋体" charset="-122"/>
            </a:endParaRPr>
          </a:p>
          <a:p>
            <a:pPr algn="ctr">
              <a:defRPr/>
            </a:pPr>
            <a:r>
              <a:rPr lang="zh-CN" altLang="en-US" b="1">
                <a:solidFill>
                  <a:schemeClr val="tx2"/>
                </a:solidFill>
                <a:ea typeface="宋体" charset="-122"/>
              </a:rPr>
              <a:t>临</a:t>
            </a:r>
          </a:p>
          <a:p>
            <a:pPr algn="ctr">
              <a:defRPr/>
            </a:pPr>
            <a:r>
              <a:rPr lang="zh-CN" altLang="en-US" b="1">
                <a:solidFill>
                  <a:schemeClr val="tx2"/>
                </a:solidFill>
                <a:ea typeface="宋体" charset="-122"/>
              </a:rPr>
              <a:t>床</a:t>
            </a:r>
          </a:p>
          <a:p>
            <a:pPr algn="ctr">
              <a:defRPr/>
            </a:pPr>
            <a:r>
              <a:rPr lang="zh-CN" altLang="en-US" b="1">
                <a:solidFill>
                  <a:schemeClr val="tx2"/>
                </a:solidFill>
                <a:ea typeface="宋体" charset="-122"/>
              </a:rPr>
              <a:t>表</a:t>
            </a:r>
          </a:p>
          <a:p>
            <a:pPr algn="ctr">
              <a:defRPr/>
            </a:pPr>
            <a:r>
              <a:rPr lang="zh-CN" altLang="en-US" b="1">
                <a:solidFill>
                  <a:schemeClr val="tx2"/>
                </a:solidFill>
                <a:ea typeface="宋体" charset="-122"/>
              </a:rPr>
              <a:t>现</a:t>
            </a:r>
          </a:p>
          <a:p>
            <a:pPr algn="ctr">
              <a:defRPr/>
            </a:pPr>
            <a:endParaRPr lang="en-US" altLang="zh-CN" b="1">
              <a:solidFill>
                <a:schemeClr val="tx2"/>
              </a:solidFill>
              <a:ea typeface="宋体" charset="-122"/>
            </a:endParaRPr>
          </a:p>
          <a:p>
            <a:pPr algn="ctr">
              <a:defRPr/>
            </a:pPr>
            <a:endParaRPr lang="en-US" altLang="zh-CN" b="1">
              <a:solidFill>
                <a:schemeClr val="tx2"/>
              </a:solidFill>
              <a:ea typeface="宋体" charset="-122"/>
            </a:endParaRPr>
          </a:p>
          <a:p>
            <a:pPr algn="ctr">
              <a:defRPr/>
            </a:pPr>
            <a:endParaRPr lang="en-US" altLang="zh-CN" b="1">
              <a:solidFill>
                <a:schemeClr val="tx2"/>
              </a:solidFill>
              <a:ea typeface="宋体" charset="-122"/>
            </a:endParaRPr>
          </a:p>
          <a:p>
            <a:pPr algn="ctr">
              <a:defRPr/>
            </a:pPr>
            <a:endParaRPr lang="zh-CN" altLang="en-US" b="1">
              <a:solidFill>
                <a:schemeClr val="tx2"/>
              </a:solidFill>
              <a:ea typeface="宋体" charset="-122"/>
            </a:endParaRPr>
          </a:p>
        </p:txBody>
      </p:sp>
      <p:sp>
        <p:nvSpPr>
          <p:cNvPr id="5" name="右箭头标注 10"/>
          <p:cNvSpPr/>
          <p:nvPr/>
        </p:nvSpPr>
        <p:spPr>
          <a:xfrm>
            <a:off x="179388" y="4076700"/>
            <a:ext cx="1428750" cy="2016125"/>
          </a:xfrm>
          <a:prstGeom prst="rightArrowCallout">
            <a:avLst/>
          </a:prstGeom>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1">
              <a:solidFill>
                <a:schemeClr val="tx2"/>
              </a:solidFill>
              <a:ea typeface="宋体" charset="-122"/>
            </a:endParaRPr>
          </a:p>
          <a:p>
            <a:pPr algn="ctr">
              <a:defRPr/>
            </a:pPr>
            <a:endParaRPr lang="zh-CN" altLang="en-US" b="1">
              <a:solidFill>
                <a:schemeClr val="tx2"/>
              </a:solidFill>
              <a:ea typeface="宋体" charset="-122"/>
            </a:endParaRPr>
          </a:p>
          <a:p>
            <a:pPr algn="ctr">
              <a:defRPr/>
            </a:pPr>
            <a:endParaRPr lang="zh-CN" altLang="en-US" b="1">
              <a:solidFill>
                <a:schemeClr val="tx2"/>
              </a:solidFill>
              <a:ea typeface="宋体" charset="-122"/>
            </a:endParaRPr>
          </a:p>
          <a:p>
            <a:pPr algn="ctr">
              <a:defRPr/>
            </a:pPr>
            <a:r>
              <a:rPr lang="zh-CN" altLang="en-US" b="1">
                <a:solidFill>
                  <a:schemeClr val="tx2"/>
                </a:solidFill>
                <a:ea typeface="宋体" charset="-122"/>
              </a:rPr>
              <a:t>社</a:t>
            </a:r>
          </a:p>
          <a:p>
            <a:pPr algn="ctr">
              <a:defRPr/>
            </a:pPr>
            <a:r>
              <a:rPr lang="zh-CN" altLang="en-US" b="1">
                <a:solidFill>
                  <a:schemeClr val="tx2"/>
                </a:solidFill>
                <a:ea typeface="宋体" charset="-122"/>
              </a:rPr>
              <a:t>区</a:t>
            </a:r>
          </a:p>
          <a:p>
            <a:pPr algn="ctr">
              <a:defRPr/>
            </a:pPr>
            <a:r>
              <a:rPr lang="zh-CN" altLang="en-US" b="1">
                <a:solidFill>
                  <a:schemeClr val="tx2"/>
                </a:solidFill>
                <a:ea typeface="宋体" charset="-122"/>
              </a:rPr>
              <a:t>急</a:t>
            </a:r>
          </a:p>
          <a:p>
            <a:pPr algn="ctr">
              <a:defRPr/>
            </a:pPr>
            <a:r>
              <a:rPr lang="zh-CN" altLang="en-US" b="1">
                <a:solidFill>
                  <a:schemeClr val="tx2"/>
                </a:solidFill>
                <a:ea typeface="宋体" charset="-122"/>
              </a:rPr>
              <a:t>救</a:t>
            </a:r>
          </a:p>
          <a:p>
            <a:pPr algn="ctr">
              <a:defRPr/>
            </a:pPr>
            <a:endParaRPr lang="en-US" altLang="zh-CN" b="1">
              <a:solidFill>
                <a:schemeClr val="tx2"/>
              </a:solidFill>
              <a:ea typeface="宋体" charset="-122"/>
            </a:endParaRPr>
          </a:p>
          <a:p>
            <a:pPr algn="ctr">
              <a:defRPr/>
            </a:pPr>
            <a:endParaRPr lang="en-US" altLang="zh-CN" b="1">
              <a:solidFill>
                <a:schemeClr val="tx2"/>
              </a:solidFill>
              <a:ea typeface="宋体" charset="-122"/>
            </a:endParaRPr>
          </a:p>
          <a:p>
            <a:pPr algn="ctr">
              <a:defRPr/>
            </a:pPr>
            <a:endParaRPr lang="en-US" altLang="zh-CN" b="1">
              <a:solidFill>
                <a:schemeClr val="tx2"/>
              </a:solidFill>
              <a:ea typeface="宋体" charset="-122"/>
            </a:endParaRPr>
          </a:p>
          <a:p>
            <a:pPr algn="ctr">
              <a:defRPr/>
            </a:pPr>
            <a:endParaRPr lang="zh-CN" altLang="en-US" b="1">
              <a:solidFill>
                <a:schemeClr val="tx2"/>
              </a:solidFill>
              <a:ea typeface="宋体" charset="-122"/>
            </a:endParaRPr>
          </a:p>
        </p:txBody>
      </p:sp>
      <p:pic>
        <p:nvPicPr>
          <p:cNvPr id="51212" name="Picture 14" descr="u=1392307913,4160092172&amp;fm=21&amp;gp=0"/>
          <p:cNvPicPr>
            <a:picLocks noChangeAspect="1" noChangeArrowheads="1"/>
          </p:cNvPicPr>
          <p:nvPr/>
        </p:nvPicPr>
        <p:blipFill>
          <a:blip r:embed="rId2"/>
          <a:srcRect/>
          <a:stretch>
            <a:fillRect/>
          </a:stretch>
        </p:blipFill>
        <p:spPr bwMode="auto">
          <a:xfrm>
            <a:off x="5867400" y="1341438"/>
            <a:ext cx="2962275" cy="2095500"/>
          </a:xfrm>
          <a:prstGeom prst="rect">
            <a:avLst/>
          </a:prstGeom>
          <a:noFill/>
          <a:ln w="9525">
            <a:noFill/>
            <a:miter lim="800000"/>
            <a:headEnd/>
            <a:tailEnd/>
          </a:ln>
        </p:spPr>
      </p:pic>
      <p:sp>
        <p:nvSpPr>
          <p:cNvPr id="6" name="TextBox 16"/>
          <p:cNvSpPr txBox="1">
            <a:spLocks noChangeArrowheads="1"/>
          </p:cNvSpPr>
          <p:nvPr/>
        </p:nvSpPr>
        <p:spPr bwMode="auto">
          <a:xfrm>
            <a:off x="1403350" y="5445125"/>
            <a:ext cx="2278063" cy="366713"/>
          </a:xfrm>
          <a:prstGeom prst="rect">
            <a:avLst/>
          </a:prstGeom>
          <a:noFill/>
          <a:ln w="9525">
            <a:noFill/>
            <a:miter lim="800000"/>
            <a:headEnd/>
            <a:tailEnd/>
          </a:ln>
        </p:spPr>
        <p:txBody>
          <a:bodyPr>
            <a:spAutoFit/>
          </a:bodyPr>
          <a:lstStyle/>
          <a:p>
            <a:r>
              <a:rPr lang="zh-CN" altLang="en-US">
                <a:solidFill>
                  <a:schemeClr val="tx2"/>
                </a:solidFill>
              </a:rPr>
              <a:t>   </a:t>
            </a:r>
            <a:r>
              <a:rPr lang="en-US" altLang="zh-CN">
                <a:solidFill>
                  <a:schemeClr val="tx2"/>
                </a:solidFill>
              </a:rPr>
              <a:t>5.</a:t>
            </a:r>
            <a:r>
              <a:rPr lang="zh-CN" altLang="en-US">
                <a:solidFill>
                  <a:schemeClr val="tx2"/>
                </a:solidFill>
              </a:rPr>
              <a:t>冬眠疗法　</a:t>
            </a:r>
          </a:p>
        </p:txBody>
      </p:sp>
      <p:sp>
        <p:nvSpPr>
          <p:cNvPr id="7" name="TextBox 16"/>
          <p:cNvSpPr txBox="1">
            <a:spLocks noChangeArrowheads="1"/>
          </p:cNvSpPr>
          <p:nvPr/>
        </p:nvSpPr>
        <p:spPr bwMode="auto">
          <a:xfrm>
            <a:off x="1403350" y="5805488"/>
            <a:ext cx="2278063" cy="366712"/>
          </a:xfrm>
          <a:prstGeom prst="rect">
            <a:avLst/>
          </a:prstGeom>
          <a:noFill/>
          <a:ln w="9525">
            <a:noFill/>
            <a:miter lim="800000"/>
            <a:headEnd/>
            <a:tailEnd/>
          </a:ln>
        </p:spPr>
        <p:txBody>
          <a:bodyPr>
            <a:spAutoFit/>
          </a:bodyPr>
          <a:lstStyle/>
          <a:p>
            <a:r>
              <a:rPr lang="zh-CN" altLang="en-US">
                <a:solidFill>
                  <a:schemeClr val="tx2"/>
                </a:solidFill>
              </a:rPr>
              <a:t>   </a:t>
            </a:r>
            <a:r>
              <a:rPr lang="en-US" altLang="zh-CN">
                <a:solidFill>
                  <a:schemeClr val="tx2"/>
                </a:solidFill>
              </a:rPr>
              <a:t>6.</a:t>
            </a:r>
            <a:r>
              <a:rPr lang="zh-CN" altLang="en-US">
                <a:solidFill>
                  <a:schemeClr val="tx2"/>
                </a:solidFill>
              </a:rPr>
              <a:t>实施心肺复苏　</a:t>
            </a:r>
          </a:p>
        </p:txBody>
      </p:sp>
      <p:pic>
        <p:nvPicPr>
          <p:cNvPr id="51215" name="Picture 17" descr="01300000245709122260351870158"/>
          <p:cNvPicPr>
            <a:picLocks noChangeAspect="1" noChangeArrowheads="1"/>
          </p:cNvPicPr>
          <p:nvPr/>
        </p:nvPicPr>
        <p:blipFill>
          <a:blip r:embed="rId3"/>
          <a:srcRect/>
          <a:stretch>
            <a:fillRect/>
          </a:stretch>
        </p:blipFill>
        <p:spPr bwMode="auto">
          <a:xfrm>
            <a:off x="4140200" y="3500438"/>
            <a:ext cx="4762500" cy="2962275"/>
          </a:xfrm>
          <a:prstGeom prst="rect">
            <a:avLst/>
          </a:prstGeom>
          <a:noFill/>
          <a:ln w="9525">
            <a:noFill/>
            <a:miter lim="800000"/>
            <a:headEnd/>
            <a:tailEnd/>
          </a:ln>
        </p:spPr>
      </p:pic>
      <p:sp>
        <p:nvSpPr>
          <p:cNvPr id="51216" name="标题 20"/>
          <p:cNvSpPr>
            <a:spLocks noGrp="1"/>
          </p:cNvSpPr>
          <p:nvPr>
            <p:ph type="title"/>
          </p:nvPr>
        </p:nvSpPr>
        <p:spPr/>
        <p:txBody>
          <a:bodyPr/>
          <a:lstStyle/>
          <a:p>
            <a:r>
              <a:rPr lang="zh-CN" altLang="en-US" smtClean="0">
                <a:ea typeface="宋体" charset="-122"/>
              </a:rPr>
              <a:t>四、一氧化碳中毒</a:t>
            </a:r>
          </a:p>
        </p:txBody>
      </p:sp>
      <p:sp>
        <p:nvSpPr>
          <p:cNvPr id="51217" name="内容占位符 23"/>
          <p:cNvSpPr>
            <a:spLocks noGrp="1"/>
          </p:cNvSpPr>
          <p:nvPr>
            <p:ph idx="1"/>
          </p:nvPr>
        </p:nvSpPr>
        <p:spPr/>
        <p:txBody>
          <a:bodyPr/>
          <a:lstStyle/>
          <a:p>
            <a:endParaRPr lang="zh-CN" altLang="en-US" smtClean="0">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ox(in)">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ox(in)">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box(in)">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box(in)">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4" presetClass="entr" presetSubtype="16" fill="hold" grpId="0" nodeType="click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box(in)">
                                      <p:cBhvr>
                                        <p:cTn id="55" dur="500"/>
                                        <p:tgtEl>
                                          <p:spTgt spid="6"/>
                                        </p:tgtEl>
                                      </p:cBhvr>
                                    </p:animEffect>
                                  </p:childTnLst>
                                </p:cTn>
                              </p:par>
                            </p:childTnLst>
                          </p:cTn>
                        </p:par>
                      </p:childTnLst>
                    </p:cTn>
                  </p:par>
                  <p:par>
                    <p:cTn id="56" fill="hold">
                      <p:stCondLst>
                        <p:cond delay="indefinite"/>
                      </p:stCondLst>
                      <p:childTnLst>
                        <p:par>
                          <p:cTn id="57" fill="hold">
                            <p:stCondLst>
                              <p:cond delay="0"/>
                            </p:stCondLst>
                            <p:childTnLst>
                              <p:par>
                                <p:cTn id="58" presetID="4" presetClass="entr" presetSubtype="16" fill="hold" grpId="0" nodeType="click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box(in)">
                                      <p:cBhvr>
                                        <p:cTn id="6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P spid="2" grpId="0" animBg="1"/>
      <p:bldP spid="5" grpId="0" animBg="1"/>
      <p:bldP spid="6" grpId="0"/>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txBox="1">
            <a:spLocks noGrp="1"/>
          </p:cNvSpPr>
          <p:nvPr/>
        </p:nvSpPr>
        <p:spPr bwMode="auto">
          <a:xfrm>
            <a:off x="6248400" y="0"/>
            <a:ext cx="2667000" cy="228600"/>
          </a:xfrm>
          <a:prstGeom prst="rect">
            <a:avLst/>
          </a:prstGeom>
          <a:noFill/>
          <a:ln>
            <a:miter lim="800000"/>
            <a:headEnd/>
            <a:tailEnd/>
          </a:ln>
        </p:spPr>
        <p:txBody>
          <a:bodyPr/>
          <a:lstStyle/>
          <a:p>
            <a:pPr algn="r">
              <a:defRPr/>
            </a:pPr>
            <a:r>
              <a:rPr lang="en-US" sz="1000">
                <a:solidFill>
                  <a:schemeClr val="bg1"/>
                </a:solidFill>
                <a:latin typeface="+mn-lt"/>
                <a:ea typeface="宋体" pitchFamily="2" charset="-122"/>
              </a:rPr>
              <a:t>www.pumpress.com.cn</a:t>
            </a:r>
          </a:p>
        </p:txBody>
      </p:sp>
      <p:sp>
        <p:nvSpPr>
          <p:cNvPr id="11" name="TextBox 10"/>
          <p:cNvSpPr txBox="1">
            <a:spLocks noChangeArrowheads="1"/>
          </p:cNvSpPr>
          <p:nvPr/>
        </p:nvSpPr>
        <p:spPr bwMode="auto">
          <a:xfrm>
            <a:off x="1835150" y="2205038"/>
            <a:ext cx="1512888" cy="366712"/>
          </a:xfrm>
          <a:prstGeom prst="rect">
            <a:avLst/>
          </a:prstGeom>
          <a:noFill/>
          <a:ln w="9525">
            <a:noFill/>
            <a:miter lim="800000"/>
            <a:headEnd/>
            <a:tailEnd/>
          </a:ln>
        </p:spPr>
        <p:txBody>
          <a:bodyPr>
            <a:spAutoFit/>
          </a:bodyPr>
          <a:lstStyle/>
          <a:p>
            <a:r>
              <a:rPr lang="zh-CN" altLang="en-US">
                <a:solidFill>
                  <a:schemeClr val="tx2"/>
                </a:solidFill>
              </a:rPr>
              <a:t>             轻者</a:t>
            </a:r>
          </a:p>
        </p:txBody>
      </p:sp>
      <p:sp>
        <p:nvSpPr>
          <p:cNvPr id="14" name="TextBox 13"/>
          <p:cNvSpPr txBox="1">
            <a:spLocks noChangeArrowheads="1"/>
          </p:cNvSpPr>
          <p:nvPr/>
        </p:nvSpPr>
        <p:spPr bwMode="auto">
          <a:xfrm>
            <a:off x="6011863" y="1773238"/>
            <a:ext cx="2376487" cy="366712"/>
          </a:xfrm>
          <a:prstGeom prst="rect">
            <a:avLst/>
          </a:prstGeom>
          <a:noFill/>
          <a:ln w="9525">
            <a:noFill/>
            <a:miter lim="800000"/>
            <a:headEnd/>
            <a:tailEnd/>
          </a:ln>
        </p:spPr>
        <p:txBody>
          <a:bodyPr>
            <a:spAutoFit/>
          </a:bodyPr>
          <a:lstStyle/>
          <a:p>
            <a:r>
              <a:rPr lang="en-US" altLang="zh-CN">
                <a:solidFill>
                  <a:schemeClr val="tx2"/>
                </a:solidFill>
              </a:rPr>
              <a:t>             </a:t>
            </a:r>
            <a:r>
              <a:rPr lang="zh-CN" altLang="en-US">
                <a:solidFill>
                  <a:schemeClr val="tx2"/>
                </a:solidFill>
              </a:rPr>
              <a:t>重者</a:t>
            </a:r>
          </a:p>
        </p:txBody>
      </p:sp>
      <p:sp>
        <p:nvSpPr>
          <p:cNvPr id="15" name="TextBox 14"/>
          <p:cNvSpPr txBox="1">
            <a:spLocks noChangeArrowheads="1"/>
          </p:cNvSpPr>
          <p:nvPr/>
        </p:nvSpPr>
        <p:spPr bwMode="auto">
          <a:xfrm>
            <a:off x="1403350" y="4005263"/>
            <a:ext cx="2135188" cy="366712"/>
          </a:xfrm>
          <a:prstGeom prst="rect">
            <a:avLst/>
          </a:prstGeom>
          <a:noFill/>
          <a:ln w="9525">
            <a:noFill/>
            <a:miter lim="800000"/>
            <a:headEnd/>
            <a:tailEnd/>
          </a:ln>
        </p:spPr>
        <p:txBody>
          <a:bodyPr>
            <a:spAutoFit/>
          </a:bodyPr>
          <a:lstStyle/>
          <a:p>
            <a:r>
              <a:rPr lang="en-US" altLang="zh-CN">
                <a:solidFill>
                  <a:schemeClr val="tx2"/>
                </a:solidFill>
              </a:rPr>
              <a:t>   1.</a:t>
            </a:r>
            <a:r>
              <a:rPr lang="zh-CN" altLang="en-US">
                <a:solidFill>
                  <a:schemeClr val="tx2"/>
                </a:solidFill>
              </a:rPr>
              <a:t>清除毒物</a:t>
            </a:r>
            <a:r>
              <a:rPr lang="zh-CN" altLang="en-US"/>
              <a:t> </a:t>
            </a:r>
          </a:p>
        </p:txBody>
      </p:sp>
      <p:sp>
        <p:nvSpPr>
          <p:cNvPr id="16" name="TextBox 15"/>
          <p:cNvSpPr txBox="1">
            <a:spLocks noChangeArrowheads="1"/>
          </p:cNvSpPr>
          <p:nvPr/>
        </p:nvSpPr>
        <p:spPr bwMode="auto">
          <a:xfrm>
            <a:off x="1403350" y="4365625"/>
            <a:ext cx="2278063" cy="366713"/>
          </a:xfrm>
          <a:prstGeom prst="rect">
            <a:avLst/>
          </a:prstGeom>
          <a:noFill/>
          <a:ln w="9525">
            <a:noFill/>
            <a:miter lim="800000"/>
            <a:headEnd/>
            <a:tailEnd/>
          </a:ln>
        </p:spPr>
        <p:txBody>
          <a:bodyPr>
            <a:spAutoFit/>
          </a:bodyPr>
          <a:lstStyle/>
          <a:p>
            <a:r>
              <a:rPr lang="en-US" altLang="zh-CN"/>
              <a:t>   </a:t>
            </a:r>
            <a:r>
              <a:rPr lang="en-US" altLang="zh-CN">
                <a:solidFill>
                  <a:schemeClr val="tx2"/>
                </a:solidFill>
              </a:rPr>
              <a:t>2.</a:t>
            </a:r>
            <a:r>
              <a:rPr lang="zh-CN" altLang="en-US">
                <a:solidFill>
                  <a:schemeClr val="tx2"/>
                </a:solidFill>
              </a:rPr>
              <a:t>维持生命功能</a:t>
            </a:r>
          </a:p>
        </p:txBody>
      </p:sp>
      <p:sp>
        <p:nvSpPr>
          <p:cNvPr id="17" name="TextBox 16"/>
          <p:cNvSpPr txBox="1">
            <a:spLocks noChangeArrowheads="1"/>
          </p:cNvSpPr>
          <p:nvPr/>
        </p:nvSpPr>
        <p:spPr bwMode="auto">
          <a:xfrm>
            <a:off x="1403350" y="5084763"/>
            <a:ext cx="2278063" cy="366712"/>
          </a:xfrm>
          <a:prstGeom prst="rect">
            <a:avLst/>
          </a:prstGeom>
          <a:noFill/>
          <a:ln w="9525">
            <a:noFill/>
            <a:miter lim="800000"/>
            <a:headEnd/>
            <a:tailEnd/>
          </a:ln>
        </p:spPr>
        <p:txBody>
          <a:bodyPr>
            <a:spAutoFit/>
          </a:bodyPr>
          <a:lstStyle/>
          <a:p>
            <a:r>
              <a:rPr lang="zh-CN" altLang="en-US">
                <a:solidFill>
                  <a:schemeClr val="tx2"/>
                </a:solidFill>
              </a:rPr>
              <a:t>   </a:t>
            </a:r>
            <a:r>
              <a:rPr lang="en-US" altLang="zh-CN">
                <a:solidFill>
                  <a:schemeClr val="tx2"/>
                </a:solidFill>
              </a:rPr>
              <a:t>4.</a:t>
            </a:r>
            <a:r>
              <a:rPr lang="zh-CN" altLang="en-US">
                <a:solidFill>
                  <a:schemeClr val="tx2"/>
                </a:solidFill>
              </a:rPr>
              <a:t>对症治疗　</a:t>
            </a:r>
          </a:p>
        </p:txBody>
      </p:sp>
      <p:sp>
        <p:nvSpPr>
          <p:cNvPr id="18" name="TextBox 17"/>
          <p:cNvSpPr txBox="1">
            <a:spLocks noChangeArrowheads="1"/>
          </p:cNvSpPr>
          <p:nvPr/>
        </p:nvSpPr>
        <p:spPr bwMode="auto">
          <a:xfrm>
            <a:off x="1403350" y="4724400"/>
            <a:ext cx="2062163" cy="366713"/>
          </a:xfrm>
          <a:prstGeom prst="rect">
            <a:avLst/>
          </a:prstGeom>
          <a:noFill/>
          <a:ln w="9525">
            <a:noFill/>
            <a:miter lim="800000"/>
            <a:headEnd/>
            <a:tailEnd/>
          </a:ln>
        </p:spPr>
        <p:txBody>
          <a:bodyPr>
            <a:spAutoFit/>
          </a:bodyPr>
          <a:lstStyle/>
          <a:p>
            <a:r>
              <a:rPr lang="en-US" altLang="zh-CN"/>
              <a:t>   </a:t>
            </a:r>
            <a:r>
              <a:rPr lang="en-US" altLang="zh-CN">
                <a:solidFill>
                  <a:schemeClr val="tx2"/>
                </a:solidFill>
              </a:rPr>
              <a:t>3.</a:t>
            </a:r>
            <a:r>
              <a:rPr lang="zh-CN" altLang="en-US">
                <a:solidFill>
                  <a:schemeClr val="tx2"/>
                </a:solidFill>
              </a:rPr>
              <a:t>特效治疗</a:t>
            </a:r>
          </a:p>
        </p:txBody>
      </p:sp>
      <p:sp>
        <p:nvSpPr>
          <p:cNvPr id="2" name="右箭头标注 10"/>
          <p:cNvSpPr/>
          <p:nvPr/>
        </p:nvSpPr>
        <p:spPr>
          <a:xfrm>
            <a:off x="179388" y="4076700"/>
            <a:ext cx="1428750" cy="2016125"/>
          </a:xfrm>
          <a:prstGeom prst="rightArrowCallout">
            <a:avLst/>
          </a:prstGeom>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1">
              <a:solidFill>
                <a:schemeClr val="tx2"/>
              </a:solidFill>
              <a:ea typeface="宋体" charset="-122"/>
            </a:endParaRPr>
          </a:p>
          <a:p>
            <a:pPr algn="ctr">
              <a:defRPr/>
            </a:pPr>
            <a:endParaRPr lang="zh-CN" altLang="en-US" b="1">
              <a:solidFill>
                <a:schemeClr val="tx2"/>
              </a:solidFill>
              <a:ea typeface="宋体" charset="-122"/>
            </a:endParaRPr>
          </a:p>
          <a:p>
            <a:pPr algn="ctr">
              <a:defRPr/>
            </a:pPr>
            <a:endParaRPr lang="zh-CN" altLang="en-US" b="1">
              <a:solidFill>
                <a:schemeClr val="tx2"/>
              </a:solidFill>
              <a:ea typeface="宋体" charset="-122"/>
            </a:endParaRPr>
          </a:p>
          <a:p>
            <a:pPr algn="ctr">
              <a:defRPr/>
            </a:pPr>
            <a:r>
              <a:rPr lang="zh-CN" altLang="en-US" b="1">
                <a:solidFill>
                  <a:schemeClr val="tx2"/>
                </a:solidFill>
                <a:ea typeface="宋体" charset="-122"/>
              </a:rPr>
              <a:t>社</a:t>
            </a:r>
          </a:p>
          <a:p>
            <a:pPr algn="ctr">
              <a:defRPr/>
            </a:pPr>
            <a:r>
              <a:rPr lang="zh-CN" altLang="en-US" b="1">
                <a:solidFill>
                  <a:schemeClr val="tx2"/>
                </a:solidFill>
                <a:ea typeface="宋体" charset="-122"/>
              </a:rPr>
              <a:t>区</a:t>
            </a:r>
          </a:p>
          <a:p>
            <a:pPr algn="ctr">
              <a:defRPr/>
            </a:pPr>
            <a:r>
              <a:rPr lang="zh-CN" altLang="en-US" b="1">
                <a:solidFill>
                  <a:schemeClr val="tx2"/>
                </a:solidFill>
                <a:ea typeface="宋体" charset="-122"/>
              </a:rPr>
              <a:t>急</a:t>
            </a:r>
          </a:p>
          <a:p>
            <a:pPr algn="ctr">
              <a:defRPr/>
            </a:pPr>
            <a:r>
              <a:rPr lang="zh-CN" altLang="en-US" b="1">
                <a:solidFill>
                  <a:schemeClr val="tx2"/>
                </a:solidFill>
                <a:ea typeface="宋体" charset="-122"/>
              </a:rPr>
              <a:t>救</a:t>
            </a:r>
          </a:p>
          <a:p>
            <a:pPr algn="ctr">
              <a:defRPr/>
            </a:pPr>
            <a:endParaRPr lang="en-US" altLang="zh-CN" b="1">
              <a:solidFill>
                <a:schemeClr val="tx2"/>
              </a:solidFill>
              <a:ea typeface="宋体" charset="-122"/>
            </a:endParaRPr>
          </a:p>
          <a:p>
            <a:pPr algn="ctr">
              <a:defRPr/>
            </a:pPr>
            <a:endParaRPr lang="en-US" altLang="zh-CN" b="1">
              <a:solidFill>
                <a:schemeClr val="tx2"/>
              </a:solidFill>
              <a:ea typeface="宋体" charset="-122"/>
            </a:endParaRPr>
          </a:p>
          <a:p>
            <a:pPr algn="ctr">
              <a:defRPr/>
            </a:pPr>
            <a:endParaRPr lang="en-US" altLang="zh-CN" b="1">
              <a:solidFill>
                <a:schemeClr val="tx2"/>
              </a:solidFill>
              <a:ea typeface="宋体" charset="-122"/>
            </a:endParaRPr>
          </a:p>
          <a:p>
            <a:pPr algn="ctr">
              <a:defRPr/>
            </a:pPr>
            <a:endParaRPr lang="zh-CN" altLang="en-US" b="1">
              <a:solidFill>
                <a:schemeClr val="tx2"/>
              </a:solidFill>
              <a:ea typeface="宋体" charset="-122"/>
            </a:endParaRPr>
          </a:p>
        </p:txBody>
      </p:sp>
      <p:sp>
        <p:nvSpPr>
          <p:cNvPr id="5" name="TextBox 16"/>
          <p:cNvSpPr txBox="1">
            <a:spLocks noChangeArrowheads="1"/>
          </p:cNvSpPr>
          <p:nvPr/>
        </p:nvSpPr>
        <p:spPr bwMode="auto">
          <a:xfrm>
            <a:off x="1403350" y="5445125"/>
            <a:ext cx="2736850" cy="366713"/>
          </a:xfrm>
          <a:prstGeom prst="rect">
            <a:avLst/>
          </a:prstGeom>
          <a:noFill/>
          <a:ln w="9525">
            <a:noFill/>
            <a:miter lim="800000"/>
            <a:headEnd/>
            <a:tailEnd/>
          </a:ln>
        </p:spPr>
        <p:txBody>
          <a:bodyPr>
            <a:spAutoFit/>
          </a:bodyPr>
          <a:lstStyle/>
          <a:p>
            <a:r>
              <a:rPr lang="zh-CN" altLang="en-US">
                <a:solidFill>
                  <a:schemeClr val="tx2"/>
                </a:solidFill>
              </a:rPr>
              <a:t>   </a:t>
            </a:r>
            <a:r>
              <a:rPr lang="en-US" altLang="zh-CN">
                <a:solidFill>
                  <a:schemeClr val="tx2"/>
                </a:solidFill>
              </a:rPr>
              <a:t>5.</a:t>
            </a:r>
            <a:r>
              <a:rPr lang="zh-CN" altLang="en-US">
                <a:solidFill>
                  <a:schemeClr val="tx2"/>
                </a:solidFill>
              </a:rPr>
              <a:t>血液透析和血液灌流　</a:t>
            </a:r>
          </a:p>
        </p:txBody>
      </p:sp>
      <p:sp>
        <p:nvSpPr>
          <p:cNvPr id="6" name="TextBox 16"/>
          <p:cNvSpPr txBox="1">
            <a:spLocks noChangeArrowheads="1"/>
          </p:cNvSpPr>
          <p:nvPr/>
        </p:nvSpPr>
        <p:spPr bwMode="auto">
          <a:xfrm>
            <a:off x="1403350" y="5805488"/>
            <a:ext cx="2278063" cy="366712"/>
          </a:xfrm>
          <a:prstGeom prst="rect">
            <a:avLst/>
          </a:prstGeom>
          <a:noFill/>
          <a:ln w="9525">
            <a:noFill/>
            <a:miter lim="800000"/>
            <a:headEnd/>
            <a:tailEnd/>
          </a:ln>
        </p:spPr>
        <p:txBody>
          <a:bodyPr>
            <a:spAutoFit/>
          </a:bodyPr>
          <a:lstStyle/>
          <a:p>
            <a:r>
              <a:rPr lang="zh-CN" altLang="en-US">
                <a:solidFill>
                  <a:schemeClr val="tx2"/>
                </a:solidFill>
              </a:rPr>
              <a:t> 　</a:t>
            </a:r>
          </a:p>
        </p:txBody>
      </p:sp>
      <p:sp>
        <p:nvSpPr>
          <p:cNvPr id="7" name="椭圆形标注 15"/>
          <p:cNvSpPr>
            <a:spLocks noChangeArrowheads="1"/>
          </p:cNvSpPr>
          <p:nvPr/>
        </p:nvSpPr>
        <p:spPr bwMode="auto">
          <a:xfrm>
            <a:off x="3276600" y="1196975"/>
            <a:ext cx="2016125" cy="1001713"/>
          </a:xfrm>
          <a:prstGeom prst="wedgeEllipseCallout">
            <a:avLst>
              <a:gd name="adj1" fmla="val -43750"/>
              <a:gd name="adj2" fmla="val 70000"/>
            </a:avLst>
          </a:prstGeom>
          <a:solidFill>
            <a:schemeClr val="accent1"/>
          </a:solidFill>
          <a:ln w="25400" algn="ctr">
            <a:solidFill>
              <a:srgbClr val="6492A3"/>
            </a:solidFill>
            <a:miter lim="800000"/>
            <a:headEnd/>
            <a:tailEnd/>
          </a:ln>
        </p:spPr>
        <p:txBody>
          <a:bodyPr anchor="ctr"/>
          <a:lstStyle/>
          <a:p>
            <a:r>
              <a:rPr lang="zh-CN" altLang="en-US" sz="1600">
                <a:solidFill>
                  <a:schemeClr val="tx2"/>
                </a:solidFill>
                <a:latin typeface="Verdana" pitchFamily="34" charset="0"/>
              </a:rPr>
              <a:t>四肢无力、运动失调、嗜睡、意识模糊</a:t>
            </a:r>
          </a:p>
        </p:txBody>
      </p:sp>
      <p:sp>
        <p:nvSpPr>
          <p:cNvPr id="8" name="椭圆形标注 17"/>
          <p:cNvSpPr>
            <a:spLocks noChangeArrowheads="1"/>
          </p:cNvSpPr>
          <p:nvPr/>
        </p:nvSpPr>
        <p:spPr bwMode="auto">
          <a:xfrm>
            <a:off x="4067175" y="2420938"/>
            <a:ext cx="2736850" cy="1223962"/>
          </a:xfrm>
          <a:prstGeom prst="wedgeEllipseCallout">
            <a:avLst>
              <a:gd name="adj1" fmla="val 52264"/>
              <a:gd name="adj2" fmla="val -71792"/>
            </a:avLst>
          </a:prstGeom>
          <a:solidFill>
            <a:schemeClr val="accent1"/>
          </a:solidFill>
          <a:ln w="25400" algn="ctr">
            <a:solidFill>
              <a:srgbClr val="6492A3"/>
            </a:solidFill>
            <a:miter lim="800000"/>
            <a:headEnd/>
            <a:tailEnd/>
          </a:ln>
        </p:spPr>
        <p:txBody>
          <a:bodyPr anchor="ctr"/>
          <a:lstStyle/>
          <a:p>
            <a:r>
              <a:rPr lang="zh-CN" altLang="en-US" sz="1600">
                <a:solidFill>
                  <a:schemeClr val="tx2"/>
                </a:solidFill>
                <a:latin typeface="Verdana" pitchFamily="34" charset="0"/>
              </a:rPr>
              <a:t>昏迷、瞳孔缩小、呼吸浅慢或不规则、脉搏弱、四肢厥冷、血压下降</a:t>
            </a:r>
          </a:p>
        </p:txBody>
      </p:sp>
      <p:pic>
        <p:nvPicPr>
          <p:cNvPr id="52237" name="Picture 29" descr="c2f0e8b1-a373-49cb-a6e2-dbf43bb40ea9"/>
          <p:cNvPicPr>
            <a:picLocks noChangeAspect="1" noChangeArrowheads="1"/>
          </p:cNvPicPr>
          <p:nvPr/>
        </p:nvPicPr>
        <p:blipFill>
          <a:blip r:embed="rId2"/>
          <a:srcRect/>
          <a:stretch>
            <a:fillRect/>
          </a:stretch>
        </p:blipFill>
        <p:spPr bwMode="auto">
          <a:xfrm>
            <a:off x="323850" y="1844675"/>
            <a:ext cx="2160588" cy="1584325"/>
          </a:xfrm>
          <a:prstGeom prst="rect">
            <a:avLst/>
          </a:prstGeom>
          <a:noFill/>
          <a:ln w="9525">
            <a:noFill/>
            <a:miter lim="800000"/>
            <a:headEnd/>
            <a:tailEnd/>
          </a:ln>
        </p:spPr>
      </p:pic>
      <p:pic>
        <p:nvPicPr>
          <p:cNvPr id="52238" name="Picture 31" descr="U7494P1197DT20120301084219"/>
          <p:cNvPicPr>
            <a:picLocks noChangeAspect="1" noChangeArrowheads="1"/>
          </p:cNvPicPr>
          <p:nvPr/>
        </p:nvPicPr>
        <p:blipFill>
          <a:blip r:embed="rId3"/>
          <a:srcRect/>
          <a:stretch>
            <a:fillRect/>
          </a:stretch>
        </p:blipFill>
        <p:spPr bwMode="auto">
          <a:xfrm>
            <a:off x="5435600" y="4365625"/>
            <a:ext cx="2857500" cy="1895475"/>
          </a:xfrm>
          <a:prstGeom prst="rect">
            <a:avLst/>
          </a:prstGeom>
          <a:noFill/>
          <a:ln w="9525">
            <a:noFill/>
            <a:miter lim="800000"/>
            <a:headEnd/>
            <a:tailEnd/>
          </a:ln>
        </p:spPr>
      </p:pic>
      <p:sp>
        <p:nvSpPr>
          <p:cNvPr id="52239" name="标题 18"/>
          <p:cNvSpPr>
            <a:spLocks noGrp="1"/>
          </p:cNvSpPr>
          <p:nvPr>
            <p:ph type="title"/>
          </p:nvPr>
        </p:nvSpPr>
        <p:spPr/>
        <p:txBody>
          <a:bodyPr/>
          <a:lstStyle/>
          <a:p>
            <a:r>
              <a:rPr lang="zh-CN" altLang="en-US" smtClean="0">
                <a:ea typeface="宋体" charset="-122"/>
              </a:rPr>
              <a:t>五、急性镇静催眠药中毒</a:t>
            </a:r>
          </a:p>
        </p:txBody>
      </p:sp>
      <p:sp>
        <p:nvSpPr>
          <p:cNvPr id="52240" name="内容占位符 21"/>
          <p:cNvSpPr>
            <a:spLocks noGrp="1"/>
          </p:cNvSpPr>
          <p:nvPr>
            <p:ph idx="1"/>
          </p:nvPr>
        </p:nvSpPr>
        <p:spPr/>
        <p:txBody>
          <a:bodyPr/>
          <a:lstStyle/>
          <a:p>
            <a:endParaRPr lang="zh-CN" altLang="en-US" smtClean="0">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ox(in)">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ox(in)">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ox(in)">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box(in)">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4" presetClass="entr" presetSubtype="16"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box(in)">
                                      <p:cBhvr>
                                        <p:cTn id="41" dur="500"/>
                                        <p:tgtEl>
                                          <p:spTgt spid="5"/>
                                        </p:tgtEl>
                                      </p:cBhvr>
                                    </p:animEffect>
                                  </p:childTnLst>
                                </p:cTn>
                              </p:par>
                            </p:childTnLst>
                          </p:cTn>
                        </p:par>
                      </p:childTnLst>
                    </p:cTn>
                  </p:par>
                  <p:par>
                    <p:cTn id="42" fill="hold">
                      <p:stCondLst>
                        <p:cond delay="indefinite"/>
                      </p:stCondLst>
                      <p:childTnLst>
                        <p:par>
                          <p:cTn id="43" fill="hold">
                            <p:stCondLst>
                              <p:cond delay="0"/>
                            </p:stCondLst>
                            <p:childTnLst>
                              <p:par>
                                <p:cTn id="44" presetID="4" presetClass="entr" presetSubtype="16" fill="hold" grpId="0" nodeType="click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box(in)">
                                      <p:cBhvr>
                                        <p:cTn id="46" dur="500"/>
                                        <p:tgtEl>
                                          <p:spTgt spid="6"/>
                                        </p:tgtEl>
                                      </p:cBhvr>
                                    </p:animEffec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5" grpId="0"/>
      <p:bldP spid="16" grpId="0"/>
      <p:bldP spid="17" grpId="0"/>
      <p:bldP spid="18" grpId="0"/>
      <p:bldP spid="2" grpId="0" animBg="1"/>
      <p:bldP spid="5" grpId="0"/>
      <p:bldP spid="6" grpId="0"/>
      <p:bldP spid="7" grpId="0" animBg="1"/>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txBox="1">
            <a:spLocks noGrp="1"/>
          </p:cNvSpPr>
          <p:nvPr/>
        </p:nvSpPr>
        <p:spPr bwMode="auto">
          <a:xfrm>
            <a:off x="6248400" y="0"/>
            <a:ext cx="2667000" cy="228600"/>
          </a:xfrm>
          <a:prstGeom prst="rect">
            <a:avLst/>
          </a:prstGeom>
          <a:noFill/>
          <a:ln>
            <a:miter lim="800000"/>
            <a:headEnd/>
            <a:tailEnd/>
          </a:ln>
        </p:spPr>
        <p:txBody>
          <a:bodyPr/>
          <a:lstStyle/>
          <a:p>
            <a:pPr algn="r">
              <a:defRPr/>
            </a:pPr>
            <a:r>
              <a:rPr lang="en-US" sz="1000">
                <a:solidFill>
                  <a:schemeClr val="bg1"/>
                </a:solidFill>
                <a:latin typeface="+mn-lt"/>
                <a:ea typeface="宋体" pitchFamily="2" charset="-122"/>
              </a:rPr>
              <a:t>www.pumpress.com.cn</a:t>
            </a:r>
          </a:p>
        </p:txBody>
      </p:sp>
      <p:sp>
        <p:nvSpPr>
          <p:cNvPr id="11" name="TextBox 10"/>
          <p:cNvSpPr txBox="1">
            <a:spLocks noChangeArrowheads="1"/>
          </p:cNvSpPr>
          <p:nvPr/>
        </p:nvSpPr>
        <p:spPr bwMode="auto">
          <a:xfrm>
            <a:off x="1042988" y="1628775"/>
            <a:ext cx="3859212" cy="366713"/>
          </a:xfrm>
          <a:prstGeom prst="rect">
            <a:avLst/>
          </a:prstGeom>
          <a:noFill/>
          <a:ln w="9525">
            <a:noFill/>
            <a:miter lim="800000"/>
            <a:headEnd/>
            <a:tailEnd/>
          </a:ln>
        </p:spPr>
        <p:txBody>
          <a:bodyPr>
            <a:spAutoFit/>
          </a:bodyPr>
          <a:lstStyle/>
          <a:p>
            <a:r>
              <a:rPr lang="zh-CN" altLang="en-US">
                <a:solidFill>
                  <a:schemeClr val="tx2"/>
                </a:solidFill>
              </a:rPr>
              <a:t>             </a:t>
            </a:r>
            <a:r>
              <a:rPr lang="en-US" altLang="zh-CN">
                <a:solidFill>
                  <a:schemeClr val="tx2"/>
                </a:solidFill>
              </a:rPr>
              <a:t>1.</a:t>
            </a:r>
            <a:r>
              <a:rPr lang="zh-CN" altLang="en-US">
                <a:solidFill>
                  <a:schemeClr val="tx2"/>
                </a:solidFill>
              </a:rPr>
              <a:t>兴奋期</a:t>
            </a:r>
          </a:p>
        </p:txBody>
      </p:sp>
      <p:sp>
        <p:nvSpPr>
          <p:cNvPr id="12" name="TextBox 11"/>
          <p:cNvSpPr txBox="1">
            <a:spLocks noChangeArrowheads="1"/>
          </p:cNvSpPr>
          <p:nvPr/>
        </p:nvSpPr>
        <p:spPr bwMode="auto">
          <a:xfrm>
            <a:off x="1042988" y="2205038"/>
            <a:ext cx="4073525" cy="366712"/>
          </a:xfrm>
          <a:prstGeom prst="rect">
            <a:avLst/>
          </a:prstGeom>
          <a:noFill/>
          <a:ln w="9525">
            <a:noFill/>
            <a:miter lim="800000"/>
            <a:headEnd/>
            <a:tailEnd/>
          </a:ln>
        </p:spPr>
        <p:txBody>
          <a:bodyPr>
            <a:spAutoFit/>
          </a:bodyPr>
          <a:lstStyle/>
          <a:p>
            <a:r>
              <a:rPr lang="en-US" altLang="zh-CN"/>
              <a:t>             </a:t>
            </a:r>
            <a:r>
              <a:rPr lang="en-US" altLang="zh-CN">
                <a:solidFill>
                  <a:schemeClr val="tx2"/>
                </a:solidFill>
              </a:rPr>
              <a:t>2.</a:t>
            </a:r>
            <a:r>
              <a:rPr lang="zh-CN" altLang="en-US">
                <a:solidFill>
                  <a:schemeClr val="tx2"/>
                </a:solidFill>
              </a:rPr>
              <a:t>共济失调期</a:t>
            </a:r>
          </a:p>
        </p:txBody>
      </p:sp>
      <p:sp>
        <p:nvSpPr>
          <p:cNvPr id="13" name="TextBox 12"/>
          <p:cNvSpPr txBox="1">
            <a:spLocks noChangeArrowheads="1"/>
          </p:cNvSpPr>
          <p:nvPr/>
        </p:nvSpPr>
        <p:spPr bwMode="auto">
          <a:xfrm>
            <a:off x="1116013" y="2852738"/>
            <a:ext cx="4648200" cy="366712"/>
          </a:xfrm>
          <a:prstGeom prst="rect">
            <a:avLst/>
          </a:prstGeom>
          <a:noFill/>
          <a:ln w="9525">
            <a:noFill/>
            <a:miter lim="800000"/>
            <a:headEnd/>
            <a:tailEnd/>
          </a:ln>
        </p:spPr>
        <p:txBody>
          <a:bodyPr>
            <a:spAutoFit/>
          </a:bodyPr>
          <a:lstStyle/>
          <a:p>
            <a:r>
              <a:rPr lang="en-US" altLang="zh-CN"/>
              <a:t>            </a:t>
            </a:r>
            <a:r>
              <a:rPr lang="en-US" altLang="zh-CN">
                <a:solidFill>
                  <a:schemeClr val="tx2"/>
                </a:solidFill>
              </a:rPr>
              <a:t>3.</a:t>
            </a:r>
            <a:r>
              <a:rPr lang="zh-CN" altLang="en-US">
                <a:solidFill>
                  <a:schemeClr val="tx2"/>
                </a:solidFill>
              </a:rPr>
              <a:t>昏睡期</a:t>
            </a:r>
          </a:p>
        </p:txBody>
      </p:sp>
      <p:sp>
        <p:nvSpPr>
          <p:cNvPr id="15" name="TextBox 14"/>
          <p:cNvSpPr txBox="1">
            <a:spLocks noChangeArrowheads="1"/>
          </p:cNvSpPr>
          <p:nvPr/>
        </p:nvSpPr>
        <p:spPr bwMode="auto">
          <a:xfrm>
            <a:off x="1547813" y="3789363"/>
            <a:ext cx="2135187" cy="366712"/>
          </a:xfrm>
          <a:prstGeom prst="rect">
            <a:avLst/>
          </a:prstGeom>
          <a:noFill/>
          <a:ln w="9525">
            <a:noFill/>
            <a:miter lim="800000"/>
            <a:headEnd/>
            <a:tailEnd/>
          </a:ln>
        </p:spPr>
        <p:txBody>
          <a:bodyPr>
            <a:spAutoFit/>
          </a:bodyPr>
          <a:lstStyle/>
          <a:p>
            <a:r>
              <a:rPr lang="en-US" altLang="zh-CN">
                <a:solidFill>
                  <a:schemeClr val="tx2"/>
                </a:solidFill>
              </a:rPr>
              <a:t>   1.</a:t>
            </a:r>
            <a:r>
              <a:rPr lang="zh-CN" altLang="en-US">
                <a:solidFill>
                  <a:schemeClr val="tx2"/>
                </a:solidFill>
              </a:rPr>
              <a:t>轻度中毒</a:t>
            </a:r>
            <a:endParaRPr lang="zh-CN" altLang="en-US"/>
          </a:p>
        </p:txBody>
      </p:sp>
      <p:sp>
        <p:nvSpPr>
          <p:cNvPr id="16" name="TextBox 15"/>
          <p:cNvSpPr txBox="1">
            <a:spLocks noChangeArrowheads="1"/>
          </p:cNvSpPr>
          <p:nvPr/>
        </p:nvSpPr>
        <p:spPr bwMode="auto">
          <a:xfrm>
            <a:off x="1476375" y="5300663"/>
            <a:ext cx="2278063" cy="366712"/>
          </a:xfrm>
          <a:prstGeom prst="rect">
            <a:avLst/>
          </a:prstGeom>
          <a:noFill/>
          <a:ln w="9525">
            <a:noFill/>
            <a:miter lim="800000"/>
            <a:headEnd/>
            <a:tailEnd/>
          </a:ln>
        </p:spPr>
        <p:txBody>
          <a:bodyPr>
            <a:spAutoFit/>
          </a:bodyPr>
          <a:lstStyle/>
          <a:p>
            <a:r>
              <a:rPr lang="en-US" altLang="zh-CN"/>
              <a:t>   </a:t>
            </a:r>
            <a:r>
              <a:rPr lang="en-US" altLang="zh-CN">
                <a:solidFill>
                  <a:schemeClr val="tx2"/>
                </a:solidFill>
              </a:rPr>
              <a:t>2.</a:t>
            </a:r>
            <a:r>
              <a:rPr lang="zh-CN" altLang="en-US">
                <a:solidFill>
                  <a:schemeClr val="tx2"/>
                </a:solidFill>
              </a:rPr>
              <a:t>中重度中毒</a:t>
            </a:r>
          </a:p>
        </p:txBody>
      </p:sp>
      <p:sp>
        <p:nvSpPr>
          <p:cNvPr id="2" name="右箭头标注 10"/>
          <p:cNvSpPr/>
          <p:nvPr/>
        </p:nvSpPr>
        <p:spPr>
          <a:xfrm>
            <a:off x="323850" y="1557338"/>
            <a:ext cx="1428750" cy="1871662"/>
          </a:xfrm>
          <a:prstGeom prst="rightArrowCallout">
            <a:avLst/>
          </a:prstGeom>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1">
              <a:solidFill>
                <a:schemeClr val="tx2"/>
              </a:solidFill>
              <a:ea typeface="宋体" charset="-122"/>
            </a:endParaRPr>
          </a:p>
          <a:p>
            <a:pPr algn="ctr">
              <a:defRPr/>
            </a:pPr>
            <a:endParaRPr lang="zh-CN" altLang="en-US" b="1">
              <a:solidFill>
                <a:schemeClr val="tx2"/>
              </a:solidFill>
              <a:ea typeface="宋体" charset="-122"/>
            </a:endParaRPr>
          </a:p>
          <a:p>
            <a:pPr algn="ctr">
              <a:defRPr/>
            </a:pPr>
            <a:endParaRPr lang="zh-CN" altLang="en-US" b="1">
              <a:solidFill>
                <a:schemeClr val="tx2"/>
              </a:solidFill>
              <a:ea typeface="宋体" charset="-122"/>
            </a:endParaRPr>
          </a:p>
          <a:p>
            <a:pPr algn="ctr">
              <a:defRPr/>
            </a:pPr>
            <a:r>
              <a:rPr lang="zh-CN" altLang="en-US" b="1">
                <a:solidFill>
                  <a:schemeClr val="tx2"/>
                </a:solidFill>
                <a:ea typeface="宋体" charset="-122"/>
              </a:rPr>
              <a:t>临</a:t>
            </a:r>
          </a:p>
          <a:p>
            <a:pPr algn="ctr">
              <a:defRPr/>
            </a:pPr>
            <a:r>
              <a:rPr lang="zh-CN" altLang="en-US" b="1">
                <a:solidFill>
                  <a:schemeClr val="tx2"/>
                </a:solidFill>
                <a:ea typeface="宋体" charset="-122"/>
              </a:rPr>
              <a:t>床</a:t>
            </a:r>
          </a:p>
          <a:p>
            <a:pPr algn="ctr">
              <a:defRPr/>
            </a:pPr>
            <a:r>
              <a:rPr lang="zh-CN" altLang="en-US" b="1">
                <a:solidFill>
                  <a:schemeClr val="tx2"/>
                </a:solidFill>
                <a:ea typeface="宋体" charset="-122"/>
              </a:rPr>
              <a:t>表</a:t>
            </a:r>
          </a:p>
          <a:p>
            <a:pPr algn="ctr">
              <a:defRPr/>
            </a:pPr>
            <a:r>
              <a:rPr lang="zh-CN" altLang="en-US" b="1">
                <a:solidFill>
                  <a:schemeClr val="tx2"/>
                </a:solidFill>
                <a:ea typeface="宋体" charset="-122"/>
              </a:rPr>
              <a:t>现</a:t>
            </a:r>
          </a:p>
          <a:p>
            <a:pPr algn="ctr">
              <a:defRPr/>
            </a:pPr>
            <a:endParaRPr lang="en-US" altLang="zh-CN" b="1">
              <a:solidFill>
                <a:schemeClr val="tx2"/>
              </a:solidFill>
              <a:ea typeface="宋体" charset="-122"/>
            </a:endParaRPr>
          </a:p>
          <a:p>
            <a:pPr algn="ctr">
              <a:defRPr/>
            </a:pPr>
            <a:endParaRPr lang="en-US" altLang="zh-CN" b="1">
              <a:solidFill>
                <a:schemeClr val="tx2"/>
              </a:solidFill>
              <a:ea typeface="宋体" charset="-122"/>
            </a:endParaRPr>
          </a:p>
          <a:p>
            <a:pPr algn="ctr">
              <a:defRPr/>
            </a:pPr>
            <a:endParaRPr lang="en-US" altLang="zh-CN" b="1">
              <a:solidFill>
                <a:schemeClr val="tx2"/>
              </a:solidFill>
              <a:ea typeface="宋体" charset="-122"/>
            </a:endParaRPr>
          </a:p>
          <a:p>
            <a:pPr algn="ctr">
              <a:defRPr/>
            </a:pPr>
            <a:endParaRPr lang="zh-CN" altLang="en-US" b="1">
              <a:solidFill>
                <a:schemeClr val="tx2"/>
              </a:solidFill>
              <a:ea typeface="宋体" charset="-122"/>
            </a:endParaRPr>
          </a:p>
        </p:txBody>
      </p:sp>
      <p:sp>
        <p:nvSpPr>
          <p:cNvPr id="5" name="右箭头标注 10"/>
          <p:cNvSpPr/>
          <p:nvPr/>
        </p:nvSpPr>
        <p:spPr>
          <a:xfrm>
            <a:off x="323850" y="3933825"/>
            <a:ext cx="1428750" cy="2016125"/>
          </a:xfrm>
          <a:prstGeom prst="rightArrowCallout">
            <a:avLst/>
          </a:prstGeom>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1">
              <a:solidFill>
                <a:schemeClr val="tx2"/>
              </a:solidFill>
              <a:ea typeface="宋体" charset="-122"/>
            </a:endParaRPr>
          </a:p>
          <a:p>
            <a:pPr algn="ctr">
              <a:defRPr/>
            </a:pPr>
            <a:endParaRPr lang="zh-CN" altLang="en-US" b="1">
              <a:solidFill>
                <a:schemeClr val="tx2"/>
              </a:solidFill>
              <a:ea typeface="宋体" charset="-122"/>
            </a:endParaRPr>
          </a:p>
          <a:p>
            <a:pPr algn="ctr">
              <a:defRPr/>
            </a:pPr>
            <a:endParaRPr lang="zh-CN" altLang="en-US" b="1">
              <a:solidFill>
                <a:schemeClr val="tx2"/>
              </a:solidFill>
              <a:ea typeface="宋体" charset="-122"/>
            </a:endParaRPr>
          </a:p>
          <a:p>
            <a:pPr algn="ctr">
              <a:defRPr/>
            </a:pPr>
            <a:r>
              <a:rPr lang="zh-CN" altLang="en-US" b="1">
                <a:solidFill>
                  <a:schemeClr val="tx2"/>
                </a:solidFill>
                <a:ea typeface="宋体" charset="-122"/>
              </a:rPr>
              <a:t>社</a:t>
            </a:r>
          </a:p>
          <a:p>
            <a:pPr algn="ctr">
              <a:defRPr/>
            </a:pPr>
            <a:r>
              <a:rPr lang="zh-CN" altLang="en-US" b="1">
                <a:solidFill>
                  <a:schemeClr val="tx2"/>
                </a:solidFill>
                <a:ea typeface="宋体" charset="-122"/>
              </a:rPr>
              <a:t>区</a:t>
            </a:r>
          </a:p>
          <a:p>
            <a:pPr algn="ctr">
              <a:defRPr/>
            </a:pPr>
            <a:r>
              <a:rPr lang="zh-CN" altLang="en-US" b="1">
                <a:solidFill>
                  <a:schemeClr val="tx2"/>
                </a:solidFill>
                <a:ea typeface="宋体" charset="-122"/>
              </a:rPr>
              <a:t>急</a:t>
            </a:r>
          </a:p>
          <a:p>
            <a:pPr algn="ctr">
              <a:defRPr/>
            </a:pPr>
            <a:r>
              <a:rPr lang="zh-CN" altLang="en-US" b="1">
                <a:solidFill>
                  <a:schemeClr val="tx2"/>
                </a:solidFill>
                <a:ea typeface="宋体" charset="-122"/>
              </a:rPr>
              <a:t>救</a:t>
            </a:r>
          </a:p>
          <a:p>
            <a:pPr algn="ctr">
              <a:defRPr/>
            </a:pPr>
            <a:endParaRPr lang="en-US" altLang="zh-CN" b="1">
              <a:solidFill>
                <a:schemeClr val="tx2"/>
              </a:solidFill>
              <a:ea typeface="宋体" charset="-122"/>
            </a:endParaRPr>
          </a:p>
          <a:p>
            <a:pPr algn="ctr">
              <a:defRPr/>
            </a:pPr>
            <a:endParaRPr lang="en-US" altLang="zh-CN" b="1">
              <a:solidFill>
                <a:schemeClr val="tx2"/>
              </a:solidFill>
              <a:ea typeface="宋体" charset="-122"/>
            </a:endParaRPr>
          </a:p>
          <a:p>
            <a:pPr algn="ctr">
              <a:defRPr/>
            </a:pPr>
            <a:endParaRPr lang="en-US" altLang="zh-CN" b="1">
              <a:solidFill>
                <a:schemeClr val="tx2"/>
              </a:solidFill>
              <a:ea typeface="宋体" charset="-122"/>
            </a:endParaRPr>
          </a:p>
          <a:p>
            <a:pPr algn="ctr">
              <a:defRPr/>
            </a:pPr>
            <a:endParaRPr lang="zh-CN" altLang="en-US" b="1">
              <a:solidFill>
                <a:schemeClr val="tx2"/>
              </a:solidFill>
              <a:ea typeface="宋体" charset="-122"/>
            </a:endParaRPr>
          </a:p>
        </p:txBody>
      </p:sp>
      <p:pic>
        <p:nvPicPr>
          <p:cNvPr id="53257" name="Picture 19" descr="01300000432220134277327541432"/>
          <p:cNvPicPr>
            <a:picLocks noChangeAspect="1" noChangeArrowheads="1"/>
          </p:cNvPicPr>
          <p:nvPr/>
        </p:nvPicPr>
        <p:blipFill>
          <a:blip r:embed="rId2"/>
          <a:srcRect/>
          <a:stretch>
            <a:fillRect/>
          </a:stretch>
        </p:blipFill>
        <p:spPr bwMode="auto">
          <a:xfrm>
            <a:off x="6516688" y="3789363"/>
            <a:ext cx="2627312" cy="2647950"/>
          </a:xfrm>
          <a:prstGeom prst="rect">
            <a:avLst/>
          </a:prstGeom>
          <a:noFill/>
          <a:ln w="9525">
            <a:noFill/>
            <a:miter lim="800000"/>
            <a:headEnd/>
            <a:tailEnd/>
          </a:ln>
        </p:spPr>
      </p:pic>
      <p:sp>
        <p:nvSpPr>
          <p:cNvPr id="6" name="矩形 15"/>
          <p:cNvSpPr/>
          <p:nvPr/>
        </p:nvSpPr>
        <p:spPr>
          <a:xfrm>
            <a:off x="3059113" y="3789363"/>
            <a:ext cx="3457575" cy="357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a:solidFill>
                  <a:schemeClr val="tx2"/>
                </a:solidFill>
                <a:ea typeface="宋体" charset="-122"/>
              </a:rPr>
              <a:t>卧床休息，注意保暖，自行康复</a:t>
            </a:r>
          </a:p>
        </p:txBody>
      </p:sp>
      <p:sp>
        <p:nvSpPr>
          <p:cNvPr id="7" name="矩形 11"/>
          <p:cNvSpPr/>
          <p:nvPr/>
        </p:nvSpPr>
        <p:spPr>
          <a:xfrm>
            <a:off x="3276600" y="4652963"/>
            <a:ext cx="3167063" cy="18002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a:solidFill>
                  <a:srgbClr val="FF0000"/>
                </a:solidFill>
                <a:latin typeface="Arial" charset="0"/>
                <a:ea typeface="宋体" charset="-122"/>
                <a:sym typeface="Symbol" pitchFamily="18" charset="2"/>
              </a:rPr>
              <a:t> </a:t>
            </a:r>
            <a:r>
              <a:rPr lang="zh-CN" altLang="en-US">
                <a:solidFill>
                  <a:schemeClr val="tx2"/>
                </a:solidFill>
                <a:ea typeface="宋体" charset="-122"/>
              </a:rPr>
              <a:t>催吐、洗胃</a:t>
            </a:r>
            <a:endParaRPr lang="en-US" altLang="zh-CN">
              <a:solidFill>
                <a:schemeClr val="tx2"/>
              </a:solidFill>
              <a:ea typeface="宋体" charset="-122"/>
            </a:endParaRPr>
          </a:p>
          <a:p>
            <a:pPr>
              <a:defRPr/>
            </a:pPr>
            <a:r>
              <a:rPr lang="zh-CN" altLang="en-US">
                <a:solidFill>
                  <a:srgbClr val="FF0000"/>
                </a:solidFill>
                <a:latin typeface="Arial" charset="0"/>
                <a:ea typeface="宋体" charset="-122"/>
                <a:sym typeface="Symbol" pitchFamily="18" charset="2"/>
              </a:rPr>
              <a:t> </a:t>
            </a:r>
            <a:r>
              <a:rPr lang="zh-CN" altLang="en-US">
                <a:solidFill>
                  <a:schemeClr val="tx2"/>
                </a:solidFill>
                <a:ea typeface="宋体" charset="-122"/>
              </a:rPr>
              <a:t>促进氧化</a:t>
            </a:r>
            <a:endParaRPr lang="en-US" altLang="zh-CN">
              <a:solidFill>
                <a:schemeClr val="tx2"/>
              </a:solidFill>
              <a:ea typeface="宋体" charset="-122"/>
            </a:endParaRPr>
          </a:p>
          <a:p>
            <a:pPr>
              <a:defRPr/>
            </a:pPr>
            <a:r>
              <a:rPr lang="zh-CN" altLang="en-US">
                <a:solidFill>
                  <a:srgbClr val="FF0000"/>
                </a:solidFill>
                <a:latin typeface="Arial" charset="0"/>
                <a:ea typeface="宋体" charset="-122"/>
                <a:sym typeface="Symbol" pitchFamily="18" charset="2"/>
              </a:rPr>
              <a:t> </a:t>
            </a:r>
            <a:r>
              <a:rPr lang="zh-CN" altLang="en-US">
                <a:solidFill>
                  <a:schemeClr val="tx2"/>
                </a:solidFill>
                <a:latin typeface="Arial" charset="0"/>
                <a:ea typeface="宋体" charset="-122"/>
                <a:sym typeface="Symbol" pitchFamily="18" charset="2"/>
              </a:rPr>
              <a:t>纳洛酮应用</a:t>
            </a:r>
            <a:endParaRPr lang="en-US" altLang="zh-CN">
              <a:solidFill>
                <a:schemeClr val="tx2"/>
              </a:solidFill>
              <a:ea typeface="宋体" charset="-122"/>
            </a:endParaRPr>
          </a:p>
          <a:p>
            <a:pPr>
              <a:defRPr/>
            </a:pPr>
            <a:r>
              <a:rPr lang="zh-CN" altLang="en-US">
                <a:solidFill>
                  <a:srgbClr val="FF0000"/>
                </a:solidFill>
                <a:latin typeface="Arial" charset="0"/>
                <a:ea typeface="宋体" charset="-122"/>
                <a:sym typeface="Symbol" pitchFamily="18" charset="2"/>
              </a:rPr>
              <a:t></a:t>
            </a:r>
            <a:r>
              <a:rPr lang="zh-CN" altLang="en-US">
                <a:solidFill>
                  <a:schemeClr val="tx2"/>
                </a:solidFill>
                <a:ea typeface="宋体" charset="-122"/>
              </a:rPr>
              <a:t> 补液、利尿剂对症治疗</a:t>
            </a:r>
            <a:endParaRPr lang="en-US" altLang="zh-CN">
              <a:solidFill>
                <a:schemeClr val="tx2"/>
              </a:solidFill>
              <a:ea typeface="宋体" charset="-122"/>
            </a:endParaRPr>
          </a:p>
          <a:p>
            <a:pPr>
              <a:defRPr/>
            </a:pPr>
            <a:r>
              <a:rPr lang="zh-CN" altLang="en-US">
                <a:solidFill>
                  <a:srgbClr val="FF0000"/>
                </a:solidFill>
                <a:latin typeface="Arial" charset="0"/>
                <a:ea typeface="宋体" charset="-122"/>
                <a:sym typeface="Symbol" pitchFamily="18" charset="2"/>
              </a:rPr>
              <a:t> </a:t>
            </a:r>
            <a:r>
              <a:rPr lang="zh-CN" altLang="en-US">
                <a:solidFill>
                  <a:schemeClr val="tx2"/>
                </a:solidFill>
                <a:latin typeface="Arial" charset="0"/>
                <a:ea typeface="宋体" charset="-122"/>
                <a:sym typeface="Symbol" pitchFamily="18" charset="2"/>
              </a:rPr>
              <a:t>观察生命体征</a:t>
            </a:r>
            <a:endParaRPr lang="zh-CN" altLang="en-US">
              <a:solidFill>
                <a:schemeClr val="tx2"/>
              </a:solidFill>
              <a:ea typeface="宋体" charset="-122"/>
            </a:endParaRPr>
          </a:p>
          <a:p>
            <a:pPr>
              <a:defRPr/>
            </a:pPr>
            <a:endParaRPr lang="zh-CN" altLang="en-US">
              <a:solidFill>
                <a:srgbClr val="FFFFFF"/>
              </a:solidFill>
              <a:ea typeface="宋体" charset="-122"/>
            </a:endParaRPr>
          </a:p>
        </p:txBody>
      </p:sp>
      <p:pic>
        <p:nvPicPr>
          <p:cNvPr id="53260" name="Picture 24" descr="7556631"/>
          <p:cNvPicPr>
            <a:picLocks noChangeAspect="1" noChangeArrowheads="1"/>
          </p:cNvPicPr>
          <p:nvPr/>
        </p:nvPicPr>
        <p:blipFill>
          <a:blip r:embed="rId3"/>
          <a:srcRect/>
          <a:stretch>
            <a:fillRect/>
          </a:stretch>
        </p:blipFill>
        <p:spPr bwMode="auto">
          <a:xfrm>
            <a:off x="4859338" y="1125538"/>
            <a:ext cx="3457575" cy="2590800"/>
          </a:xfrm>
          <a:prstGeom prst="rect">
            <a:avLst/>
          </a:prstGeom>
          <a:noFill/>
          <a:ln w="9525">
            <a:noFill/>
            <a:miter lim="800000"/>
            <a:headEnd/>
            <a:tailEnd/>
          </a:ln>
        </p:spPr>
      </p:pic>
      <p:sp>
        <p:nvSpPr>
          <p:cNvPr id="53261" name="标题 18"/>
          <p:cNvSpPr>
            <a:spLocks noGrp="1"/>
          </p:cNvSpPr>
          <p:nvPr>
            <p:ph type="title"/>
          </p:nvPr>
        </p:nvSpPr>
        <p:spPr/>
        <p:txBody>
          <a:bodyPr/>
          <a:lstStyle/>
          <a:p>
            <a:r>
              <a:rPr lang="zh-CN" altLang="en-US" smtClean="0">
                <a:ea typeface="宋体" charset="-122"/>
              </a:rPr>
              <a:t>六、急性酒精中毒</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ox(in)">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ox(in)">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childTnLst>
                                </p:cTn>
                              </p:par>
                              <p:par>
                                <p:cTn id="36" presetID="22" presetClass="entr" presetSubtype="8" fill="hold" grpId="0" nodeType="with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left)">
                                      <p:cBhvr>
                                        <p:cTn id="38" dur="2000"/>
                                        <p:tgtEl>
                                          <p:spTgt spid="6"/>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5" grpId="0"/>
      <p:bldP spid="16" grpId="0"/>
      <p:bldP spid="2" grpId="0" animBg="1"/>
      <p:bldP spid="5" grpId="0" animBg="1"/>
      <p:bldP spid="6" grpId="0" animBg="1"/>
      <p:bldP spid="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txBox="1">
            <a:spLocks noGrp="1"/>
          </p:cNvSpPr>
          <p:nvPr/>
        </p:nvSpPr>
        <p:spPr bwMode="auto">
          <a:xfrm>
            <a:off x="6248400" y="0"/>
            <a:ext cx="2667000" cy="228600"/>
          </a:xfrm>
          <a:prstGeom prst="rect">
            <a:avLst/>
          </a:prstGeom>
          <a:noFill/>
          <a:ln>
            <a:miter lim="800000"/>
            <a:headEnd/>
            <a:tailEnd/>
          </a:ln>
        </p:spPr>
        <p:txBody>
          <a:bodyPr/>
          <a:lstStyle/>
          <a:p>
            <a:pPr algn="r">
              <a:defRPr/>
            </a:pPr>
            <a:r>
              <a:rPr lang="en-US" sz="1000">
                <a:solidFill>
                  <a:schemeClr val="bg1"/>
                </a:solidFill>
                <a:latin typeface="+mn-lt"/>
                <a:ea typeface="宋体" pitchFamily="2" charset="-122"/>
              </a:rPr>
              <a:t>www.pumpress.com.cn</a:t>
            </a:r>
          </a:p>
        </p:txBody>
      </p:sp>
      <p:sp>
        <p:nvSpPr>
          <p:cNvPr id="11" name="TextBox 10"/>
          <p:cNvSpPr txBox="1">
            <a:spLocks noChangeArrowheads="1"/>
          </p:cNvSpPr>
          <p:nvPr/>
        </p:nvSpPr>
        <p:spPr bwMode="auto">
          <a:xfrm>
            <a:off x="1403350" y="1628775"/>
            <a:ext cx="2160588" cy="366713"/>
          </a:xfrm>
          <a:prstGeom prst="rect">
            <a:avLst/>
          </a:prstGeom>
          <a:noFill/>
          <a:ln w="9525">
            <a:noFill/>
            <a:miter lim="800000"/>
            <a:headEnd/>
            <a:tailEnd/>
          </a:ln>
        </p:spPr>
        <p:txBody>
          <a:bodyPr>
            <a:spAutoFit/>
          </a:bodyPr>
          <a:lstStyle/>
          <a:p>
            <a:r>
              <a:rPr lang="zh-CN" altLang="en-US">
                <a:solidFill>
                  <a:schemeClr val="tx2"/>
                </a:solidFill>
              </a:rPr>
              <a:t>       </a:t>
            </a:r>
            <a:r>
              <a:rPr lang="en-US" altLang="zh-CN">
                <a:solidFill>
                  <a:schemeClr val="tx2"/>
                </a:solidFill>
              </a:rPr>
              <a:t>1.</a:t>
            </a:r>
            <a:r>
              <a:rPr lang="zh-CN" altLang="en-US">
                <a:solidFill>
                  <a:schemeClr val="tx2"/>
                </a:solidFill>
              </a:rPr>
              <a:t>临床表现</a:t>
            </a:r>
          </a:p>
        </p:txBody>
      </p:sp>
      <p:sp>
        <p:nvSpPr>
          <p:cNvPr id="13" name="TextBox 12"/>
          <p:cNvSpPr txBox="1">
            <a:spLocks noChangeArrowheads="1"/>
          </p:cNvSpPr>
          <p:nvPr/>
        </p:nvSpPr>
        <p:spPr bwMode="auto">
          <a:xfrm>
            <a:off x="1116013" y="2781300"/>
            <a:ext cx="2232025" cy="366713"/>
          </a:xfrm>
          <a:prstGeom prst="rect">
            <a:avLst/>
          </a:prstGeom>
          <a:noFill/>
          <a:ln w="9525">
            <a:noFill/>
            <a:miter lim="800000"/>
            <a:headEnd/>
            <a:tailEnd/>
          </a:ln>
        </p:spPr>
        <p:txBody>
          <a:bodyPr>
            <a:spAutoFit/>
          </a:bodyPr>
          <a:lstStyle/>
          <a:p>
            <a:r>
              <a:rPr lang="en-US" altLang="zh-CN"/>
              <a:t>             </a:t>
            </a:r>
            <a:r>
              <a:rPr lang="en-US" altLang="zh-CN">
                <a:solidFill>
                  <a:schemeClr val="tx2"/>
                </a:solidFill>
              </a:rPr>
              <a:t>2.</a:t>
            </a:r>
            <a:r>
              <a:rPr lang="zh-CN" altLang="en-US">
                <a:solidFill>
                  <a:schemeClr val="tx2"/>
                </a:solidFill>
              </a:rPr>
              <a:t>社区急救</a:t>
            </a:r>
          </a:p>
        </p:txBody>
      </p:sp>
      <p:sp>
        <p:nvSpPr>
          <p:cNvPr id="15" name="TextBox 14"/>
          <p:cNvSpPr txBox="1">
            <a:spLocks noChangeArrowheads="1"/>
          </p:cNvSpPr>
          <p:nvPr/>
        </p:nvSpPr>
        <p:spPr bwMode="auto">
          <a:xfrm>
            <a:off x="1692275" y="4581525"/>
            <a:ext cx="2135188" cy="366713"/>
          </a:xfrm>
          <a:prstGeom prst="rect">
            <a:avLst/>
          </a:prstGeom>
          <a:noFill/>
          <a:ln w="9525">
            <a:noFill/>
            <a:miter lim="800000"/>
            <a:headEnd/>
            <a:tailEnd/>
          </a:ln>
        </p:spPr>
        <p:txBody>
          <a:bodyPr>
            <a:spAutoFit/>
          </a:bodyPr>
          <a:lstStyle/>
          <a:p>
            <a:r>
              <a:rPr lang="en-US" altLang="zh-CN">
                <a:solidFill>
                  <a:schemeClr val="tx2"/>
                </a:solidFill>
              </a:rPr>
              <a:t>   1.</a:t>
            </a:r>
            <a:r>
              <a:rPr lang="zh-CN" altLang="en-US">
                <a:solidFill>
                  <a:schemeClr val="tx2"/>
                </a:solidFill>
              </a:rPr>
              <a:t>临床表现</a:t>
            </a:r>
            <a:endParaRPr lang="zh-CN" altLang="en-US"/>
          </a:p>
        </p:txBody>
      </p:sp>
      <p:sp>
        <p:nvSpPr>
          <p:cNvPr id="16" name="TextBox 15"/>
          <p:cNvSpPr txBox="1">
            <a:spLocks noChangeArrowheads="1"/>
          </p:cNvSpPr>
          <p:nvPr/>
        </p:nvSpPr>
        <p:spPr bwMode="auto">
          <a:xfrm>
            <a:off x="1547813" y="5589588"/>
            <a:ext cx="2278062" cy="366712"/>
          </a:xfrm>
          <a:prstGeom prst="rect">
            <a:avLst/>
          </a:prstGeom>
          <a:noFill/>
          <a:ln w="9525">
            <a:noFill/>
            <a:miter lim="800000"/>
            <a:headEnd/>
            <a:tailEnd/>
          </a:ln>
        </p:spPr>
        <p:txBody>
          <a:bodyPr>
            <a:spAutoFit/>
          </a:bodyPr>
          <a:lstStyle/>
          <a:p>
            <a:r>
              <a:rPr lang="en-US" altLang="zh-CN"/>
              <a:t>     </a:t>
            </a:r>
            <a:r>
              <a:rPr lang="en-US" altLang="zh-CN">
                <a:solidFill>
                  <a:schemeClr val="tx2"/>
                </a:solidFill>
              </a:rPr>
              <a:t>2.</a:t>
            </a:r>
            <a:r>
              <a:rPr lang="zh-CN" altLang="en-US">
                <a:solidFill>
                  <a:schemeClr val="tx2"/>
                </a:solidFill>
              </a:rPr>
              <a:t>社区急救</a:t>
            </a:r>
          </a:p>
        </p:txBody>
      </p:sp>
      <p:sp>
        <p:nvSpPr>
          <p:cNvPr id="2" name="右箭头标注 10"/>
          <p:cNvSpPr/>
          <p:nvPr/>
        </p:nvSpPr>
        <p:spPr>
          <a:xfrm>
            <a:off x="323850" y="1628775"/>
            <a:ext cx="1428750" cy="1871663"/>
          </a:xfrm>
          <a:prstGeom prst="rightArrowCallout">
            <a:avLst/>
          </a:prstGeom>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1">
              <a:solidFill>
                <a:schemeClr val="tx2"/>
              </a:solidFill>
              <a:ea typeface="宋体" charset="-122"/>
            </a:endParaRPr>
          </a:p>
          <a:p>
            <a:pPr algn="ctr">
              <a:defRPr/>
            </a:pPr>
            <a:endParaRPr lang="zh-CN" altLang="en-US" b="1">
              <a:solidFill>
                <a:schemeClr val="tx2"/>
              </a:solidFill>
              <a:ea typeface="宋体" charset="-122"/>
            </a:endParaRPr>
          </a:p>
          <a:p>
            <a:pPr algn="ctr">
              <a:defRPr/>
            </a:pPr>
            <a:endParaRPr lang="zh-CN" altLang="en-US" b="1">
              <a:solidFill>
                <a:schemeClr val="tx2"/>
              </a:solidFill>
              <a:ea typeface="宋体" charset="-122"/>
            </a:endParaRPr>
          </a:p>
          <a:p>
            <a:pPr algn="ctr">
              <a:defRPr/>
            </a:pPr>
            <a:r>
              <a:rPr lang="zh-CN" altLang="en-US" b="1">
                <a:solidFill>
                  <a:schemeClr val="tx2"/>
                </a:solidFill>
                <a:ea typeface="宋体" charset="-122"/>
              </a:rPr>
              <a:t>速</a:t>
            </a:r>
          </a:p>
          <a:p>
            <a:pPr algn="ctr">
              <a:defRPr/>
            </a:pPr>
            <a:r>
              <a:rPr lang="zh-CN" altLang="en-US" b="1">
                <a:solidFill>
                  <a:schemeClr val="tx2"/>
                </a:solidFill>
                <a:ea typeface="宋体" charset="-122"/>
              </a:rPr>
              <a:t>效</a:t>
            </a:r>
          </a:p>
          <a:p>
            <a:pPr algn="ctr">
              <a:defRPr/>
            </a:pPr>
            <a:r>
              <a:rPr lang="zh-CN" altLang="en-US" b="1">
                <a:solidFill>
                  <a:schemeClr val="tx2"/>
                </a:solidFill>
                <a:ea typeface="宋体" charset="-122"/>
              </a:rPr>
              <a:t>药</a:t>
            </a:r>
          </a:p>
          <a:p>
            <a:pPr algn="ctr">
              <a:defRPr/>
            </a:pPr>
            <a:r>
              <a:rPr lang="zh-CN" altLang="en-US" b="1">
                <a:solidFill>
                  <a:schemeClr val="tx2"/>
                </a:solidFill>
                <a:ea typeface="宋体" charset="-122"/>
              </a:rPr>
              <a:t>中</a:t>
            </a:r>
          </a:p>
          <a:p>
            <a:pPr algn="ctr">
              <a:defRPr/>
            </a:pPr>
            <a:r>
              <a:rPr lang="zh-CN" altLang="en-US" b="1">
                <a:solidFill>
                  <a:schemeClr val="tx2"/>
                </a:solidFill>
                <a:ea typeface="宋体" charset="-122"/>
              </a:rPr>
              <a:t>毒</a:t>
            </a:r>
          </a:p>
          <a:p>
            <a:pPr algn="ctr">
              <a:defRPr/>
            </a:pPr>
            <a:endParaRPr lang="en-US" altLang="zh-CN" b="1">
              <a:solidFill>
                <a:schemeClr val="tx2"/>
              </a:solidFill>
              <a:ea typeface="宋体" charset="-122"/>
            </a:endParaRPr>
          </a:p>
          <a:p>
            <a:pPr algn="ctr">
              <a:defRPr/>
            </a:pPr>
            <a:endParaRPr lang="en-US" altLang="zh-CN" b="1">
              <a:solidFill>
                <a:schemeClr val="tx2"/>
              </a:solidFill>
              <a:ea typeface="宋体" charset="-122"/>
            </a:endParaRPr>
          </a:p>
          <a:p>
            <a:pPr algn="ctr">
              <a:defRPr/>
            </a:pPr>
            <a:endParaRPr lang="zh-CN" altLang="en-US" b="1">
              <a:solidFill>
                <a:schemeClr val="tx2"/>
              </a:solidFill>
              <a:ea typeface="宋体" charset="-122"/>
            </a:endParaRPr>
          </a:p>
        </p:txBody>
      </p:sp>
      <p:sp>
        <p:nvSpPr>
          <p:cNvPr id="5" name="右箭头标注 10"/>
          <p:cNvSpPr/>
          <p:nvPr/>
        </p:nvSpPr>
        <p:spPr>
          <a:xfrm>
            <a:off x="323850" y="4221163"/>
            <a:ext cx="1428750" cy="2016125"/>
          </a:xfrm>
          <a:prstGeom prst="rightArrowCallout">
            <a:avLst/>
          </a:prstGeom>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1">
              <a:solidFill>
                <a:schemeClr val="tx2"/>
              </a:solidFill>
              <a:ea typeface="宋体" charset="-122"/>
            </a:endParaRPr>
          </a:p>
          <a:p>
            <a:pPr algn="ctr">
              <a:defRPr/>
            </a:pPr>
            <a:endParaRPr lang="zh-CN" altLang="en-US" b="1">
              <a:solidFill>
                <a:schemeClr val="tx2"/>
              </a:solidFill>
              <a:ea typeface="宋体" charset="-122"/>
            </a:endParaRPr>
          </a:p>
          <a:p>
            <a:pPr algn="ctr">
              <a:defRPr/>
            </a:pPr>
            <a:endParaRPr lang="zh-CN" altLang="en-US" b="1">
              <a:solidFill>
                <a:schemeClr val="tx2"/>
              </a:solidFill>
              <a:ea typeface="宋体" charset="-122"/>
            </a:endParaRPr>
          </a:p>
          <a:p>
            <a:pPr algn="ctr">
              <a:defRPr/>
            </a:pPr>
            <a:r>
              <a:rPr lang="zh-CN" altLang="en-US" b="1">
                <a:solidFill>
                  <a:schemeClr val="tx2"/>
                </a:solidFill>
                <a:latin typeface="Arial" charset="0"/>
                <a:ea typeface="宋体" charset="-122"/>
              </a:rPr>
              <a:t>缓</a:t>
            </a:r>
          </a:p>
          <a:p>
            <a:pPr algn="ctr">
              <a:defRPr/>
            </a:pPr>
            <a:r>
              <a:rPr lang="zh-CN" altLang="en-US" b="1">
                <a:solidFill>
                  <a:schemeClr val="tx2"/>
                </a:solidFill>
                <a:latin typeface="Arial" charset="0"/>
                <a:ea typeface="宋体" charset="-122"/>
              </a:rPr>
              <a:t>效</a:t>
            </a:r>
          </a:p>
          <a:p>
            <a:pPr algn="ctr">
              <a:defRPr/>
            </a:pPr>
            <a:r>
              <a:rPr lang="zh-CN" altLang="en-US" b="1">
                <a:solidFill>
                  <a:schemeClr val="tx2"/>
                </a:solidFill>
                <a:latin typeface="Arial" charset="0"/>
                <a:ea typeface="宋体" charset="-122"/>
              </a:rPr>
              <a:t>药</a:t>
            </a:r>
          </a:p>
          <a:p>
            <a:pPr algn="ctr">
              <a:defRPr/>
            </a:pPr>
            <a:r>
              <a:rPr lang="zh-CN" altLang="en-US" b="1">
                <a:solidFill>
                  <a:schemeClr val="tx2"/>
                </a:solidFill>
                <a:latin typeface="Arial" charset="0"/>
                <a:ea typeface="宋体" charset="-122"/>
              </a:rPr>
              <a:t>中</a:t>
            </a:r>
          </a:p>
          <a:p>
            <a:pPr algn="ctr">
              <a:defRPr/>
            </a:pPr>
            <a:r>
              <a:rPr lang="zh-CN" altLang="en-US" b="1">
                <a:solidFill>
                  <a:schemeClr val="tx2"/>
                </a:solidFill>
                <a:latin typeface="Arial" charset="0"/>
                <a:ea typeface="宋体" charset="-122"/>
              </a:rPr>
              <a:t>毒</a:t>
            </a:r>
            <a:endParaRPr lang="zh-CN" altLang="en-US" b="1">
              <a:solidFill>
                <a:schemeClr val="tx2"/>
              </a:solidFill>
              <a:ea typeface="宋体" charset="-122"/>
            </a:endParaRPr>
          </a:p>
          <a:p>
            <a:pPr algn="ctr">
              <a:defRPr/>
            </a:pPr>
            <a:endParaRPr lang="en-US" altLang="zh-CN" b="1">
              <a:solidFill>
                <a:schemeClr val="tx2"/>
              </a:solidFill>
              <a:ea typeface="宋体" charset="-122"/>
            </a:endParaRPr>
          </a:p>
          <a:p>
            <a:pPr algn="ctr">
              <a:defRPr/>
            </a:pPr>
            <a:endParaRPr lang="en-US" altLang="zh-CN" b="1">
              <a:solidFill>
                <a:schemeClr val="tx2"/>
              </a:solidFill>
              <a:ea typeface="宋体" charset="-122"/>
            </a:endParaRPr>
          </a:p>
          <a:p>
            <a:pPr algn="ctr">
              <a:defRPr/>
            </a:pPr>
            <a:endParaRPr lang="en-US" altLang="zh-CN" b="1">
              <a:solidFill>
                <a:schemeClr val="tx2"/>
              </a:solidFill>
              <a:ea typeface="宋体" charset="-122"/>
            </a:endParaRPr>
          </a:p>
          <a:p>
            <a:pPr algn="ctr">
              <a:defRPr/>
            </a:pPr>
            <a:endParaRPr lang="zh-CN" altLang="en-US" b="1">
              <a:solidFill>
                <a:schemeClr val="tx2"/>
              </a:solidFill>
              <a:ea typeface="宋体" charset="-122"/>
            </a:endParaRPr>
          </a:p>
        </p:txBody>
      </p:sp>
      <p:sp>
        <p:nvSpPr>
          <p:cNvPr id="6" name="矩形 15"/>
          <p:cNvSpPr/>
          <p:nvPr/>
        </p:nvSpPr>
        <p:spPr>
          <a:xfrm>
            <a:off x="3276600" y="4365625"/>
            <a:ext cx="4751388" cy="7921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a:solidFill>
                  <a:schemeClr val="tx2"/>
                </a:solidFill>
                <a:ea typeface="宋体" charset="-122"/>
              </a:rPr>
              <a:t>中毒后</a:t>
            </a:r>
            <a:r>
              <a:rPr lang="en-US" altLang="zh-CN">
                <a:solidFill>
                  <a:schemeClr val="tx2"/>
                </a:solidFill>
                <a:ea typeface="宋体" charset="-122"/>
              </a:rPr>
              <a:t>3~10</a:t>
            </a:r>
            <a:r>
              <a:rPr lang="zh-CN" altLang="en-US">
                <a:solidFill>
                  <a:schemeClr val="tx2"/>
                </a:solidFill>
                <a:ea typeface="宋体" charset="-122"/>
              </a:rPr>
              <a:t>天发病，有乏力、食欲不振、腹痛、腹泻、呕吐，继之有出血，严重者休克</a:t>
            </a:r>
          </a:p>
        </p:txBody>
      </p:sp>
      <p:sp>
        <p:nvSpPr>
          <p:cNvPr id="12" name="矩形 11"/>
          <p:cNvSpPr/>
          <p:nvPr/>
        </p:nvSpPr>
        <p:spPr>
          <a:xfrm>
            <a:off x="3492500" y="5300663"/>
            <a:ext cx="3167063" cy="11080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a:solidFill>
                  <a:srgbClr val="FF0000"/>
                </a:solidFill>
                <a:latin typeface="Arial" charset="0"/>
                <a:ea typeface="宋体" charset="-122"/>
                <a:sym typeface="Symbol" pitchFamily="18" charset="2"/>
              </a:rPr>
              <a:t> </a:t>
            </a:r>
            <a:r>
              <a:rPr lang="zh-CN" altLang="en-US">
                <a:solidFill>
                  <a:schemeClr val="tx2"/>
                </a:solidFill>
                <a:ea typeface="宋体" charset="-122"/>
              </a:rPr>
              <a:t>就诊较晚，无需洗胃、导泻</a:t>
            </a:r>
            <a:endParaRPr lang="en-US" altLang="zh-CN">
              <a:solidFill>
                <a:schemeClr val="tx2"/>
              </a:solidFill>
              <a:ea typeface="宋体" charset="-122"/>
            </a:endParaRPr>
          </a:p>
          <a:p>
            <a:pPr>
              <a:defRPr/>
            </a:pPr>
            <a:r>
              <a:rPr lang="zh-CN" altLang="en-US">
                <a:solidFill>
                  <a:srgbClr val="FF0000"/>
                </a:solidFill>
                <a:latin typeface="Arial" charset="0"/>
                <a:ea typeface="宋体" charset="-122"/>
                <a:sym typeface="Symbol" pitchFamily="18" charset="2"/>
              </a:rPr>
              <a:t> </a:t>
            </a:r>
            <a:r>
              <a:rPr lang="zh-CN" altLang="en-US">
                <a:solidFill>
                  <a:schemeClr val="tx2"/>
                </a:solidFill>
                <a:ea typeface="宋体" charset="-122"/>
              </a:rPr>
              <a:t>对症治疗</a:t>
            </a:r>
            <a:endParaRPr lang="en-US" altLang="zh-CN">
              <a:solidFill>
                <a:schemeClr val="tx2"/>
              </a:solidFill>
              <a:ea typeface="宋体" charset="-122"/>
            </a:endParaRPr>
          </a:p>
          <a:p>
            <a:pPr>
              <a:defRPr/>
            </a:pPr>
            <a:r>
              <a:rPr lang="zh-CN" altLang="en-US">
                <a:solidFill>
                  <a:srgbClr val="FF0000"/>
                </a:solidFill>
                <a:latin typeface="Arial" charset="0"/>
                <a:ea typeface="宋体" charset="-122"/>
                <a:sym typeface="Symbol" pitchFamily="18" charset="2"/>
              </a:rPr>
              <a:t> </a:t>
            </a:r>
            <a:r>
              <a:rPr lang="zh-CN" altLang="en-US">
                <a:solidFill>
                  <a:schemeClr val="tx2"/>
                </a:solidFill>
                <a:latin typeface="Arial" charset="0"/>
                <a:ea typeface="宋体" charset="-122"/>
                <a:sym typeface="Symbol" pitchFamily="18" charset="2"/>
              </a:rPr>
              <a:t>应用特效解毒剂：维生素</a:t>
            </a:r>
            <a:r>
              <a:rPr lang="en-US" altLang="zh-CN">
                <a:solidFill>
                  <a:schemeClr val="tx2"/>
                </a:solidFill>
                <a:latin typeface="Arial" charset="0"/>
                <a:ea typeface="宋体" charset="-122"/>
                <a:sym typeface="Symbol" pitchFamily="18" charset="2"/>
              </a:rPr>
              <a:t>K</a:t>
            </a:r>
            <a:r>
              <a:rPr lang="en-US" altLang="zh-CN" sz="1400">
                <a:solidFill>
                  <a:schemeClr val="tx2"/>
                </a:solidFill>
                <a:latin typeface="Arial" charset="0"/>
                <a:ea typeface="宋体" charset="-122"/>
                <a:sym typeface="Symbol" pitchFamily="18" charset="2"/>
              </a:rPr>
              <a:t>1</a:t>
            </a:r>
            <a:endParaRPr lang="zh-CN" altLang="en-US">
              <a:solidFill>
                <a:srgbClr val="FFFFFF"/>
              </a:solidFill>
              <a:ea typeface="宋体" charset="-122"/>
            </a:endParaRPr>
          </a:p>
        </p:txBody>
      </p:sp>
      <p:sp>
        <p:nvSpPr>
          <p:cNvPr id="7" name="矩形 15"/>
          <p:cNvSpPr/>
          <p:nvPr/>
        </p:nvSpPr>
        <p:spPr>
          <a:xfrm>
            <a:off x="3276600" y="1268413"/>
            <a:ext cx="4535488" cy="10080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a:solidFill>
                  <a:schemeClr val="tx2"/>
                </a:solidFill>
                <a:ea typeface="宋体" charset="-122"/>
              </a:rPr>
              <a:t>中毒后</a:t>
            </a:r>
            <a:r>
              <a:rPr lang="en-US" altLang="zh-CN">
                <a:solidFill>
                  <a:schemeClr val="tx2"/>
                </a:solidFill>
                <a:ea typeface="宋体" charset="-122"/>
              </a:rPr>
              <a:t>30min</a:t>
            </a:r>
            <a:r>
              <a:rPr lang="zh-CN" altLang="en-US">
                <a:solidFill>
                  <a:schemeClr val="tx2"/>
                </a:solidFill>
                <a:ea typeface="宋体" charset="-122"/>
              </a:rPr>
              <a:t>左右发病，有头痛、头晕、乏力、胸闷、心悸、恶心、呕吐、腹痛、烦躁不安，可伴抽搐，严重时昏迷。</a:t>
            </a:r>
          </a:p>
        </p:txBody>
      </p:sp>
      <p:sp>
        <p:nvSpPr>
          <p:cNvPr id="8" name="矩形 11"/>
          <p:cNvSpPr/>
          <p:nvPr/>
        </p:nvSpPr>
        <p:spPr>
          <a:xfrm>
            <a:off x="3419475" y="2420938"/>
            <a:ext cx="3311525" cy="13684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a:solidFill>
                  <a:srgbClr val="FF0000"/>
                </a:solidFill>
                <a:latin typeface="Arial" charset="0"/>
                <a:ea typeface="宋体" charset="-122"/>
                <a:sym typeface="Symbol" pitchFamily="18" charset="2"/>
              </a:rPr>
              <a:t> </a:t>
            </a:r>
            <a:r>
              <a:rPr lang="zh-CN" altLang="en-US">
                <a:solidFill>
                  <a:schemeClr val="tx2"/>
                </a:solidFill>
                <a:ea typeface="宋体" charset="-122"/>
              </a:rPr>
              <a:t>促进毒物清除</a:t>
            </a:r>
            <a:endParaRPr lang="en-US" altLang="zh-CN">
              <a:solidFill>
                <a:schemeClr val="tx2"/>
              </a:solidFill>
              <a:ea typeface="宋体" charset="-122"/>
            </a:endParaRPr>
          </a:p>
          <a:p>
            <a:pPr>
              <a:defRPr/>
            </a:pPr>
            <a:r>
              <a:rPr lang="zh-CN" altLang="en-US">
                <a:solidFill>
                  <a:srgbClr val="FF0000"/>
                </a:solidFill>
                <a:latin typeface="Arial" charset="0"/>
                <a:ea typeface="宋体" charset="-122"/>
                <a:sym typeface="Symbol" pitchFamily="18" charset="2"/>
              </a:rPr>
              <a:t> </a:t>
            </a:r>
            <a:r>
              <a:rPr lang="zh-CN" altLang="en-US">
                <a:solidFill>
                  <a:schemeClr val="tx2"/>
                </a:solidFill>
                <a:ea typeface="宋体" charset="-122"/>
              </a:rPr>
              <a:t>对症治疗</a:t>
            </a:r>
            <a:endParaRPr lang="en-US" altLang="zh-CN">
              <a:solidFill>
                <a:schemeClr val="tx2"/>
              </a:solidFill>
              <a:ea typeface="宋体" charset="-122"/>
            </a:endParaRPr>
          </a:p>
          <a:p>
            <a:pPr>
              <a:defRPr/>
            </a:pPr>
            <a:r>
              <a:rPr lang="zh-CN" altLang="en-US">
                <a:solidFill>
                  <a:srgbClr val="FF0000"/>
                </a:solidFill>
                <a:latin typeface="Arial" charset="0"/>
                <a:ea typeface="宋体" charset="-122"/>
                <a:sym typeface="Symbol" pitchFamily="18" charset="2"/>
              </a:rPr>
              <a:t> </a:t>
            </a:r>
            <a:r>
              <a:rPr lang="zh-CN" altLang="en-US">
                <a:solidFill>
                  <a:schemeClr val="tx2"/>
                </a:solidFill>
                <a:latin typeface="Arial" charset="0"/>
                <a:ea typeface="宋体" charset="-122"/>
                <a:sym typeface="Symbol" pitchFamily="18" charset="2"/>
              </a:rPr>
              <a:t>目前尚无特殊解毒剂</a:t>
            </a:r>
            <a:endParaRPr lang="en-US" altLang="zh-CN">
              <a:solidFill>
                <a:schemeClr val="tx2"/>
              </a:solidFill>
              <a:ea typeface="宋体" charset="-122"/>
            </a:endParaRPr>
          </a:p>
          <a:p>
            <a:pPr>
              <a:defRPr/>
            </a:pPr>
            <a:r>
              <a:rPr lang="zh-CN" altLang="en-US">
                <a:solidFill>
                  <a:srgbClr val="FF0000"/>
                </a:solidFill>
                <a:latin typeface="Arial" charset="0"/>
                <a:ea typeface="宋体" charset="-122"/>
                <a:sym typeface="Symbol" pitchFamily="18" charset="2"/>
              </a:rPr>
              <a:t></a:t>
            </a:r>
            <a:r>
              <a:rPr lang="zh-CN" altLang="en-US">
                <a:solidFill>
                  <a:schemeClr val="tx2"/>
                </a:solidFill>
                <a:ea typeface="宋体" charset="-122"/>
              </a:rPr>
              <a:t> 急送医院抢救</a:t>
            </a:r>
            <a:endParaRPr lang="zh-CN" altLang="en-US">
              <a:solidFill>
                <a:srgbClr val="FFFFFF"/>
              </a:solidFill>
              <a:ea typeface="宋体" charset="-122"/>
            </a:endParaRPr>
          </a:p>
        </p:txBody>
      </p:sp>
      <p:sp>
        <p:nvSpPr>
          <p:cNvPr id="54284" name="标题 13"/>
          <p:cNvSpPr>
            <a:spLocks noGrp="1"/>
          </p:cNvSpPr>
          <p:nvPr>
            <p:ph type="title"/>
          </p:nvPr>
        </p:nvSpPr>
        <p:spPr/>
        <p:txBody>
          <a:bodyPr/>
          <a:lstStyle/>
          <a:p>
            <a:r>
              <a:rPr lang="zh-CN" altLang="en-US" smtClean="0">
                <a:ea typeface="宋体" charset="-122"/>
              </a:rPr>
              <a:t>七、鼠药中毒</a:t>
            </a:r>
          </a:p>
        </p:txBody>
      </p:sp>
      <p:sp>
        <p:nvSpPr>
          <p:cNvPr id="54285" name="内容占位符 18"/>
          <p:cNvSpPr>
            <a:spLocks noGrp="1"/>
          </p:cNvSpPr>
          <p:nvPr>
            <p:ph idx="1"/>
          </p:nvPr>
        </p:nvSpPr>
        <p:spPr>
          <a:xfrm>
            <a:off x="323850" y="1341438"/>
            <a:ext cx="8610600" cy="4876800"/>
          </a:xfrm>
        </p:spPr>
        <p:txBody>
          <a:bodyPr/>
          <a:lstStyle/>
          <a:p>
            <a:endParaRPr lang="zh-CN" altLang="en-US" smtClean="0">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ox(in)">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ox(in)">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par>
                                <p:cTn id="31" presetID="22" presetClass="entr" presetSubtype="8"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20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left)">
                                      <p:cBhvr>
                                        <p:cTn id="38" dur="2000"/>
                                        <p:tgtEl>
                                          <p:spTgt spid="12"/>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left)">
                                      <p:cBhvr>
                                        <p:cTn id="41" dur="2000"/>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left)">
                                      <p:cBhvr>
                                        <p:cTn id="46"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5" grpId="0"/>
      <p:bldP spid="16" grpId="0"/>
      <p:bldP spid="2" grpId="0" animBg="1"/>
      <p:bldP spid="5" grpId="0" animBg="1"/>
      <p:bldP spid="6" grpId="0" animBg="1"/>
      <p:bldP spid="12" grpId="0" animBg="1"/>
      <p:bldP spid="7" grpId="0" animBg="1"/>
      <p:bldP spid="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标题 1"/>
          <p:cNvSpPr>
            <a:spLocks noGrp="1"/>
          </p:cNvSpPr>
          <p:nvPr>
            <p:ph type="title"/>
          </p:nvPr>
        </p:nvSpPr>
        <p:spPr/>
        <p:txBody>
          <a:bodyPr/>
          <a:lstStyle/>
          <a:p>
            <a:endParaRPr lang="zh-CN" altLang="en-US" smtClean="0">
              <a:ea typeface="宋体" charset="-122"/>
            </a:endParaRPr>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pic>
        <p:nvPicPr>
          <p:cNvPr id="55299" name="图片 6" descr="4.png"/>
          <p:cNvPicPr>
            <a:picLocks noGrp="1" noChangeAspect="1"/>
          </p:cNvPicPr>
          <p:nvPr>
            <p:ph idx="1"/>
          </p:nvPr>
        </p:nvPicPr>
        <p:blipFill>
          <a:blip r:embed="rId2"/>
          <a:srcRect/>
          <a:stretch>
            <a:fillRect/>
          </a:stretch>
        </p:blipFill>
        <p:spPr>
          <a:xfrm>
            <a:off x="468313" y="1628775"/>
            <a:ext cx="8280400" cy="4870450"/>
          </a:xfrm>
        </p:spPr>
      </p:pic>
      <p:sp>
        <p:nvSpPr>
          <p:cNvPr id="55300" name="TextBox 6"/>
          <p:cNvSpPr txBox="1">
            <a:spLocks noChangeArrowheads="1"/>
          </p:cNvSpPr>
          <p:nvPr/>
        </p:nvSpPr>
        <p:spPr bwMode="auto">
          <a:xfrm>
            <a:off x="2700338" y="2276475"/>
            <a:ext cx="6048375" cy="1939925"/>
          </a:xfrm>
          <a:prstGeom prst="rect">
            <a:avLst/>
          </a:prstGeom>
          <a:noFill/>
          <a:ln w="9525">
            <a:noFill/>
            <a:miter lim="800000"/>
            <a:headEnd/>
            <a:tailEnd/>
          </a:ln>
        </p:spPr>
        <p:txBody>
          <a:bodyPr>
            <a:spAutoFit/>
          </a:bodyPr>
          <a:lstStyle/>
          <a:p>
            <a:pPr algn="ctr">
              <a:lnSpc>
                <a:spcPct val="150000"/>
              </a:lnSpc>
            </a:pPr>
            <a:r>
              <a:rPr lang="zh-CN" altLang="en-US" sz="4000" b="1">
                <a:solidFill>
                  <a:schemeClr val="bg1"/>
                </a:solidFill>
              </a:rPr>
              <a:t>第五节</a:t>
            </a:r>
            <a:endParaRPr lang="en-US" altLang="zh-CN" sz="4000" b="1">
              <a:solidFill>
                <a:schemeClr val="bg1"/>
              </a:solidFill>
            </a:endParaRPr>
          </a:p>
          <a:p>
            <a:pPr algn="ctr">
              <a:lnSpc>
                <a:spcPct val="150000"/>
              </a:lnSpc>
            </a:pPr>
            <a:r>
              <a:rPr lang="zh-CN" altLang="en-US" sz="4000" b="1">
                <a:solidFill>
                  <a:schemeClr val="bg1"/>
                </a:solidFill>
              </a:rPr>
              <a:t>意外伤害社区急救与护理</a:t>
            </a:r>
            <a:endParaRPr lang="zh-CN" altLang="zh-CN" sz="4000" b="1">
              <a:solidFill>
                <a:schemeClr val="bg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标题 1"/>
          <p:cNvSpPr>
            <a:spLocks noGrp="1"/>
          </p:cNvSpPr>
          <p:nvPr>
            <p:ph type="title"/>
          </p:nvPr>
        </p:nvSpPr>
        <p:spPr/>
        <p:txBody>
          <a:bodyPr/>
          <a:lstStyle/>
          <a:p>
            <a:endParaRPr lang="zh-CN" altLang="en-US" smtClean="0">
              <a:ea typeface="宋体" charset="-122"/>
            </a:endParaRPr>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pic>
        <p:nvPicPr>
          <p:cNvPr id="19459" name="Picture 15" descr="Chalkboard3"/>
          <p:cNvPicPr>
            <a:picLocks noChangeAspect="1" noChangeArrowheads="1"/>
          </p:cNvPicPr>
          <p:nvPr/>
        </p:nvPicPr>
        <p:blipFill>
          <a:blip r:embed="rId2"/>
          <a:srcRect t="2168"/>
          <a:stretch>
            <a:fillRect/>
          </a:stretch>
        </p:blipFill>
        <p:spPr bwMode="auto">
          <a:xfrm>
            <a:off x="0" y="736600"/>
            <a:ext cx="4932363" cy="6121400"/>
          </a:xfrm>
          <a:prstGeom prst="rect">
            <a:avLst/>
          </a:prstGeom>
          <a:noFill/>
          <a:ln w="9525">
            <a:noFill/>
            <a:miter lim="800000"/>
            <a:headEnd/>
            <a:tailEnd/>
          </a:ln>
        </p:spPr>
      </p:pic>
      <p:sp>
        <p:nvSpPr>
          <p:cNvPr id="6" name="TextBox 5"/>
          <p:cNvSpPr txBox="1"/>
          <p:nvPr/>
        </p:nvSpPr>
        <p:spPr>
          <a:xfrm>
            <a:off x="827088" y="1268413"/>
            <a:ext cx="3240087" cy="2862262"/>
          </a:xfrm>
          <a:prstGeom prst="rect">
            <a:avLst/>
          </a:prstGeom>
          <a:noFill/>
        </p:spPr>
        <p:txBody>
          <a:bodyPr>
            <a:spAutoFit/>
          </a:bodyPr>
          <a:lstStyle/>
          <a:p>
            <a:pPr>
              <a:lnSpc>
                <a:spcPct val="150000"/>
              </a:lnSpc>
              <a:defRPr/>
            </a:pPr>
            <a:r>
              <a:rPr lang="zh-CN" altLang="en-US" sz="2000" b="1" dirty="0">
                <a:solidFill>
                  <a:schemeClr val="bg1"/>
                </a:solidFill>
                <a:latin typeface="+mn-ea"/>
                <a:ea typeface="+mn-ea"/>
              </a:rPr>
              <a:t>        王某在在进行户外电缆维修时，不慎从</a:t>
            </a:r>
            <a:r>
              <a:rPr lang="en-US" altLang="zh-CN" sz="2000" b="1" dirty="0">
                <a:solidFill>
                  <a:schemeClr val="bg1"/>
                </a:solidFill>
                <a:latin typeface="+mn-ea"/>
                <a:ea typeface="+mn-ea"/>
              </a:rPr>
              <a:t>11</a:t>
            </a:r>
            <a:r>
              <a:rPr lang="zh-CN" altLang="en-US" sz="2000" b="1" dirty="0">
                <a:solidFill>
                  <a:schemeClr val="bg1"/>
                </a:solidFill>
                <a:latin typeface="+mn-ea"/>
                <a:ea typeface="+mn-ea"/>
              </a:rPr>
              <a:t>米高的电线杆上跌落，同事马上呼唤其姓名，无反应。初步判断王某头部外伤出血、颈椎骨折、意识丧失。</a:t>
            </a:r>
            <a:endParaRPr lang="zh-CN" altLang="zh-CN" sz="2000" b="1" dirty="0">
              <a:solidFill>
                <a:schemeClr val="bg1"/>
              </a:solidFill>
              <a:latin typeface="+mn-ea"/>
              <a:ea typeface="+mn-ea"/>
            </a:endParaRPr>
          </a:p>
        </p:txBody>
      </p:sp>
      <p:pic>
        <p:nvPicPr>
          <p:cNvPr id="19461" name="Picture 2" descr="http://down.tutu001.com/d/file/20120217/373dcfb4c8f401a2c8be033836_560.jpg"/>
          <p:cNvPicPr>
            <a:picLocks noGrp="1" noChangeAspect="1" noChangeArrowheads="1"/>
          </p:cNvPicPr>
          <p:nvPr>
            <p:ph idx="1"/>
          </p:nvPr>
        </p:nvPicPr>
        <p:blipFill>
          <a:blip r:embed="rId3"/>
          <a:srcRect l="9450" t="12531" r="9550" b="12289"/>
          <a:stretch>
            <a:fillRect/>
          </a:stretch>
        </p:blipFill>
        <p:spPr>
          <a:xfrm>
            <a:off x="6732588" y="1341438"/>
            <a:ext cx="2012950" cy="1811337"/>
          </a:xfrm>
        </p:spPr>
      </p:pic>
      <p:sp>
        <p:nvSpPr>
          <p:cNvPr id="8" name="TextBox 7"/>
          <p:cNvSpPr txBox="1"/>
          <p:nvPr/>
        </p:nvSpPr>
        <p:spPr>
          <a:xfrm>
            <a:off x="4932363" y="2997200"/>
            <a:ext cx="3887787" cy="2862263"/>
          </a:xfrm>
          <a:prstGeom prst="rect">
            <a:avLst/>
          </a:prstGeom>
          <a:noFill/>
        </p:spPr>
        <p:txBody>
          <a:bodyPr>
            <a:spAutoFit/>
          </a:bodyPr>
          <a:lstStyle/>
          <a:p>
            <a:pPr>
              <a:lnSpc>
                <a:spcPct val="150000"/>
              </a:lnSpc>
              <a:defRPr/>
            </a:pPr>
            <a:r>
              <a:rPr lang="zh-CN" altLang="en-US" sz="2400" b="1" dirty="0">
                <a:latin typeface="+mn-ea"/>
                <a:ea typeface="+mn-ea"/>
              </a:rPr>
              <a:t>思考：</a:t>
            </a:r>
          </a:p>
          <a:p>
            <a:pPr>
              <a:lnSpc>
                <a:spcPct val="150000"/>
              </a:lnSpc>
              <a:defRPr/>
            </a:pPr>
            <a:r>
              <a:rPr lang="en-US" altLang="zh-CN" sz="2400" b="1" dirty="0">
                <a:latin typeface="+mn-ea"/>
                <a:ea typeface="+mn-ea"/>
              </a:rPr>
              <a:t>1.</a:t>
            </a:r>
            <a:r>
              <a:rPr lang="zh-CN" altLang="en-US" sz="2400" b="1" dirty="0">
                <a:latin typeface="+mn-ea"/>
                <a:ea typeface="+mn-ea"/>
              </a:rPr>
              <a:t>作为现场人员应如何对王某进行院前急救？</a:t>
            </a:r>
            <a:endParaRPr lang="zh-CN" altLang="zh-CN" sz="2400" b="1" dirty="0">
              <a:latin typeface="+mn-ea"/>
              <a:ea typeface="+mn-ea"/>
            </a:endParaRPr>
          </a:p>
          <a:p>
            <a:pPr>
              <a:lnSpc>
                <a:spcPct val="150000"/>
              </a:lnSpc>
              <a:defRPr/>
            </a:pPr>
            <a:r>
              <a:rPr lang="en-US" altLang="zh-CN" sz="2400" b="1" dirty="0">
                <a:latin typeface="+mn-ea"/>
                <a:ea typeface="+mn-ea"/>
              </a:rPr>
              <a:t>2.</a:t>
            </a:r>
            <a:r>
              <a:rPr lang="zh-CN" altLang="en-US" sz="2400" b="1" dirty="0">
                <a:latin typeface="+mn-ea"/>
                <a:ea typeface="+mn-ea"/>
              </a:rPr>
              <a:t>在实施院前急救时，应遵循哪些急救原则？</a:t>
            </a:r>
            <a:endParaRPr lang="zh-CN" altLang="zh-CN" sz="2400" b="1" dirty="0">
              <a:latin typeface="+mn-ea"/>
              <a:ea typeface="+mn-ea"/>
            </a:endParaRPr>
          </a:p>
        </p:txBody>
      </p:sp>
      <p:pic>
        <p:nvPicPr>
          <p:cNvPr id="19463" name="Picture 16" descr="CHALKS"/>
          <p:cNvPicPr>
            <a:picLocks noChangeAspect="1" noChangeArrowheads="1"/>
          </p:cNvPicPr>
          <p:nvPr/>
        </p:nvPicPr>
        <p:blipFill>
          <a:blip r:embed="rId4"/>
          <a:srcRect/>
          <a:stretch>
            <a:fillRect/>
          </a:stretch>
        </p:blipFill>
        <p:spPr bwMode="auto">
          <a:xfrm>
            <a:off x="755650" y="4292600"/>
            <a:ext cx="3311525" cy="1657350"/>
          </a:xfrm>
          <a:prstGeom prst="rect">
            <a:avLst/>
          </a:prstGeom>
          <a:noFill/>
          <a:ln w="9525">
            <a:noFill/>
            <a:miter lim="800000"/>
            <a:headEnd/>
            <a:tailEnd/>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标题 1"/>
          <p:cNvSpPr>
            <a:spLocks noGrp="1"/>
          </p:cNvSpPr>
          <p:nvPr>
            <p:ph type="title"/>
          </p:nvPr>
        </p:nvSpPr>
        <p:spPr/>
        <p:txBody>
          <a:bodyPr/>
          <a:lstStyle/>
          <a:p>
            <a:endParaRPr lang="zh-CN" altLang="en-US" smtClean="0">
              <a:ea typeface="宋体" charset="-122"/>
            </a:endParaRPr>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pic>
        <p:nvPicPr>
          <p:cNvPr id="56323" name="Picture 15" descr="Chalkboard3"/>
          <p:cNvPicPr>
            <a:picLocks noChangeAspect="1" noChangeArrowheads="1"/>
          </p:cNvPicPr>
          <p:nvPr/>
        </p:nvPicPr>
        <p:blipFill>
          <a:blip r:embed="rId2"/>
          <a:srcRect t="2168"/>
          <a:stretch>
            <a:fillRect/>
          </a:stretch>
        </p:blipFill>
        <p:spPr bwMode="auto">
          <a:xfrm>
            <a:off x="0" y="736600"/>
            <a:ext cx="5219700" cy="6121400"/>
          </a:xfrm>
          <a:prstGeom prst="rect">
            <a:avLst/>
          </a:prstGeom>
          <a:noFill/>
          <a:ln w="9525">
            <a:noFill/>
            <a:miter lim="800000"/>
            <a:headEnd/>
            <a:tailEnd/>
          </a:ln>
        </p:spPr>
      </p:pic>
      <p:sp>
        <p:nvSpPr>
          <p:cNvPr id="56324" name="TextBox 5"/>
          <p:cNvSpPr txBox="1">
            <a:spLocks noChangeArrowheads="1"/>
          </p:cNvSpPr>
          <p:nvPr/>
        </p:nvSpPr>
        <p:spPr bwMode="auto">
          <a:xfrm>
            <a:off x="827088" y="1268413"/>
            <a:ext cx="3457575" cy="3416300"/>
          </a:xfrm>
          <a:prstGeom prst="rect">
            <a:avLst/>
          </a:prstGeom>
          <a:noFill/>
          <a:ln w="9525">
            <a:noFill/>
            <a:miter lim="800000"/>
            <a:headEnd/>
            <a:tailEnd/>
          </a:ln>
        </p:spPr>
        <p:txBody>
          <a:bodyPr>
            <a:spAutoFit/>
          </a:bodyPr>
          <a:lstStyle/>
          <a:p>
            <a:pPr>
              <a:lnSpc>
                <a:spcPct val="150000"/>
              </a:lnSpc>
            </a:pPr>
            <a:r>
              <a:rPr lang="zh-CN" altLang="en-US" sz="2400" b="1">
                <a:solidFill>
                  <a:schemeClr val="bg1"/>
                </a:solidFill>
              </a:rPr>
              <a:t>小李，社区护士，一天傍晚在河边散步，忽然听见有人呼救，原来是有人溺水，在大家的努力下，溺水者被救上岸，此时溺水者呼之不应。</a:t>
            </a:r>
          </a:p>
        </p:txBody>
      </p:sp>
      <p:pic>
        <p:nvPicPr>
          <p:cNvPr id="56325" name="Picture 2" descr="http://down.tutu001.com/d/file/20120217/373dcfb4c8f401a2c8be033836_560.jpg"/>
          <p:cNvPicPr>
            <a:picLocks noGrp="1" noChangeAspect="1" noChangeArrowheads="1"/>
          </p:cNvPicPr>
          <p:nvPr>
            <p:ph idx="1"/>
          </p:nvPr>
        </p:nvPicPr>
        <p:blipFill>
          <a:blip r:embed="rId3"/>
          <a:srcRect l="9450" t="12531" r="9550" b="12289"/>
          <a:stretch>
            <a:fillRect/>
          </a:stretch>
        </p:blipFill>
        <p:spPr>
          <a:xfrm>
            <a:off x="6732588" y="1341438"/>
            <a:ext cx="2012950" cy="1811337"/>
          </a:xfrm>
        </p:spPr>
      </p:pic>
      <p:sp>
        <p:nvSpPr>
          <p:cNvPr id="8" name="TextBox 7"/>
          <p:cNvSpPr txBox="1"/>
          <p:nvPr/>
        </p:nvSpPr>
        <p:spPr>
          <a:xfrm>
            <a:off x="5148263" y="2997200"/>
            <a:ext cx="3816350" cy="1200150"/>
          </a:xfrm>
          <a:prstGeom prst="rect">
            <a:avLst/>
          </a:prstGeom>
          <a:noFill/>
        </p:spPr>
        <p:txBody>
          <a:bodyPr>
            <a:spAutoFit/>
          </a:bodyPr>
          <a:lstStyle/>
          <a:p>
            <a:pPr>
              <a:lnSpc>
                <a:spcPct val="150000"/>
              </a:lnSpc>
              <a:defRPr/>
            </a:pPr>
            <a:r>
              <a:rPr lang="zh-CN" altLang="en-US" sz="2400" b="1" dirty="0">
                <a:latin typeface="+mn-ea"/>
                <a:ea typeface="+mn-ea"/>
              </a:rPr>
              <a:t>思考：</a:t>
            </a:r>
          </a:p>
          <a:p>
            <a:pPr>
              <a:lnSpc>
                <a:spcPct val="150000"/>
              </a:lnSpc>
              <a:defRPr/>
            </a:pPr>
            <a:r>
              <a:rPr lang="zh-CN" altLang="en-US" sz="2400" b="1" dirty="0">
                <a:ea typeface="+mn-ea"/>
              </a:rPr>
              <a:t>     小李在现场应该怎么做？</a:t>
            </a:r>
            <a:endParaRPr lang="zh-CN" altLang="zh-CN" sz="2400" b="1" dirty="0">
              <a:ea typeface="+mn-ea"/>
            </a:endParaRPr>
          </a:p>
        </p:txBody>
      </p:sp>
      <p:pic>
        <p:nvPicPr>
          <p:cNvPr id="56327" name="Picture 16" descr="CHALKS"/>
          <p:cNvPicPr>
            <a:picLocks noChangeAspect="1" noChangeArrowheads="1"/>
          </p:cNvPicPr>
          <p:nvPr/>
        </p:nvPicPr>
        <p:blipFill>
          <a:blip r:embed="rId4"/>
          <a:srcRect/>
          <a:stretch>
            <a:fillRect/>
          </a:stretch>
        </p:blipFill>
        <p:spPr bwMode="auto">
          <a:xfrm>
            <a:off x="684213" y="4797425"/>
            <a:ext cx="3382962" cy="1368425"/>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txBox="1">
            <a:spLocks noGrp="1"/>
          </p:cNvSpPr>
          <p:nvPr/>
        </p:nvSpPr>
        <p:spPr bwMode="auto">
          <a:xfrm>
            <a:off x="6248400" y="0"/>
            <a:ext cx="2667000" cy="228600"/>
          </a:xfrm>
          <a:prstGeom prst="rect">
            <a:avLst/>
          </a:prstGeom>
          <a:noFill/>
          <a:ln>
            <a:miter lim="800000"/>
            <a:headEnd/>
            <a:tailEnd/>
          </a:ln>
        </p:spPr>
        <p:txBody>
          <a:bodyPr/>
          <a:lstStyle/>
          <a:p>
            <a:pPr algn="r">
              <a:defRPr/>
            </a:pPr>
            <a:r>
              <a:rPr lang="en-US" sz="1000">
                <a:solidFill>
                  <a:schemeClr val="bg1"/>
                </a:solidFill>
                <a:latin typeface="+mn-lt"/>
                <a:ea typeface="宋体" pitchFamily="2" charset="-122"/>
              </a:rPr>
              <a:t>www.pumpress.com.cn</a:t>
            </a:r>
          </a:p>
        </p:txBody>
      </p:sp>
      <p:sp>
        <p:nvSpPr>
          <p:cNvPr id="2" name="右箭头标注 10"/>
          <p:cNvSpPr/>
          <p:nvPr/>
        </p:nvSpPr>
        <p:spPr>
          <a:xfrm>
            <a:off x="395288" y="4149725"/>
            <a:ext cx="1428750" cy="2376488"/>
          </a:xfrm>
          <a:prstGeom prst="rightArrowCallout">
            <a:avLst/>
          </a:prstGeom>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1">
              <a:solidFill>
                <a:schemeClr val="tx2"/>
              </a:solidFill>
              <a:ea typeface="宋体" charset="-122"/>
            </a:endParaRPr>
          </a:p>
          <a:p>
            <a:pPr algn="ctr">
              <a:defRPr/>
            </a:pPr>
            <a:endParaRPr lang="zh-CN" altLang="en-US" b="1">
              <a:solidFill>
                <a:schemeClr val="tx2"/>
              </a:solidFill>
              <a:ea typeface="宋体" charset="-122"/>
            </a:endParaRPr>
          </a:p>
          <a:p>
            <a:pPr algn="ctr">
              <a:defRPr/>
            </a:pPr>
            <a:endParaRPr lang="zh-CN" altLang="en-US" b="1">
              <a:solidFill>
                <a:schemeClr val="tx2"/>
              </a:solidFill>
              <a:ea typeface="宋体" charset="-122"/>
            </a:endParaRPr>
          </a:p>
          <a:p>
            <a:pPr algn="ctr">
              <a:defRPr/>
            </a:pPr>
            <a:r>
              <a:rPr lang="zh-CN" altLang="en-US" b="1">
                <a:solidFill>
                  <a:schemeClr val="tx2"/>
                </a:solidFill>
                <a:ea typeface="宋体" charset="-122"/>
              </a:rPr>
              <a:t>一</a:t>
            </a:r>
          </a:p>
          <a:p>
            <a:pPr algn="ctr">
              <a:defRPr/>
            </a:pPr>
            <a:r>
              <a:rPr lang="zh-CN" altLang="en-US" b="1">
                <a:solidFill>
                  <a:schemeClr val="tx2"/>
                </a:solidFill>
                <a:ea typeface="宋体" charset="-122"/>
              </a:rPr>
              <a:t>般</a:t>
            </a:r>
          </a:p>
          <a:p>
            <a:pPr algn="ctr">
              <a:defRPr/>
            </a:pPr>
            <a:r>
              <a:rPr lang="zh-CN" altLang="en-US" b="1">
                <a:solidFill>
                  <a:schemeClr val="tx2"/>
                </a:solidFill>
                <a:ea typeface="宋体" charset="-122"/>
              </a:rPr>
              <a:t>损</a:t>
            </a:r>
          </a:p>
          <a:p>
            <a:pPr algn="ctr">
              <a:defRPr/>
            </a:pPr>
            <a:r>
              <a:rPr lang="zh-CN" altLang="en-US" b="1">
                <a:solidFill>
                  <a:schemeClr val="tx2"/>
                </a:solidFill>
                <a:ea typeface="宋体" charset="-122"/>
              </a:rPr>
              <a:t>伤</a:t>
            </a:r>
          </a:p>
          <a:p>
            <a:pPr algn="ctr">
              <a:defRPr/>
            </a:pPr>
            <a:r>
              <a:rPr lang="zh-CN" altLang="en-US" b="1">
                <a:solidFill>
                  <a:schemeClr val="tx2"/>
                </a:solidFill>
                <a:ea typeface="宋体" charset="-122"/>
              </a:rPr>
              <a:t>处</a:t>
            </a:r>
          </a:p>
          <a:p>
            <a:pPr algn="ctr">
              <a:defRPr/>
            </a:pPr>
            <a:r>
              <a:rPr lang="zh-CN" altLang="en-US" b="1">
                <a:solidFill>
                  <a:schemeClr val="tx2"/>
                </a:solidFill>
                <a:ea typeface="宋体" charset="-122"/>
              </a:rPr>
              <a:t>理</a:t>
            </a:r>
          </a:p>
          <a:p>
            <a:pPr algn="ctr">
              <a:defRPr/>
            </a:pPr>
            <a:r>
              <a:rPr lang="zh-CN" altLang="en-US" b="1">
                <a:solidFill>
                  <a:schemeClr val="tx2"/>
                </a:solidFill>
                <a:ea typeface="宋体" charset="-122"/>
              </a:rPr>
              <a:t>原</a:t>
            </a:r>
          </a:p>
          <a:p>
            <a:pPr algn="ctr">
              <a:defRPr/>
            </a:pPr>
            <a:r>
              <a:rPr lang="zh-CN" altLang="en-US" b="1">
                <a:solidFill>
                  <a:schemeClr val="tx2"/>
                </a:solidFill>
                <a:ea typeface="宋体" charset="-122"/>
              </a:rPr>
              <a:t>则</a:t>
            </a:r>
            <a:endParaRPr lang="en-US" altLang="zh-CN" b="1">
              <a:solidFill>
                <a:schemeClr val="tx2"/>
              </a:solidFill>
              <a:ea typeface="宋体" charset="-122"/>
            </a:endParaRPr>
          </a:p>
          <a:p>
            <a:pPr algn="ctr">
              <a:defRPr/>
            </a:pPr>
            <a:endParaRPr lang="en-US" altLang="zh-CN" b="1">
              <a:solidFill>
                <a:schemeClr val="tx2"/>
              </a:solidFill>
              <a:ea typeface="宋体" charset="-122"/>
            </a:endParaRPr>
          </a:p>
          <a:p>
            <a:pPr algn="ctr">
              <a:defRPr/>
            </a:pPr>
            <a:endParaRPr lang="en-US" altLang="zh-CN" b="1">
              <a:solidFill>
                <a:schemeClr val="tx2"/>
              </a:solidFill>
              <a:ea typeface="宋体" charset="-122"/>
            </a:endParaRPr>
          </a:p>
          <a:p>
            <a:pPr algn="ctr">
              <a:defRPr/>
            </a:pPr>
            <a:endParaRPr lang="zh-CN" altLang="en-US" b="1">
              <a:solidFill>
                <a:schemeClr val="tx2"/>
              </a:solidFill>
              <a:ea typeface="宋体" charset="-122"/>
            </a:endParaRPr>
          </a:p>
        </p:txBody>
      </p:sp>
      <p:sp>
        <p:nvSpPr>
          <p:cNvPr id="3" name="TextBox 10"/>
          <p:cNvSpPr txBox="1">
            <a:spLocks noChangeArrowheads="1"/>
          </p:cNvSpPr>
          <p:nvPr/>
        </p:nvSpPr>
        <p:spPr bwMode="auto">
          <a:xfrm>
            <a:off x="1835150" y="4437063"/>
            <a:ext cx="5429250" cy="366712"/>
          </a:xfrm>
          <a:prstGeom prst="rect">
            <a:avLst/>
          </a:prstGeom>
          <a:noFill/>
          <a:ln w="9525">
            <a:noFill/>
            <a:miter lim="800000"/>
            <a:headEnd/>
            <a:tailEnd/>
          </a:ln>
        </p:spPr>
        <p:txBody>
          <a:bodyPr>
            <a:spAutoFit/>
          </a:bodyPr>
          <a:lstStyle/>
          <a:p>
            <a:r>
              <a:rPr lang="zh-CN" altLang="en-US">
                <a:solidFill>
                  <a:schemeClr val="tx2"/>
                </a:solidFill>
              </a:rPr>
              <a:t>    </a:t>
            </a:r>
            <a:r>
              <a:rPr lang="en-US" altLang="zh-CN">
                <a:solidFill>
                  <a:schemeClr val="tx2"/>
                </a:solidFill>
              </a:rPr>
              <a:t>1.</a:t>
            </a:r>
            <a:r>
              <a:rPr lang="zh-CN" altLang="en-US">
                <a:solidFill>
                  <a:schemeClr val="tx2"/>
                </a:solidFill>
              </a:rPr>
              <a:t>止血</a:t>
            </a:r>
          </a:p>
        </p:txBody>
      </p:sp>
      <p:sp>
        <p:nvSpPr>
          <p:cNvPr id="6" name="TextBox 10"/>
          <p:cNvSpPr txBox="1">
            <a:spLocks noChangeArrowheads="1"/>
          </p:cNvSpPr>
          <p:nvPr/>
        </p:nvSpPr>
        <p:spPr bwMode="auto">
          <a:xfrm>
            <a:off x="2124075" y="5157788"/>
            <a:ext cx="5429250" cy="366712"/>
          </a:xfrm>
          <a:prstGeom prst="rect">
            <a:avLst/>
          </a:prstGeom>
          <a:noFill/>
          <a:ln w="9525">
            <a:noFill/>
            <a:miter lim="800000"/>
            <a:headEnd/>
            <a:tailEnd/>
          </a:ln>
        </p:spPr>
        <p:txBody>
          <a:bodyPr>
            <a:spAutoFit/>
          </a:bodyPr>
          <a:lstStyle/>
          <a:p>
            <a:r>
              <a:rPr lang="en-US" altLang="zh-CN">
                <a:solidFill>
                  <a:schemeClr val="tx2"/>
                </a:solidFill>
              </a:rPr>
              <a:t>2.</a:t>
            </a:r>
            <a:r>
              <a:rPr lang="zh-CN" altLang="en-US">
                <a:solidFill>
                  <a:schemeClr val="tx2"/>
                </a:solidFill>
              </a:rPr>
              <a:t>包扎 </a:t>
            </a:r>
          </a:p>
        </p:txBody>
      </p:sp>
      <p:sp>
        <p:nvSpPr>
          <p:cNvPr id="7" name="TextBox 10"/>
          <p:cNvSpPr txBox="1">
            <a:spLocks noChangeArrowheads="1"/>
          </p:cNvSpPr>
          <p:nvPr/>
        </p:nvSpPr>
        <p:spPr bwMode="auto">
          <a:xfrm>
            <a:off x="2051050" y="5805488"/>
            <a:ext cx="5429250" cy="366712"/>
          </a:xfrm>
          <a:prstGeom prst="rect">
            <a:avLst/>
          </a:prstGeom>
          <a:noFill/>
          <a:ln w="9525">
            <a:noFill/>
            <a:miter lim="800000"/>
            <a:headEnd/>
            <a:tailEnd/>
          </a:ln>
        </p:spPr>
        <p:txBody>
          <a:bodyPr>
            <a:spAutoFit/>
          </a:bodyPr>
          <a:lstStyle/>
          <a:p>
            <a:r>
              <a:rPr lang="en-US" altLang="zh-CN">
                <a:solidFill>
                  <a:schemeClr val="tx2"/>
                </a:solidFill>
              </a:rPr>
              <a:t>3.</a:t>
            </a:r>
            <a:r>
              <a:rPr lang="zh-CN" altLang="en-US">
                <a:solidFill>
                  <a:schemeClr val="tx2"/>
                </a:solidFill>
              </a:rPr>
              <a:t>固定</a:t>
            </a:r>
          </a:p>
        </p:txBody>
      </p:sp>
      <p:sp>
        <p:nvSpPr>
          <p:cNvPr id="8" name="右箭头标注 10"/>
          <p:cNvSpPr/>
          <p:nvPr/>
        </p:nvSpPr>
        <p:spPr>
          <a:xfrm>
            <a:off x="323850" y="1916113"/>
            <a:ext cx="1439863" cy="2016125"/>
          </a:xfrm>
          <a:prstGeom prst="rightArrowCallout">
            <a:avLst/>
          </a:prstGeom>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1">
              <a:solidFill>
                <a:schemeClr val="tx2"/>
              </a:solidFill>
              <a:ea typeface="宋体" charset="-122"/>
            </a:endParaRPr>
          </a:p>
          <a:p>
            <a:pPr algn="ctr">
              <a:defRPr/>
            </a:pPr>
            <a:endParaRPr lang="zh-CN" altLang="en-US" b="1">
              <a:solidFill>
                <a:schemeClr val="tx2"/>
              </a:solidFill>
              <a:ea typeface="宋体" charset="-122"/>
            </a:endParaRPr>
          </a:p>
          <a:p>
            <a:pPr algn="ctr">
              <a:defRPr/>
            </a:pPr>
            <a:endParaRPr lang="zh-CN" altLang="en-US" b="1">
              <a:solidFill>
                <a:schemeClr val="tx2"/>
              </a:solidFill>
              <a:ea typeface="宋体" charset="-122"/>
            </a:endParaRPr>
          </a:p>
          <a:p>
            <a:pPr algn="ctr">
              <a:defRPr/>
            </a:pPr>
            <a:r>
              <a:rPr lang="zh-CN" altLang="en-US" b="1">
                <a:solidFill>
                  <a:schemeClr val="tx2"/>
                </a:solidFill>
                <a:ea typeface="宋体" charset="-122"/>
              </a:rPr>
              <a:t>意</a:t>
            </a:r>
          </a:p>
          <a:p>
            <a:pPr algn="ctr">
              <a:defRPr/>
            </a:pPr>
            <a:r>
              <a:rPr lang="zh-CN" altLang="en-US" b="1">
                <a:solidFill>
                  <a:schemeClr val="tx2"/>
                </a:solidFill>
                <a:ea typeface="宋体" charset="-122"/>
              </a:rPr>
              <a:t>外</a:t>
            </a:r>
          </a:p>
          <a:p>
            <a:pPr algn="ctr">
              <a:defRPr/>
            </a:pPr>
            <a:r>
              <a:rPr lang="zh-CN" altLang="en-US" b="1">
                <a:solidFill>
                  <a:schemeClr val="tx2"/>
                </a:solidFill>
                <a:ea typeface="宋体" charset="-122"/>
              </a:rPr>
              <a:t>损</a:t>
            </a:r>
          </a:p>
          <a:p>
            <a:pPr algn="ctr">
              <a:defRPr/>
            </a:pPr>
            <a:r>
              <a:rPr lang="zh-CN" altLang="en-US" b="1">
                <a:solidFill>
                  <a:schemeClr val="tx2"/>
                </a:solidFill>
                <a:ea typeface="宋体" charset="-122"/>
              </a:rPr>
              <a:t>伤</a:t>
            </a:r>
          </a:p>
          <a:p>
            <a:pPr algn="ctr">
              <a:defRPr/>
            </a:pPr>
            <a:r>
              <a:rPr lang="zh-CN" altLang="en-US" b="1">
                <a:solidFill>
                  <a:schemeClr val="tx2"/>
                </a:solidFill>
                <a:ea typeface="宋体" charset="-122"/>
              </a:rPr>
              <a:t>种</a:t>
            </a:r>
          </a:p>
          <a:p>
            <a:pPr algn="ctr">
              <a:defRPr/>
            </a:pPr>
            <a:r>
              <a:rPr lang="zh-CN" altLang="en-US" b="1">
                <a:solidFill>
                  <a:schemeClr val="tx2"/>
                </a:solidFill>
                <a:ea typeface="宋体" charset="-122"/>
              </a:rPr>
              <a:t>类</a:t>
            </a:r>
          </a:p>
          <a:p>
            <a:pPr algn="ctr">
              <a:defRPr/>
            </a:pPr>
            <a:endParaRPr lang="en-US" altLang="zh-CN" b="1">
              <a:solidFill>
                <a:schemeClr val="tx2"/>
              </a:solidFill>
              <a:ea typeface="宋体" charset="-122"/>
            </a:endParaRPr>
          </a:p>
          <a:p>
            <a:pPr algn="ctr">
              <a:defRPr/>
            </a:pPr>
            <a:endParaRPr lang="en-US" altLang="zh-CN" b="1">
              <a:solidFill>
                <a:schemeClr val="tx2"/>
              </a:solidFill>
              <a:ea typeface="宋体" charset="-122"/>
            </a:endParaRPr>
          </a:p>
          <a:p>
            <a:pPr algn="ctr">
              <a:defRPr/>
            </a:pPr>
            <a:endParaRPr lang="zh-CN" altLang="en-US" b="1">
              <a:solidFill>
                <a:schemeClr val="tx2"/>
              </a:solidFill>
              <a:ea typeface="宋体" charset="-122"/>
            </a:endParaRPr>
          </a:p>
        </p:txBody>
      </p:sp>
      <p:sp>
        <p:nvSpPr>
          <p:cNvPr id="9" name="TextBox 10"/>
          <p:cNvSpPr txBox="1">
            <a:spLocks noChangeArrowheads="1"/>
          </p:cNvSpPr>
          <p:nvPr/>
        </p:nvSpPr>
        <p:spPr bwMode="auto">
          <a:xfrm>
            <a:off x="1979613" y="1844675"/>
            <a:ext cx="5429250" cy="366713"/>
          </a:xfrm>
          <a:prstGeom prst="rect">
            <a:avLst/>
          </a:prstGeom>
          <a:noFill/>
          <a:ln w="9525">
            <a:noFill/>
            <a:miter lim="800000"/>
            <a:headEnd/>
            <a:tailEnd/>
          </a:ln>
        </p:spPr>
        <p:txBody>
          <a:bodyPr>
            <a:spAutoFit/>
          </a:bodyPr>
          <a:lstStyle/>
          <a:p>
            <a:r>
              <a:rPr lang="en-US" altLang="zh-CN">
                <a:solidFill>
                  <a:schemeClr val="tx2"/>
                </a:solidFill>
              </a:rPr>
              <a:t>1.</a:t>
            </a:r>
            <a:r>
              <a:rPr lang="zh-CN" altLang="en-US">
                <a:solidFill>
                  <a:schemeClr val="tx2"/>
                </a:solidFill>
              </a:rPr>
              <a:t>按解剖和组织器官分</a:t>
            </a:r>
          </a:p>
        </p:txBody>
      </p:sp>
      <p:sp>
        <p:nvSpPr>
          <p:cNvPr id="10" name="TextBox 10"/>
          <p:cNvSpPr txBox="1">
            <a:spLocks noChangeArrowheads="1"/>
          </p:cNvSpPr>
          <p:nvPr/>
        </p:nvSpPr>
        <p:spPr bwMode="auto">
          <a:xfrm>
            <a:off x="1979613" y="2636838"/>
            <a:ext cx="5573712" cy="366712"/>
          </a:xfrm>
          <a:prstGeom prst="rect">
            <a:avLst/>
          </a:prstGeom>
          <a:noFill/>
          <a:ln w="9525">
            <a:noFill/>
            <a:miter lim="800000"/>
            <a:headEnd/>
            <a:tailEnd/>
          </a:ln>
        </p:spPr>
        <p:txBody>
          <a:bodyPr>
            <a:spAutoFit/>
          </a:bodyPr>
          <a:lstStyle/>
          <a:p>
            <a:r>
              <a:rPr lang="en-US" altLang="zh-CN">
                <a:solidFill>
                  <a:schemeClr val="tx2"/>
                </a:solidFill>
              </a:rPr>
              <a:t>2.</a:t>
            </a:r>
            <a:r>
              <a:rPr lang="zh-CN" altLang="en-US">
                <a:solidFill>
                  <a:schemeClr val="tx2"/>
                </a:solidFill>
              </a:rPr>
              <a:t>按皮肤完整性分</a:t>
            </a:r>
          </a:p>
        </p:txBody>
      </p:sp>
      <p:sp>
        <p:nvSpPr>
          <p:cNvPr id="11" name="TextBox 10"/>
          <p:cNvSpPr txBox="1">
            <a:spLocks noChangeArrowheads="1"/>
          </p:cNvSpPr>
          <p:nvPr/>
        </p:nvSpPr>
        <p:spPr bwMode="auto">
          <a:xfrm>
            <a:off x="1979613" y="3357563"/>
            <a:ext cx="5573712" cy="366712"/>
          </a:xfrm>
          <a:prstGeom prst="rect">
            <a:avLst/>
          </a:prstGeom>
          <a:noFill/>
          <a:ln w="9525">
            <a:noFill/>
            <a:miter lim="800000"/>
            <a:headEnd/>
            <a:tailEnd/>
          </a:ln>
        </p:spPr>
        <p:txBody>
          <a:bodyPr>
            <a:spAutoFit/>
          </a:bodyPr>
          <a:lstStyle/>
          <a:p>
            <a:r>
              <a:rPr lang="zh-CN" altLang="en-US">
                <a:solidFill>
                  <a:schemeClr val="tx2"/>
                </a:solidFill>
              </a:rPr>
              <a:t> </a:t>
            </a:r>
            <a:r>
              <a:rPr lang="en-US" altLang="zh-CN">
                <a:solidFill>
                  <a:schemeClr val="tx2"/>
                </a:solidFill>
              </a:rPr>
              <a:t>3.</a:t>
            </a:r>
            <a:r>
              <a:rPr lang="zh-CN" altLang="en-US">
                <a:solidFill>
                  <a:schemeClr val="tx2"/>
                </a:solidFill>
              </a:rPr>
              <a:t>按受伤的原因分</a:t>
            </a:r>
          </a:p>
        </p:txBody>
      </p:sp>
      <p:pic>
        <p:nvPicPr>
          <p:cNvPr id="57354" name="Picture 20" descr="Img277502361"/>
          <p:cNvPicPr>
            <a:picLocks noChangeAspect="1" noChangeArrowheads="1"/>
          </p:cNvPicPr>
          <p:nvPr/>
        </p:nvPicPr>
        <p:blipFill>
          <a:blip r:embed="rId2"/>
          <a:srcRect/>
          <a:stretch>
            <a:fillRect/>
          </a:stretch>
        </p:blipFill>
        <p:spPr bwMode="auto">
          <a:xfrm>
            <a:off x="3851275" y="4221163"/>
            <a:ext cx="3921125" cy="2305050"/>
          </a:xfrm>
          <a:prstGeom prst="rect">
            <a:avLst/>
          </a:prstGeom>
          <a:noFill/>
          <a:ln w="9525">
            <a:noFill/>
            <a:miter lim="800000"/>
            <a:headEnd/>
            <a:tailEnd/>
          </a:ln>
        </p:spPr>
      </p:pic>
      <p:pic>
        <p:nvPicPr>
          <p:cNvPr id="57355" name="Picture 22" descr="1"/>
          <p:cNvPicPr>
            <a:picLocks noChangeAspect="1" noChangeArrowheads="1"/>
          </p:cNvPicPr>
          <p:nvPr/>
        </p:nvPicPr>
        <p:blipFill>
          <a:blip r:embed="rId3"/>
          <a:srcRect/>
          <a:stretch>
            <a:fillRect/>
          </a:stretch>
        </p:blipFill>
        <p:spPr bwMode="auto">
          <a:xfrm>
            <a:off x="4284663" y="1412875"/>
            <a:ext cx="4324350" cy="2735263"/>
          </a:xfrm>
          <a:prstGeom prst="rect">
            <a:avLst/>
          </a:prstGeom>
          <a:noFill/>
          <a:ln w="9525">
            <a:noFill/>
            <a:miter lim="800000"/>
            <a:headEnd/>
            <a:tailEnd/>
          </a:ln>
        </p:spPr>
      </p:pic>
      <p:sp>
        <p:nvSpPr>
          <p:cNvPr id="57356" name="标题 15"/>
          <p:cNvSpPr>
            <a:spLocks noGrp="1"/>
          </p:cNvSpPr>
          <p:nvPr>
            <p:ph type="title"/>
          </p:nvPr>
        </p:nvSpPr>
        <p:spPr/>
        <p:txBody>
          <a:bodyPr/>
          <a:lstStyle/>
          <a:p>
            <a:r>
              <a:rPr lang="zh-CN" altLang="en-US" smtClean="0">
                <a:ea typeface="宋体" charset="-122"/>
              </a:rPr>
              <a:t>一、概述</a:t>
            </a:r>
          </a:p>
        </p:txBody>
      </p:sp>
      <p:sp>
        <p:nvSpPr>
          <p:cNvPr id="57357" name="内容占位符 16"/>
          <p:cNvSpPr>
            <a:spLocks noGrp="1"/>
          </p:cNvSpPr>
          <p:nvPr>
            <p:ph idx="1"/>
          </p:nvPr>
        </p:nvSpPr>
        <p:spPr/>
        <p:txBody>
          <a:bodyPr/>
          <a:lstStyle/>
          <a:p>
            <a:endParaRPr lang="zh-CN" altLang="en-US" smtClean="0">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6" grpId="0"/>
      <p:bldP spid="7" grpId="0"/>
      <p:bldP spid="8" grpId="0" animBg="1"/>
      <p:bldP spid="9" grpId="0"/>
      <p:bldP spid="10" grpId="0"/>
      <p:bldP spid="1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txBox="1">
            <a:spLocks noGrp="1"/>
          </p:cNvSpPr>
          <p:nvPr/>
        </p:nvSpPr>
        <p:spPr bwMode="auto">
          <a:xfrm>
            <a:off x="6248400" y="0"/>
            <a:ext cx="2667000" cy="228600"/>
          </a:xfrm>
          <a:prstGeom prst="rect">
            <a:avLst/>
          </a:prstGeom>
          <a:noFill/>
          <a:ln>
            <a:miter lim="800000"/>
            <a:headEnd/>
            <a:tailEnd/>
          </a:ln>
        </p:spPr>
        <p:txBody>
          <a:bodyPr/>
          <a:lstStyle/>
          <a:p>
            <a:pPr algn="r">
              <a:defRPr/>
            </a:pPr>
            <a:r>
              <a:rPr lang="en-US" sz="1000">
                <a:solidFill>
                  <a:schemeClr val="bg1"/>
                </a:solidFill>
                <a:latin typeface="+mn-lt"/>
                <a:ea typeface="宋体" pitchFamily="2" charset="-122"/>
              </a:rPr>
              <a:t>www.pumpress.com.cn</a:t>
            </a:r>
          </a:p>
        </p:txBody>
      </p:sp>
      <p:sp>
        <p:nvSpPr>
          <p:cNvPr id="11" name="TextBox 10"/>
          <p:cNvSpPr txBox="1">
            <a:spLocks noChangeArrowheads="1"/>
          </p:cNvSpPr>
          <p:nvPr/>
        </p:nvSpPr>
        <p:spPr bwMode="auto">
          <a:xfrm>
            <a:off x="1116013" y="1700213"/>
            <a:ext cx="5429250" cy="366712"/>
          </a:xfrm>
          <a:prstGeom prst="rect">
            <a:avLst/>
          </a:prstGeom>
          <a:noFill/>
          <a:ln w="9525">
            <a:noFill/>
            <a:miter lim="800000"/>
            <a:headEnd/>
            <a:tailEnd/>
          </a:ln>
        </p:spPr>
        <p:txBody>
          <a:bodyPr>
            <a:spAutoFit/>
          </a:bodyPr>
          <a:lstStyle/>
          <a:p>
            <a:r>
              <a:rPr lang="zh-CN" altLang="en-US">
                <a:solidFill>
                  <a:schemeClr val="tx2"/>
                </a:solidFill>
              </a:rPr>
              <a:t>          </a:t>
            </a:r>
            <a:r>
              <a:rPr lang="en-US" altLang="zh-CN">
                <a:solidFill>
                  <a:schemeClr val="tx2"/>
                </a:solidFill>
              </a:rPr>
              <a:t>1.</a:t>
            </a:r>
            <a:r>
              <a:rPr lang="zh-CN" altLang="en-US">
                <a:solidFill>
                  <a:schemeClr val="tx2"/>
                </a:solidFill>
              </a:rPr>
              <a:t>全身表现</a:t>
            </a:r>
          </a:p>
        </p:txBody>
      </p:sp>
      <p:sp>
        <p:nvSpPr>
          <p:cNvPr id="12" name="TextBox 11"/>
          <p:cNvSpPr txBox="1">
            <a:spLocks noChangeArrowheads="1"/>
          </p:cNvSpPr>
          <p:nvPr/>
        </p:nvSpPr>
        <p:spPr bwMode="auto">
          <a:xfrm>
            <a:off x="971550" y="2276475"/>
            <a:ext cx="7000875" cy="366713"/>
          </a:xfrm>
          <a:prstGeom prst="rect">
            <a:avLst/>
          </a:prstGeom>
          <a:noFill/>
          <a:ln w="9525">
            <a:noFill/>
            <a:miter lim="800000"/>
            <a:headEnd/>
            <a:tailEnd/>
          </a:ln>
        </p:spPr>
        <p:txBody>
          <a:bodyPr>
            <a:spAutoFit/>
          </a:bodyPr>
          <a:lstStyle/>
          <a:p>
            <a:r>
              <a:rPr lang="en-US" altLang="zh-CN"/>
              <a:t>             </a:t>
            </a:r>
            <a:r>
              <a:rPr lang="en-US" altLang="zh-CN">
                <a:solidFill>
                  <a:schemeClr val="tx2"/>
                </a:solidFill>
              </a:rPr>
              <a:t>2.</a:t>
            </a:r>
            <a:r>
              <a:rPr lang="zh-CN" altLang="en-US">
                <a:solidFill>
                  <a:schemeClr val="tx2"/>
                </a:solidFill>
              </a:rPr>
              <a:t>局部表现 </a:t>
            </a:r>
          </a:p>
        </p:txBody>
      </p:sp>
      <p:sp>
        <p:nvSpPr>
          <p:cNvPr id="13" name="TextBox 12"/>
          <p:cNvSpPr txBox="1">
            <a:spLocks noChangeArrowheads="1"/>
          </p:cNvSpPr>
          <p:nvPr/>
        </p:nvSpPr>
        <p:spPr bwMode="auto">
          <a:xfrm>
            <a:off x="1187450" y="2781300"/>
            <a:ext cx="3743325" cy="366713"/>
          </a:xfrm>
          <a:prstGeom prst="rect">
            <a:avLst/>
          </a:prstGeom>
          <a:noFill/>
          <a:ln w="9525">
            <a:noFill/>
            <a:miter lim="800000"/>
            <a:headEnd/>
            <a:tailEnd/>
          </a:ln>
        </p:spPr>
        <p:txBody>
          <a:bodyPr>
            <a:spAutoFit/>
          </a:bodyPr>
          <a:lstStyle/>
          <a:p>
            <a:r>
              <a:rPr lang="en-US" altLang="zh-CN"/>
              <a:t>          </a:t>
            </a:r>
            <a:r>
              <a:rPr lang="en-US" altLang="zh-CN">
                <a:solidFill>
                  <a:schemeClr val="tx2"/>
                </a:solidFill>
              </a:rPr>
              <a:t>3.</a:t>
            </a:r>
            <a:r>
              <a:rPr lang="zh-CN" altLang="en-US">
                <a:solidFill>
                  <a:schemeClr val="tx2"/>
                </a:solidFill>
              </a:rPr>
              <a:t>并发症</a:t>
            </a:r>
            <a:r>
              <a:rPr lang="zh-CN" altLang="en-US"/>
              <a:t> </a:t>
            </a:r>
          </a:p>
        </p:txBody>
      </p:sp>
      <p:sp>
        <p:nvSpPr>
          <p:cNvPr id="15" name="TextBox 14"/>
          <p:cNvSpPr txBox="1">
            <a:spLocks noChangeArrowheads="1"/>
          </p:cNvSpPr>
          <p:nvPr/>
        </p:nvSpPr>
        <p:spPr bwMode="auto">
          <a:xfrm>
            <a:off x="1357313" y="4143375"/>
            <a:ext cx="2135187" cy="366713"/>
          </a:xfrm>
          <a:prstGeom prst="rect">
            <a:avLst/>
          </a:prstGeom>
          <a:noFill/>
          <a:ln w="9525">
            <a:noFill/>
            <a:miter lim="800000"/>
            <a:headEnd/>
            <a:tailEnd/>
          </a:ln>
        </p:spPr>
        <p:txBody>
          <a:bodyPr>
            <a:spAutoFit/>
          </a:bodyPr>
          <a:lstStyle/>
          <a:p>
            <a:r>
              <a:rPr lang="en-US" altLang="zh-CN">
                <a:solidFill>
                  <a:schemeClr val="tx2"/>
                </a:solidFill>
              </a:rPr>
              <a:t>      1.</a:t>
            </a:r>
            <a:r>
              <a:rPr lang="zh-CN" altLang="en-US">
                <a:solidFill>
                  <a:schemeClr val="tx2"/>
                </a:solidFill>
              </a:rPr>
              <a:t>脱离电源</a:t>
            </a:r>
            <a:endParaRPr lang="zh-CN" altLang="en-US"/>
          </a:p>
        </p:txBody>
      </p:sp>
      <p:sp>
        <p:nvSpPr>
          <p:cNvPr id="16" name="TextBox 15"/>
          <p:cNvSpPr txBox="1">
            <a:spLocks noChangeArrowheads="1"/>
          </p:cNvSpPr>
          <p:nvPr/>
        </p:nvSpPr>
        <p:spPr bwMode="auto">
          <a:xfrm>
            <a:off x="1357313" y="4572000"/>
            <a:ext cx="2278062" cy="366713"/>
          </a:xfrm>
          <a:prstGeom prst="rect">
            <a:avLst/>
          </a:prstGeom>
          <a:noFill/>
          <a:ln w="9525">
            <a:noFill/>
            <a:miter lim="800000"/>
            <a:headEnd/>
            <a:tailEnd/>
          </a:ln>
        </p:spPr>
        <p:txBody>
          <a:bodyPr>
            <a:spAutoFit/>
          </a:bodyPr>
          <a:lstStyle/>
          <a:p>
            <a:r>
              <a:rPr lang="en-US" altLang="zh-CN"/>
              <a:t>      </a:t>
            </a:r>
            <a:r>
              <a:rPr lang="en-US" altLang="zh-CN">
                <a:solidFill>
                  <a:schemeClr val="tx2"/>
                </a:solidFill>
              </a:rPr>
              <a:t>2.</a:t>
            </a:r>
            <a:r>
              <a:rPr lang="zh-CN" altLang="en-US">
                <a:solidFill>
                  <a:schemeClr val="tx2"/>
                </a:solidFill>
              </a:rPr>
              <a:t>心肺复苏</a:t>
            </a:r>
          </a:p>
        </p:txBody>
      </p:sp>
      <p:sp>
        <p:nvSpPr>
          <p:cNvPr id="17" name="TextBox 16"/>
          <p:cNvSpPr txBox="1">
            <a:spLocks noChangeArrowheads="1"/>
          </p:cNvSpPr>
          <p:nvPr/>
        </p:nvSpPr>
        <p:spPr bwMode="auto">
          <a:xfrm>
            <a:off x="1357313" y="5429250"/>
            <a:ext cx="2638425" cy="366713"/>
          </a:xfrm>
          <a:prstGeom prst="rect">
            <a:avLst/>
          </a:prstGeom>
          <a:noFill/>
          <a:ln w="9525">
            <a:noFill/>
            <a:miter lim="800000"/>
            <a:headEnd/>
            <a:tailEnd/>
          </a:ln>
        </p:spPr>
        <p:txBody>
          <a:bodyPr>
            <a:spAutoFit/>
          </a:bodyPr>
          <a:lstStyle/>
          <a:p>
            <a:r>
              <a:rPr lang="zh-CN" altLang="en-US">
                <a:solidFill>
                  <a:schemeClr val="tx2"/>
                </a:solidFill>
              </a:rPr>
              <a:t>      </a:t>
            </a:r>
            <a:r>
              <a:rPr lang="en-US" altLang="zh-CN">
                <a:solidFill>
                  <a:schemeClr val="tx2"/>
                </a:solidFill>
              </a:rPr>
              <a:t>4.</a:t>
            </a:r>
            <a:r>
              <a:rPr lang="zh-CN" altLang="en-US">
                <a:solidFill>
                  <a:schemeClr val="tx2"/>
                </a:solidFill>
              </a:rPr>
              <a:t>保护创面预防感染　</a:t>
            </a:r>
          </a:p>
        </p:txBody>
      </p:sp>
      <p:sp>
        <p:nvSpPr>
          <p:cNvPr id="18" name="TextBox 17"/>
          <p:cNvSpPr txBox="1">
            <a:spLocks noChangeArrowheads="1"/>
          </p:cNvSpPr>
          <p:nvPr/>
        </p:nvSpPr>
        <p:spPr bwMode="auto">
          <a:xfrm>
            <a:off x="1357313" y="5000625"/>
            <a:ext cx="2062162" cy="366713"/>
          </a:xfrm>
          <a:prstGeom prst="rect">
            <a:avLst/>
          </a:prstGeom>
          <a:noFill/>
          <a:ln w="9525">
            <a:noFill/>
            <a:miter lim="800000"/>
            <a:headEnd/>
            <a:tailEnd/>
          </a:ln>
        </p:spPr>
        <p:txBody>
          <a:bodyPr>
            <a:spAutoFit/>
          </a:bodyPr>
          <a:lstStyle/>
          <a:p>
            <a:r>
              <a:rPr lang="en-US" altLang="zh-CN"/>
              <a:t>      </a:t>
            </a:r>
            <a:r>
              <a:rPr lang="en-US" altLang="zh-CN">
                <a:solidFill>
                  <a:schemeClr val="tx2"/>
                </a:solidFill>
              </a:rPr>
              <a:t>3.</a:t>
            </a:r>
            <a:r>
              <a:rPr lang="zh-CN" altLang="en-US">
                <a:solidFill>
                  <a:schemeClr val="tx2"/>
                </a:solidFill>
              </a:rPr>
              <a:t>判断伤情</a:t>
            </a:r>
          </a:p>
        </p:txBody>
      </p:sp>
      <p:sp>
        <p:nvSpPr>
          <p:cNvPr id="2" name="右箭头标注 10"/>
          <p:cNvSpPr/>
          <p:nvPr/>
        </p:nvSpPr>
        <p:spPr>
          <a:xfrm>
            <a:off x="250825" y="1773238"/>
            <a:ext cx="1428750" cy="1871662"/>
          </a:xfrm>
          <a:prstGeom prst="rightArrowCallout">
            <a:avLst/>
          </a:prstGeom>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1">
              <a:solidFill>
                <a:schemeClr val="tx2"/>
              </a:solidFill>
              <a:ea typeface="宋体" charset="-122"/>
            </a:endParaRPr>
          </a:p>
          <a:p>
            <a:pPr algn="ctr">
              <a:defRPr/>
            </a:pPr>
            <a:endParaRPr lang="zh-CN" altLang="en-US" b="1">
              <a:solidFill>
                <a:schemeClr val="tx2"/>
              </a:solidFill>
              <a:ea typeface="宋体" charset="-122"/>
            </a:endParaRPr>
          </a:p>
          <a:p>
            <a:pPr algn="ctr">
              <a:defRPr/>
            </a:pPr>
            <a:endParaRPr lang="zh-CN" altLang="en-US" b="1">
              <a:solidFill>
                <a:schemeClr val="tx2"/>
              </a:solidFill>
              <a:ea typeface="宋体" charset="-122"/>
            </a:endParaRPr>
          </a:p>
          <a:p>
            <a:pPr algn="ctr">
              <a:defRPr/>
            </a:pPr>
            <a:r>
              <a:rPr lang="zh-CN" altLang="en-US" b="1">
                <a:solidFill>
                  <a:schemeClr val="tx2"/>
                </a:solidFill>
                <a:ea typeface="宋体" charset="-122"/>
              </a:rPr>
              <a:t>临</a:t>
            </a:r>
          </a:p>
          <a:p>
            <a:pPr algn="ctr">
              <a:defRPr/>
            </a:pPr>
            <a:r>
              <a:rPr lang="zh-CN" altLang="en-US" b="1">
                <a:solidFill>
                  <a:schemeClr val="tx2"/>
                </a:solidFill>
                <a:ea typeface="宋体" charset="-122"/>
              </a:rPr>
              <a:t>床</a:t>
            </a:r>
          </a:p>
          <a:p>
            <a:pPr algn="ctr">
              <a:defRPr/>
            </a:pPr>
            <a:r>
              <a:rPr lang="zh-CN" altLang="en-US" b="1">
                <a:solidFill>
                  <a:schemeClr val="tx2"/>
                </a:solidFill>
                <a:ea typeface="宋体" charset="-122"/>
              </a:rPr>
              <a:t>表</a:t>
            </a:r>
          </a:p>
          <a:p>
            <a:pPr algn="ctr">
              <a:defRPr/>
            </a:pPr>
            <a:r>
              <a:rPr lang="zh-CN" altLang="en-US" b="1">
                <a:solidFill>
                  <a:schemeClr val="tx2"/>
                </a:solidFill>
                <a:ea typeface="宋体" charset="-122"/>
              </a:rPr>
              <a:t>现</a:t>
            </a:r>
          </a:p>
          <a:p>
            <a:pPr algn="ctr">
              <a:defRPr/>
            </a:pPr>
            <a:endParaRPr lang="en-US" altLang="zh-CN" b="1">
              <a:solidFill>
                <a:schemeClr val="tx2"/>
              </a:solidFill>
              <a:ea typeface="宋体" charset="-122"/>
            </a:endParaRPr>
          </a:p>
          <a:p>
            <a:pPr algn="ctr">
              <a:defRPr/>
            </a:pPr>
            <a:endParaRPr lang="en-US" altLang="zh-CN" b="1">
              <a:solidFill>
                <a:schemeClr val="tx2"/>
              </a:solidFill>
              <a:ea typeface="宋体" charset="-122"/>
            </a:endParaRPr>
          </a:p>
          <a:p>
            <a:pPr algn="ctr">
              <a:defRPr/>
            </a:pPr>
            <a:endParaRPr lang="en-US" altLang="zh-CN" b="1">
              <a:solidFill>
                <a:schemeClr val="tx2"/>
              </a:solidFill>
              <a:ea typeface="宋体" charset="-122"/>
            </a:endParaRPr>
          </a:p>
          <a:p>
            <a:pPr algn="ctr">
              <a:defRPr/>
            </a:pPr>
            <a:endParaRPr lang="zh-CN" altLang="en-US" b="1">
              <a:solidFill>
                <a:schemeClr val="tx2"/>
              </a:solidFill>
              <a:ea typeface="宋体" charset="-122"/>
            </a:endParaRPr>
          </a:p>
        </p:txBody>
      </p:sp>
      <p:sp>
        <p:nvSpPr>
          <p:cNvPr id="5" name="右箭头标注 10"/>
          <p:cNvSpPr/>
          <p:nvPr/>
        </p:nvSpPr>
        <p:spPr>
          <a:xfrm>
            <a:off x="250825" y="4076700"/>
            <a:ext cx="1428750" cy="1871663"/>
          </a:xfrm>
          <a:prstGeom prst="rightArrowCallout">
            <a:avLst/>
          </a:prstGeom>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1">
              <a:solidFill>
                <a:schemeClr val="tx2"/>
              </a:solidFill>
              <a:ea typeface="宋体" charset="-122"/>
            </a:endParaRPr>
          </a:p>
          <a:p>
            <a:pPr algn="ctr">
              <a:defRPr/>
            </a:pPr>
            <a:r>
              <a:rPr lang="zh-CN" altLang="en-US" b="1">
                <a:solidFill>
                  <a:schemeClr val="tx2"/>
                </a:solidFill>
                <a:ea typeface="宋体" charset="-122"/>
              </a:rPr>
              <a:t>急</a:t>
            </a:r>
          </a:p>
          <a:p>
            <a:pPr algn="ctr">
              <a:defRPr/>
            </a:pPr>
            <a:r>
              <a:rPr lang="zh-CN" altLang="en-US" b="1">
                <a:solidFill>
                  <a:schemeClr val="tx2"/>
                </a:solidFill>
                <a:ea typeface="宋体" charset="-122"/>
              </a:rPr>
              <a:t>救</a:t>
            </a:r>
          </a:p>
          <a:p>
            <a:pPr algn="ctr">
              <a:defRPr/>
            </a:pPr>
            <a:r>
              <a:rPr lang="zh-CN" altLang="en-US" b="1">
                <a:solidFill>
                  <a:schemeClr val="tx2"/>
                </a:solidFill>
                <a:ea typeface="宋体" charset="-122"/>
              </a:rPr>
              <a:t>处</a:t>
            </a:r>
          </a:p>
          <a:p>
            <a:pPr algn="ctr">
              <a:defRPr/>
            </a:pPr>
            <a:r>
              <a:rPr lang="zh-CN" altLang="en-US" b="1">
                <a:solidFill>
                  <a:schemeClr val="tx2"/>
                </a:solidFill>
                <a:ea typeface="宋体" charset="-122"/>
              </a:rPr>
              <a:t>理</a:t>
            </a:r>
            <a:endParaRPr lang="en-US" altLang="zh-CN" b="1">
              <a:solidFill>
                <a:schemeClr val="tx2"/>
              </a:solidFill>
              <a:ea typeface="宋体" charset="-122"/>
            </a:endParaRPr>
          </a:p>
          <a:p>
            <a:pPr algn="ctr">
              <a:defRPr/>
            </a:pPr>
            <a:endParaRPr lang="en-US" altLang="zh-CN" b="1">
              <a:solidFill>
                <a:schemeClr val="tx2"/>
              </a:solidFill>
              <a:ea typeface="宋体" charset="-122"/>
            </a:endParaRPr>
          </a:p>
          <a:p>
            <a:pPr algn="ctr">
              <a:defRPr/>
            </a:pPr>
            <a:endParaRPr lang="zh-CN" altLang="en-US" b="1">
              <a:solidFill>
                <a:schemeClr val="tx2"/>
              </a:solidFill>
              <a:ea typeface="宋体" charset="-122"/>
            </a:endParaRPr>
          </a:p>
        </p:txBody>
      </p:sp>
      <p:pic>
        <p:nvPicPr>
          <p:cNvPr id="58379" name="Picture 19" descr="3563317_085404044785_2"/>
          <p:cNvPicPr>
            <a:picLocks noChangeAspect="1" noChangeArrowheads="1"/>
          </p:cNvPicPr>
          <p:nvPr/>
        </p:nvPicPr>
        <p:blipFill>
          <a:blip r:embed="rId2"/>
          <a:srcRect/>
          <a:stretch>
            <a:fillRect/>
          </a:stretch>
        </p:blipFill>
        <p:spPr bwMode="auto">
          <a:xfrm>
            <a:off x="4572000" y="981075"/>
            <a:ext cx="2879725" cy="2735263"/>
          </a:xfrm>
          <a:prstGeom prst="rect">
            <a:avLst/>
          </a:prstGeom>
          <a:noFill/>
          <a:ln w="9525">
            <a:noFill/>
            <a:miter lim="800000"/>
            <a:headEnd/>
            <a:tailEnd/>
          </a:ln>
        </p:spPr>
      </p:pic>
      <p:pic>
        <p:nvPicPr>
          <p:cNvPr id="58380" name="Picture 27" descr="t016be0e64705450975"/>
          <p:cNvPicPr>
            <a:picLocks noChangeAspect="1" noChangeArrowheads="1"/>
          </p:cNvPicPr>
          <p:nvPr/>
        </p:nvPicPr>
        <p:blipFill>
          <a:blip r:embed="rId3"/>
          <a:srcRect/>
          <a:stretch>
            <a:fillRect/>
          </a:stretch>
        </p:blipFill>
        <p:spPr bwMode="auto">
          <a:xfrm>
            <a:off x="4356100" y="3429000"/>
            <a:ext cx="3744913" cy="2808288"/>
          </a:xfrm>
          <a:prstGeom prst="rect">
            <a:avLst/>
          </a:prstGeom>
          <a:noFill/>
          <a:ln w="9525">
            <a:noFill/>
            <a:miter lim="800000"/>
            <a:headEnd/>
            <a:tailEnd/>
          </a:ln>
        </p:spPr>
      </p:pic>
      <p:sp>
        <p:nvSpPr>
          <p:cNvPr id="58381" name="标题 18"/>
          <p:cNvSpPr>
            <a:spLocks noGrp="1"/>
          </p:cNvSpPr>
          <p:nvPr>
            <p:ph type="title"/>
          </p:nvPr>
        </p:nvSpPr>
        <p:spPr/>
        <p:txBody>
          <a:bodyPr/>
          <a:lstStyle/>
          <a:p>
            <a:r>
              <a:rPr lang="zh-CN" altLang="en-US" smtClean="0">
                <a:ea typeface="宋体" charset="-122"/>
              </a:rPr>
              <a:t>二、电击伤</a:t>
            </a:r>
          </a:p>
        </p:txBody>
      </p:sp>
      <p:sp>
        <p:nvSpPr>
          <p:cNvPr id="58382" name="内容占位符 21"/>
          <p:cNvSpPr>
            <a:spLocks noGrp="1"/>
          </p:cNvSpPr>
          <p:nvPr>
            <p:ph idx="1"/>
          </p:nvPr>
        </p:nvSpPr>
        <p:spPr/>
        <p:txBody>
          <a:bodyPr/>
          <a:lstStyle/>
          <a:p>
            <a:endParaRPr lang="zh-CN" altLang="en-US" smtClean="0">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ox(in)">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ox(in)">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ox(in)">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ox(in)">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5" grpId="0"/>
      <p:bldP spid="16" grpId="0"/>
      <p:bldP spid="17" grpId="0"/>
      <p:bldP spid="18" grpId="0"/>
      <p:bldP spid="2" grpId="0" animBg="1"/>
      <p:bldP spid="5"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txBox="1">
            <a:spLocks noGrp="1"/>
          </p:cNvSpPr>
          <p:nvPr/>
        </p:nvSpPr>
        <p:spPr bwMode="auto">
          <a:xfrm>
            <a:off x="6248400" y="0"/>
            <a:ext cx="2667000" cy="228600"/>
          </a:xfrm>
          <a:prstGeom prst="rect">
            <a:avLst/>
          </a:prstGeom>
          <a:noFill/>
          <a:ln>
            <a:miter lim="800000"/>
            <a:headEnd/>
            <a:tailEnd/>
          </a:ln>
        </p:spPr>
        <p:txBody>
          <a:bodyPr/>
          <a:lstStyle/>
          <a:p>
            <a:pPr algn="r">
              <a:defRPr/>
            </a:pPr>
            <a:r>
              <a:rPr lang="en-US" sz="1000">
                <a:solidFill>
                  <a:schemeClr val="bg1"/>
                </a:solidFill>
                <a:latin typeface="+mn-lt"/>
                <a:ea typeface="宋体" pitchFamily="2" charset="-122"/>
              </a:rPr>
              <a:t>www.pumpress.com.cn</a:t>
            </a:r>
          </a:p>
        </p:txBody>
      </p:sp>
      <p:sp>
        <p:nvSpPr>
          <p:cNvPr id="15" name="TextBox 14"/>
          <p:cNvSpPr txBox="1">
            <a:spLocks noChangeArrowheads="1"/>
          </p:cNvSpPr>
          <p:nvPr/>
        </p:nvSpPr>
        <p:spPr bwMode="auto">
          <a:xfrm>
            <a:off x="1692275" y="4581525"/>
            <a:ext cx="2519363" cy="366713"/>
          </a:xfrm>
          <a:prstGeom prst="rect">
            <a:avLst/>
          </a:prstGeom>
          <a:noFill/>
          <a:ln w="9525">
            <a:noFill/>
            <a:miter lim="800000"/>
            <a:headEnd/>
            <a:tailEnd/>
          </a:ln>
        </p:spPr>
        <p:txBody>
          <a:bodyPr>
            <a:spAutoFit/>
          </a:bodyPr>
          <a:lstStyle/>
          <a:p>
            <a:r>
              <a:rPr lang="en-US" altLang="zh-CN">
                <a:solidFill>
                  <a:schemeClr val="tx2"/>
                </a:solidFill>
              </a:rPr>
              <a:t>    1.</a:t>
            </a:r>
            <a:r>
              <a:rPr lang="zh-CN" altLang="en-US">
                <a:solidFill>
                  <a:schemeClr val="tx2"/>
                </a:solidFill>
              </a:rPr>
              <a:t>保持呼吸道通畅</a:t>
            </a:r>
            <a:endParaRPr lang="zh-CN" altLang="en-US"/>
          </a:p>
        </p:txBody>
      </p:sp>
      <p:sp>
        <p:nvSpPr>
          <p:cNvPr id="16" name="TextBox 15"/>
          <p:cNvSpPr txBox="1">
            <a:spLocks noChangeArrowheads="1"/>
          </p:cNvSpPr>
          <p:nvPr/>
        </p:nvSpPr>
        <p:spPr bwMode="auto">
          <a:xfrm>
            <a:off x="1692275" y="5516563"/>
            <a:ext cx="2278063" cy="366712"/>
          </a:xfrm>
          <a:prstGeom prst="rect">
            <a:avLst/>
          </a:prstGeom>
          <a:noFill/>
          <a:ln w="9525">
            <a:noFill/>
            <a:miter lim="800000"/>
            <a:headEnd/>
            <a:tailEnd/>
          </a:ln>
        </p:spPr>
        <p:txBody>
          <a:bodyPr>
            <a:spAutoFit/>
          </a:bodyPr>
          <a:lstStyle/>
          <a:p>
            <a:r>
              <a:rPr lang="en-US" altLang="zh-CN"/>
              <a:t>     </a:t>
            </a:r>
            <a:r>
              <a:rPr lang="en-US" altLang="zh-CN">
                <a:solidFill>
                  <a:schemeClr val="tx2"/>
                </a:solidFill>
              </a:rPr>
              <a:t>3.</a:t>
            </a:r>
            <a:r>
              <a:rPr lang="zh-CN" altLang="en-US">
                <a:solidFill>
                  <a:schemeClr val="tx2"/>
                </a:solidFill>
              </a:rPr>
              <a:t>建立静脉通路</a:t>
            </a:r>
          </a:p>
        </p:txBody>
      </p:sp>
      <p:sp>
        <p:nvSpPr>
          <p:cNvPr id="2" name="右箭头标注 10"/>
          <p:cNvSpPr/>
          <p:nvPr/>
        </p:nvSpPr>
        <p:spPr>
          <a:xfrm>
            <a:off x="323850" y="1628775"/>
            <a:ext cx="1428750" cy="1871663"/>
          </a:xfrm>
          <a:prstGeom prst="rightArrowCallout">
            <a:avLst/>
          </a:prstGeom>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b="1">
                <a:solidFill>
                  <a:schemeClr val="tx2"/>
                </a:solidFill>
                <a:ea typeface="宋体" charset="-122"/>
              </a:rPr>
              <a:t>临</a:t>
            </a:r>
          </a:p>
          <a:p>
            <a:pPr algn="ctr">
              <a:defRPr/>
            </a:pPr>
            <a:r>
              <a:rPr lang="zh-CN" altLang="en-US" b="1">
                <a:solidFill>
                  <a:schemeClr val="tx2"/>
                </a:solidFill>
                <a:ea typeface="宋体" charset="-122"/>
              </a:rPr>
              <a:t>床</a:t>
            </a:r>
          </a:p>
          <a:p>
            <a:pPr algn="ctr">
              <a:defRPr/>
            </a:pPr>
            <a:r>
              <a:rPr lang="zh-CN" altLang="en-US" b="1">
                <a:solidFill>
                  <a:schemeClr val="tx2"/>
                </a:solidFill>
                <a:ea typeface="宋体" charset="-122"/>
              </a:rPr>
              <a:t>表</a:t>
            </a:r>
          </a:p>
          <a:p>
            <a:pPr algn="ctr">
              <a:defRPr/>
            </a:pPr>
            <a:r>
              <a:rPr lang="zh-CN" altLang="en-US" b="1">
                <a:solidFill>
                  <a:schemeClr val="tx2"/>
                </a:solidFill>
                <a:ea typeface="宋体" charset="-122"/>
              </a:rPr>
              <a:t>现</a:t>
            </a:r>
            <a:endParaRPr lang="en-US" altLang="zh-CN" b="1">
              <a:solidFill>
                <a:schemeClr val="tx2"/>
              </a:solidFill>
              <a:ea typeface="宋体" charset="-122"/>
            </a:endParaRPr>
          </a:p>
          <a:p>
            <a:pPr algn="ctr">
              <a:defRPr/>
            </a:pPr>
            <a:endParaRPr lang="zh-CN" altLang="en-US" b="1">
              <a:solidFill>
                <a:schemeClr val="tx2"/>
              </a:solidFill>
              <a:ea typeface="宋体" charset="-122"/>
            </a:endParaRPr>
          </a:p>
        </p:txBody>
      </p:sp>
      <p:sp>
        <p:nvSpPr>
          <p:cNvPr id="5" name="右箭头标注 10"/>
          <p:cNvSpPr/>
          <p:nvPr/>
        </p:nvSpPr>
        <p:spPr>
          <a:xfrm>
            <a:off x="323850" y="4221163"/>
            <a:ext cx="1428750" cy="2016125"/>
          </a:xfrm>
          <a:prstGeom prst="rightArrowCallout">
            <a:avLst/>
          </a:prstGeom>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1">
              <a:solidFill>
                <a:schemeClr val="tx2"/>
              </a:solidFill>
              <a:latin typeface="Arial" charset="0"/>
              <a:ea typeface="宋体" charset="-122"/>
            </a:endParaRPr>
          </a:p>
          <a:p>
            <a:pPr algn="ctr">
              <a:defRPr/>
            </a:pPr>
            <a:r>
              <a:rPr lang="zh-CN" altLang="en-US" b="1">
                <a:solidFill>
                  <a:schemeClr val="tx2"/>
                </a:solidFill>
                <a:latin typeface="Arial" charset="0"/>
                <a:ea typeface="宋体" charset="-122"/>
              </a:rPr>
              <a:t>急</a:t>
            </a:r>
          </a:p>
          <a:p>
            <a:pPr algn="ctr">
              <a:defRPr/>
            </a:pPr>
            <a:r>
              <a:rPr lang="zh-CN" altLang="en-US" b="1">
                <a:solidFill>
                  <a:schemeClr val="tx2"/>
                </a:solidFill>
                <a:latin typeface="Arial" charset="0"/>
                <a:ea typeface="宋体" charset="-122"/>
              </a:rPr>
              <a:t>救</a:t>
            </a:r>
          </a:p>
          <a:p>
            <a:pPr algn="ctr">
              <a:defRPr/>
            </a:pPr>
            <a:r>
              <a:rPr lang="zh-CN" altLang="en-US" b="1">
                <a:solidFill>
                  <a:schemeClr val="tx2"/>
                </a:solidFill>
                <a:latin typeface="Arial" charset="0"/>
                <a:ea typeface="宋体" charset="-122"/>
              </a:rPr>
              <a:t>处</a:t>
            </a:r>
          </a:p>
          <a:p>
            <a:pPr algn="ctr">
              <a:defRPr/>
            </a:pPr>
            <a:r>
              <a:rPr lang="zh-CN" altLang="en-US" b="1">
                <a:solidFill>
                  <a:schemeClr val="tx2"/>
                </a:solidFill>
                <a:latin typeface="Arial" charset="0"/>
                <a:ea typeface="宋体" charset="-122"/>
              </a:rPr>
              <a:t>理</a:t>
            </a:r>
            <a:endParaRPr lang="en-US" altLang="zh-CN" b="1">
              <a:solidFill>
                <a:schemeClr val="tx2"/>
              </a:solidFill>
              <a:ea typeface="宋体" charset="-122"/>
            </a:endParaRPr>
          </a:p>
          <a:p>
            <a:pPr algn="ctr">
              <a:defRPr/>
            </a:pPr>
            <a:endParaRPr lang="en-US" altLang="zh-CN" b="1">
              <a:solidFill>
                <a:schemeClr val="tx2"/>
              </a:solidFill>
              <a:ea typeface="宋体" charset="-122"/>
            </a:endParaRPr>
          </a:p>
          <a:p>
            <a:pPr algn="ctr">
              <a:defRPr/>
            </a:pPr>
            <a:endParaRPr lang="zh-CN" altLang="en-US" b="1">
              <a:solidFill>
                <a:schemeClr val="tx2"/>
              </a:solidFill>
              <a:ea typeface="宋体" charset="-122"/>
            </a:endParaRPr>
          </a:p>
        </p:txBody>
      </p:sp>
      <p:sp>
        <p:nvSpPr>
          <p:cNvPr id="12" name="矩形 11"/>
          <p:cNvSpPr/>
          <p:nvPr/>
        </p:nvSpPr>
        <p:spPr>
          <a:xfrm>
            <a:off x="2051050" y="1412875"/>
            <a:ext cx="4321175" cy="20161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a:solidFill>
                  <a:srgbClr val="FF0000"/>
                </a:solidFill>
                <a:latin typeface="Arial" charset="0"/>
                <a:ea typeface="宋体" charset="-122"/>
                <a:sym typeface="Symbol" pitchFamily="18" charset="2"/>
              </a:rPr>
              <a:t> </a:t>
            </a:r>
            <a:r>
              <a:rPr lang="zh-CN" altLang="en-US">
                <a:solidFill>
                  <a:schemeClr val="tx2"/>
                </a:solidFill>
                <a:ea typeface="宋体" charset="-122"/>
              </a:rPr>
              <a:t>昏迷，发绀，双眼充血，口鼻有泥沙</a:t>
            </a:r>
            <a:endParaRPr lang="en-US" altLang="zh-CN">
              <a:solidFill>
                <a:schemeClr val="tx2"/>
              </a:solidFill>
              <a:ea typeface="宋体" charset="-122"/>
            </a:endParaRPr>
          </a:p>
          <a:p>
            <a:pPr>
              <a:defRPr/>
            </a:pPr>
            <a:r>
              <a:rPr lang="zh-CN" altLang="en-US">
                <a:solidFill>
                  <a:srgbClr val="FF0000"/>
                </a:solidFill>
                <a:latin typeface="Arial" charset="0"/>
                <a:ea typeface="宋体" charset="-122"/>
                <a:sym typeface="Symbol" pitchFamily="18" charset="2"/>
              </a:rPr>
              <a:t> </a:t>
            </a:r>
            <a:r>
              <a:rPr lang="zh-CN" altLang="en-US">
                <a:solidFill>
                  <a:schemeClr val="tx2"/>
                </a:solidFill>
                <a:ea typeface="宋体" charset="-122"/>
              </a:rPr>
              <a:t>呼吸困难、微弱或停止</a:t>
            </a:r>
            <a:endParaRPr lang="en-US" altLang="zh-CN">
              <a:solidFill>
                <a:schemeClr val="tx2"/>
              </a:solidFill>
              <a:ea typeface="宋体" charset="-122"/>
            </a:endParaRPr>
          </a:p>
          <a:p>
            <a:pPr>
              <a:defRPr/>
            </a:pPr>
            <a:r>
              <a:rPr lang="zh-CN" altLang="en-US">
                <a:solidFill>
                  <a:srgbClr val="FF0000"/>
                </a:solidFill>
                <a:latin typeface="Arial" charset="0"/>
                <a:ea typeface="宋体" charset="-122"/>
                <a:sym typeface="Symbol" pitchFamily="18" charset="2"/>
              </a:rPr>
              <a:t> </a:t>
            </a:r>
            <a:r>
              <a:rPr lang="zh-CN" altLang="en-US">
                <a:solidFill>
                  <a:schemeClr val="tx2"/>
                </a:solidFill>
                <a:latin typeface="Arial" charset="0"/>
                <a:ea typeface="宋体" charset="-122"/>
                <a:sym typeface="Symbol" pitchFamily="18" charset="2"/>
              </a:rPr>
              <a:t>心音不规则、减弱或心搏停止</a:t>
            </a:r>
            <a:endParaRPr lang="en-US" altLang="zh-CN">
              <a:solidFill>
                <a:schemeClr val="tx2"/>
              </a:solidFill>
              <a:ea typeface="宋体" charset="-122"/>
            </a:endParaRPr>
          </a:p>
          <a:p>
            <a:pPr>
              <a:defRPr/>
            </a:pPr>
            <a:r>
              <a:rPr lang="zh-CN" altLang="en-US">
                <a:solidFill>
                  <a:srgbClr val="FF0000"/>
                </a:solidFill>
                <a:latin typeface="Arial" charset="0"/>
                <a:ea typeface="宋体" charset="-122"/>
                <a:sym typeface="Symbol" pitchFamily="18" charset="2"/>
              </a:rPr>
              <a:t></a:t>
            </a:r>
            <a:r>
              <a:rPr lang="zh-CN" altLang="en-US">
                <a:solidFill>
                  <a:schemeClr val="tx2"/>
                </a:solidFill>
                <a:ea typeface="宋体" charset="-122"/>
              </a:rPr>
              <a:t> 胃内积水者，上腹部膨胀</a:t>
            </a:r>
          </a:p>
          <a:p>
            <a:pPr>
              <a:defRPr/>
            </a:pPr>
            <a:r>
              <a:rPr lang="zh-CN" altLang="en-US">
                <a:solidFill>
                  <a:srgbClr val="FF0000"/>
                </a:solidFill>
                <a:latin typeface="Arial" charset="0"/>
                <a:ea typeface="宋体" charset="-122"/>
                <a:sym typeface="Symbol" pitchFamily="18" charset="2"/>
              </a:rPr>
              <a:t>  </a:t>
            </a:r>
            <a:r>
              <a:rPr lang="zh-CN" altLang="en-US">
                <a:solidFill>
                  <a:schemeClr val="tx2"/>
                </a:solidFill>
                <a:latin typeface="Arial" charset="0"/>
                <a:ea typeface="宋体" charset="-122"/>
                <a:sym typeface="Symbol" pitchFamily="18" charset="2"/>
              </a:rPr>
              <a:t>脑水肿、急性呼吸窘迫综合症、急性肾衰及肺部感染</a:t>
            </a:r>
          </a:p>
        </p:txBody>
      </p:sp>
      <p:sp>
        <p:nvSpPr>
          <p:cNvPr id="6" name="TextBox 14"/>
          <p:cNvSpPr txBox="1">
            <a:spLocks noChangeArrowheads="1"/>
          </p:cNvSpPr>
          <p:nvPr/>
        </p:nvSpPr>
        <p:spPr bwMode="auto">
          <a:xfrm>
            <a:off x="1908175" y="5013325"/>
            <a:ext cx="2519363" cy="366713"/>
          </a:xfrm>
          <a:prstGeom prst="rect">
            <a:avLst/>
          </a:prstGeom>
          <a:noFill/>
          <a:ln w="9525">
            <a:noFill/>
            <a:miter lim="800000"/>
            <a:headEnd/>
            <a:tailEnd/>
          </a:ln>
        </p:spPr>
        <p:txBody>
          <a:bodyPr>
            <a:spAutoFit/>
          </a:bodyPr>
          <a:lstStyle/>
          <a:p>
            <a:r>
              <a:rPr lang="en-US" altLang="zh-CN">
                <a:solidFill>
                  <a:schemeClr val="tx2"/>
                </a:solidFill>
              </a:rPr>
              <a:t> 2.</a:t>
            </a:r>
            <a:r>
              <a:rPr lang="zh-CN" altLang="en-US">
                <a:solidFill>
                  <a:schemeClr val="tx2"/>
                </a:solidFill>
              </a:rPr>
              <a:t>心肺复苏</a:t>
            </a:r>
            <a:endParaRPr lang="zh-CN" altLang="en-US"/>
          </a:p>
        </p:txBody>
      </p:sp>
      <p:sp>
        <p:nvSpPr>
          <p:cNvPr id="7" name="TextBox 15"/>
          <p:cNvSpPr txBox="1">
            <a:spLocks noChangeArrowheads="1"/>
          </p:cNvSpPr>
          <p:nvPr/>
        </p:nvSpPr>
        <p:spPr bwMode="auto">
          <a:xfrm>
            <a:off x="1692275" y="5949950"/>
            <a:ext cx="2349500" cy="366713"/>
          </a:xfrm>
          <a:prstGeom prst="rect">
            <a:avLst/>
          </a:prstGeom>
          <a:noFill/>
          <a:ln w="9525">
            <a:noFill/>
            <a:miter lim="800000"/>
            <a:headEnd/>
            <a:tailEnd/>
          </a:ln>
        </p:spPr>
        <p:txBody>
          <a:bodyPr>
            <a:spAutoFit/>
          </a:bodyPr>
          <a:lstStyle/>
          <a:p>
            <a:r>
              <a:rPr lang="en-US" altLang="zh-CN"/>
              <a:t>     </a:t>
            </a:r>
            <a:r>
              <a:rPr lang="en-US" altLang="zh-CN">
                <a:solidFill>
                  <a:schemeClr val="tx2"/>
                </a:solidFill>
              </a:rPr>
              <a:t>4.</a:t>
            </a:r>
            <a:r>
              <a:rPr lang="zh-CN" altLang="en-US">
                <a:solidFill>
                  <a:schemeClr val="tx2"/>
                </a:solidFill>
              </a:rPr>
              <a:t>迅速转送</a:t>
            </a:r>
          </a:p>
        </p:txBody>
      </p:sp>
      <p:pic>
        <p:nvPicPr>
          <p:cNvPr id="59401" name="Picture 16" descr="01300000201583122042921552673"/>
          <p:cNvPicPr>
            <a:picLocks noChangeAspect="1" noChangeArrowheads="1"/>
          </p:cNvPicPr>
          <p:nvPr/>
        </p:nvPicPr>
        <p:blipFill>
          <a:blip r:embed="rId2"/>
          <a:srcRect/>
          <a:stretch>
            <a:fillRect/>
          </a:stretch>
        </p:blipFill>
        <p:spPr bwMode="auto">
          <a:xfrm>
            <a:off x="4572000" y="3500438"/>
            <a:ext cx="4168775" cy="3024187"/>
          </a:xfrm>
          <a:prstGeom prst="rect">
            <a:avLst/>
          </a:prstGeom>
          <a:noFill/>
          <a:ln w="9525">
            <a:noFill/>
            <a:miter lim="800000"/>
            <a:headEnd/>
            <a:tailEnd/>
          </a:ln>
        </p:spPr>
      </p:pic>
      <p:pic>
        <p:nvPicPr>
          <p:cNvPr id="59402" name="Picture 18" descr="t01703e1f8b2155fa61"/>
          <p:cNvPicPr>
            <a:picLocks noChangeAspect="1" noChangeArrowheads="1"/>
          </p:cNvPicPr>
          <p:nvPr/>
        </p:nvPicPr>
        <p:blipFill>
          <a:blip r:embed="rId3"/>
          <a:srcRect/>
          <a:stretch>
            <a:fillRect/>
          </a:stretch>
        </p:blipFill>
        <p:spPr bwMode="auto">
          <a:xfrm>
            <a:off x="6516688" y="1341438"/>
            <a:ext cx="2376487" cy="2016125"/>
          </a:xfrm>
          <a:prstGeom prst="rect">
            <a:avLst/>
          </a:prstGeom>
          <a:noFill/>
          <a:ln w="9525">
            <a:noFill/>
            <a:miter lim="800000"/>
            <a:headEnd/>
            <a:tailEnd/>
          </a:ln>
        </p:spPr>
      </p:pic>
      <p:sp>
        <p:nvSpPr>
          <p:cNvPr id="59403" name="标题 16"/>
          <p:cNvSpPr>
            <a:spLocks noGrp="1"/>
          </p:cNvSpPr>
          <p:nvPr>
            <p:ph type="title"/>
          </p:nvPr>
        </p:nvSpPr>
        <p:spPr/>
        <p:txBody>
          <a:bodyPr/>
          <a:lstStyle/>
          <a:p>
            <a:r>
              <a:rPr lang="zh-CN" altLang="en-US" smtClean="0">
                <a:ea typeface="宋体" charset="-122"/>
              </a:rPr>
              <a:t>三、溺水</a:t>
            </a:r>
          </a:p>
        </p:txBody>
      </p:sp>
      <p:sp>
        <p:nvSpPr>
          <p:cNvPr id="59404" name="内容占位符 19"/>
          <p:cNvSpPr>
            <a:spLocks noGrp="1"/>
          </p:cNvSpPr>
          <p:nvPr>
            <p:ph idx="1"/>
          </p:nvPr>
        </p:nvSpPr>
        <p:spPr>
          <a:xfrm>
            <a:off x="323850" y="1341438"/>
            <a:ext cx="8610600" cy="4876800"/>
          </a:xfrm>
        </p:spPr>
        <p:txBody>
          <a:bodyPr/>
          <a:lstStyle/>
          <a:p>
            <a:endParaRPr lang="zh-CN" altLang="en-US" smtClean="0">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ox(i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ox(in)">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20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4" presetClass="entr" presetSubtype="16"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box(in)">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4" presetClass="entr" presetSubtype="16"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box(in)">
                                      <p:cBhvr>
                                        <p:cTn id="3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2" grpId="0" animBg="1"/>
      <p:bldP spid="5" grpId="0" animBg="1"/>
      <p:bldP spid="12" grpId="0" animBg="1"/>
      <p:bldP spid="6" grpId="0"/>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标题 5"/>
          <p:cNvSpPr>
            <a:spLocks noGrp="1"/>
          </p:cNvSpPr>
          <p:nvPr>
            <p:ph type="title"/>
          </p:nvPr>
        </p:nvSpPr>
        <p:spPr/>
        <p:txBody>
          <a:bodyPr/>
          <a:lstStyle/>
          <a:p>
            <a:endParaRPr lang="zh-CN" altLang="en-US" smtClean="0">
              <a:ea typeface="宋体" charset="-122"/>
            </a:endParaRPr>
          </a:p>
        </p:txBody>
      </p:sp>
      <p:sp>
        <p:nvSpPr>
          <p:cNvPr id="60418" name="Rectangle 3"/>
          <p:cNvSpPr>
            <a:spLocks noGrp="1" noChangeArrowheads="1"/>
          </p:cNvSpPr>
          <p:nvPr>
            <p:ph type="body" idx="1"/>
          </p:nvPr>
        </p:nvSpPr>
        <p:spPr>
          <a:xfrm>
            <a:off x="304800" y="1125538"/>
            <a:ext cx="8610600" cy="5122862"/>
          </a:xfrm>
        </p:spPr>
        <p:txBody>
          <a:bodyPr/>
          <a:lstStyle/>
          <a:p>
            <a:r>
              <a:rPr lang="zh-CN" altLang="en-US" smtClean="0">
                <a:ea typeface="宋体" charset="-122"/>
              </a:rPr>
              <a:t>如何从水中就出溺水者</a:t>
            </a:r>
            <a:endParaRPr lang="en-US" altLang="zh-CN" smtClean="0">
              <a:ea typeface="宋体" charset="-122"/>
            </a:endParaRPr>
          </a:p>
          <a:p>
            <a:pPr lvl="1"/>
            <a:r>
              <a:rPr lang="zh-CN" altLang="en-US" smtClean="0">
                <a:latin typeface="Arial" charset="0"/>
                <a:ea typeface="宋体" charset="-122"/>
              </a:rPr>
              <a:t>正确的做法是：从溺水者身后靠近，拉住溺水者，再推其靠岸，不可迎面接近溺水者，以防被溺水者抱住不放。立即用手指</a:t>
            </a:r>
            <a:r>
              <a:rPr lang="en-US" altLang="zh-CN" smtClean="0">
                <a:latin typeface="Arial" charset="0"/>
                <a:ea typeface="宋体" charset="-122"/>
              </a:rPr>
              <a:t>(</a:t>
            </a:r>
            <a:r>
              <a:rPr lang="zh-CN" altLang="en-US" smtClean="0">
                <a:latin typeface="Arial" charset="0"/>
                <a:ea typeface="宋体" charset="-122"/>
              </a:rPr>
              <a:t>有条件可将手指缠上清洁的手帕</a:t>
            </a:r>
            <a:r>
              <a:rPr lang="en-US" altLang="zh-CN" smtClean="0">
                <a:latin typeface="Arial" charset="0"/>
                <a:ea typeface="宋体" charset="-122"/>
              </a:rPr>
              <a:t>)</a:t>
            </a:r>
            <a:r>
              <a:rPr lang="zh-CN" altLang="en-US" smtClean="0">
                <a:latin typeface="Arial" charset="0"/>
                <a:ea typeface="宋体" charset="-122"/>
              </a:rPr>
              <a:t>将其口内的泥沙、污物等清除掉，以保持呼吸道通畅。</a:t>
            </a:r>
          </a:p>
        </p:txBody>
      </p:sp>
      <p:pic>
        <p:nvPicPr>
          <p:cNvPr id="60419" name="Picture 5" descr="t01ab54bccbf0f76bca"/>
          <p:cNvPicPr>
            <a:picLocks noChangeAspect="1" noChangeArrowheads="1"/>
          </p:cNvPicPr>
          <p:nvPr/>
        </p:nvPicPr>
        <p:blipFill>
          <a:blip r:embed="rId2"/>
          <a:srcRect/>
          <a:stretch>
            <a:fillRect/>
          </a:stretch>
        </p:blipFill>
        <p:spPr bwMode="auto">
          <a:xfrm>
            <a:off x="5435600" y="4437063"/>
            <a:ext cx="3216275" cy="2016125"/>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ChangeArrowheads="1"/>
          </p:cNvSpPr>
          <p:nvPr>
            <p:ph type="title"/>
          </p:nvPr>
        </p:nvSpPr>
        <p:spPr>
          <a:xfrm>
            <a:off x="0" y="1052513"/>
            <a:ext cx="8077200" cy="636587"/>
          </a:xfrm>
        </p:spPr>
        <p:txBody>
          <a:bodyPr/>
          <a:lstStyle/>
          <a:p>
            <a:pPr algn="ctr"/>
            <a:r>
              <a:rPr lang="zh-CN" altLang="en-US" smtClean="0">
                <a:solidFill>
                  <a:schemeClr val="tx1"/>
                </a:solidFill>
                <a:ea typeface="宋体" charset="-122"/>
              </a:rPr>
              <a:t>倒水方法</a:t>
            </a:r>
          </a:p>
        </p:txBody>
      </p:sp>
      <p:pic>
        <p:nvPicPr>
          <p:cNvPr id="61442" name="Picture 7" descr="124190986"/>
          <p:cNvPicPr>
            <a:picLocks noChangeAspect="1" noChangeArrowheads="1"/>
          </p:cNvPicPr>
          <p:nvPr/>
        </p:nvPicPr>
        <p:blipFill>
          <a:blip r:embed="rId2"/>
          <a:srcRect/>
          <a:stretch>
            <a:fillRect/>
          </a:stretch>
        </p:blipFill>
        <p:spPr bwMode="auto">
          <a:xfrm>
            <a:off x="2124075" y="1700213"/>
            <a:ext cx="2447925" cy="3810000"/>
          </a:xfrm>
          <a:prstGeom prst="rect">
            <a:avLst/>
          </a:prstGeom>
          <a:noFill/>
          <a:ln w="9525">
            <a:noFill/>
            <a:miter lim="800000"/>
            <a:headEnd/>
            <a:tailEnd/>
          </a:ln>
        </p:spPr>
      </p:pic>
      <p:pic>
        <p:nvPicPr>
          <p:cNvPr id="61443" name="Picture 9" descr="溺水者心脏停跳"/>
          <p:cNvPicPr>
            <a:picLocks noChangeAspect="1" noChangeArrowheads="1"/>
          </p:cNvPicPr>
          <p:nvPr/>
        </p:nvPicPr>
        <p:blipFill>
          <a:blip r:embed="rId3"/>
          <a:srcRect/>
          <a:stretch>
            <a:fillRect/>
          </a:stretch>
        </p:blipFill>
        <p:spPr bwMode="auto">
          <a:xfrm>
            <a:off x="5219700" y="1196975"/>
            <a:ext cx="3455988" cy="2663825"/>
          </a:xfrm>
          <a:prstGeom prst="rect">
            <a:avLst/>
          </a:prstGeom>
          <a:noFill/>
          <a:ln w="9525">
            <a:noFill/>
            <a:miter lim="800000"/>
            <a:headEnd/>
            <a:tailEnd/>
          </a:ln>
        </p:spPr>
      </p:pic>
      <p:sp>
        <p:nvSpPr>
          <p:cNvPr id="9" name="圆角矩形标注 8"/>
          <p:cNvSpPr>
            <a:spLocks noChangeArrowheads="1"/>
          </p:cNvSpPr>
          <p:nvPr/>
        </p:nvSpPr>
        <p:spPr bwMode="auto">
          <a:xfrm>
            <a:off x="179388" y="3213100"/>
            <a:ext cx="2000250" cy="1714500"/>
          </a:xfrm>
          <a:prstGeom prst="wedgeRoundRectCallout">
            <a:avLst>
              <a:gd name="adj1" fmla="val 51986"/>
              <a:gd name="adj2" fmla="val -74630"/>
              <a:gd name="adj3" fmla="val 16667"/>
            </a:avLst>
          </a:prstGeom>
          <a:solidFill>
            <a:schemeClr val="accent1"/>
          </a:solidFill>
          <a:ln w="25400" algn="ctr">
            <a:solidFill>
              <a:srgbClr val="6492A3"/>
            </a:solidFill>
            <a:miter lim="800000"/>
            <a:headEnd/>
            <a:tailEnd/>
          </a:ln>
        </p:spPr>
        <p:txBody>
          <a:bodyPr anchor="ctr"/>
          <a:lstStyle/>
          <a:p>
            <a:r>
              <a:rPr lang="zh-CN" altLang="en-US">
                <a:solidFill>
                  <a:schemeClr val="tx2"/>
                </a:solidFill>
                <a:latin typeface="Verdana" pitchFamily="34" charset="0"/>
              </a:rPr>
              <a:t>将溺水者双脚提起，使溺水者呈倒立状，用手轻拍溺水者背部。</a:t>
            </a:r>
          </a:p>
          <a:p>
            <a:pPr algn="ctr"/>
            <a:endParaRPr lang="zh-CN" altLang="en-US">
              <a:solidFill>
                <a:srgbClr val="FFFFFF"/>
              </a:solidFill>
              <a:latin typeface="Verdana" pitchFamily="34" charset="0"/>
            </a:endParaRPr>
          </a:p>
        </p:txBody>
      </p:sp>
      <p:sp>
        <p:nvSpPr>
          <p:cNvPr id="2" name="圆角矩形标注 8"/>
          <p:cNvSpPr>
            <a:spLocks noGrp="1" noChangeArrowheads="1"/>
          </p:cNvSpPr>
          <p:nvPr>
            <p:ph type="body" idx="1"/>
          </p:nvPr>
        </p:nvSpPr>
        <p:spPr>
          <a:xfrm>
            <a:off x="5003800" y="4221163"/>
            <a:ext cx="3744913" cy="2232025"/>
          </a:xfrm>
          <a:prstGeom prst="wedgeRoundRectCallout">
            <a:avLst>
              <a:gd name="adj1" fmla="val 3667"/>
              <a:gd name="adj2" fmla="val -66116"/>
              <a:gd name="adj3" fmla="val 16667"/>
            </a:avLst>
          </a:prstGeom>
          <a:solidFill>
            <a:schemeClr val="accent1"/>
          </a:solidFill>
          <a:ln w="25400" algn="ctr">
            <a:solidFill>
              <a:srgbClr val="6492A3"/>
            </a:solidFill>
          </a:ln>
        </p:spPr>
        <p:txBody>
          <a:bodyPr/>
          <a:lstStyle/>
          <a:p>
            <a:pPr eaLnBrk="1" hangingPunct="1">
              <a:buClrTx/>
              <a:buFontTx/>
              <a:buNone/>
            </a:pPr>
            <a:r>
              <a:rPr lang="zh-CN" altLang="en-US" sz="1800" b="0" smtClean="0">
                <a:solidFill>
                  <a:schemeClr val="tx2"/>
                </a:solidFill>
                <a:ea typeface="宋体" charset="-122"/>
              </a:rPr>
              <a:t>抢救者左脚跪地，将溺水者腹部</a:t>
            </a:r>
          </a:p>
          <a:p>
            <a:pPr eaLnBrk="1" hangingPunct="1">
              <a:buClrTx/>
              <a:buFontTx/>
              <a:buNone/>
            </a:pPr>
            <a:r>
              <a:rPr lang="zh-CN" altLang="en-US" sz="1800" b="0" smtClean="0">
                <a:solidFill>
                  <a:schemeClr val="tx2"/>
                </a:solidFill>
                <a:ea typeface="宋体" charset="-122"/>
              </a:rPr>
              <a:t>置于右大腿上，使其头部及上肢</a:t>
            </a:r>
          </a:p>
          <a:p>
            <a:pPr eaLnBrk="1" hangingPunct="1">
              <a:buClrTx/>
              <a:buFontTx/>
              <a:buNone/>
            </a:pPr>
            <a:r>
              <a:rPr lang="zh-CN" altLang="en-US" sz="1800" b="0" smtClean="0">
                <a:solidFill>
                  <a:schemeClr val="tx2"/>
                </a:solidFill>
                <a:ea typeface="宋体" charset="-122"/>
              </a:rPr>
              <a:t>下垂，抢救者左手将溺水者头部</a:t>
            </a:r>
          </a:p>
          <a:p>
            <a:pPr eaLnBrk="1" hangingPunct="1">
              <a:buClrTx/>
              <a:buFontTx/>
              <a:buNone/>
            </a:pPr>
            <a:r>
              <a:rPr lang="zh-CN" altLang="en-US" sz="1800" b="0" smtClean="0">
                <a:solidFill>
                  <a:schemeClr val="tx2"/>
                </a:solidFill>
                <a:ea typeface="宋体" charset="-122"/>
              </a:rPr>
              <a:t>稍抬起使其脸朝地面，右手轻拍</a:t>
            </a:r>
          </a:p>
          <a:p>
            <a:pPr eaLnBrk="1" hangingPunct="1">
              <a:buClrTx/>
              <a:buFontTx/>
              <a:buNone/>
            </a:pPr>
            <a:r>
              <a:rPr lang="zh-CN" altLang="en-US" sz="1800" b="0" smtClean="0">
                <a:solidFill>
                  <a:schemeClr val="tx2"/>
                </a:solidFill>
                <a:ea typeface="宋体" charset="-122"/>
              </a:rPr>
              <a:t>溺水者腰背部。</a:t>
            </a:r>
            <a:endParaRPr lang="zh-CN" altLang="en-US" sz="1800" smtClean="0">
              <a:solidFill>
                <a:schemeClr val="tx2"/>
              </a:solidFill>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i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i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txBox="1">
            <a:spLocks noGrp="1"/>
          </p:cNvSpPr>
          <p:nvPr/>
        </p:nvSpPr>
        <p:spPr bwMode="auto">
          <a:xfrm>
            <a:off x="6248400" y="0"/>
            <a:ext cx="2667000" cy="228600"/>
          </a:xfrm>
          <a:prstGeom prst="rect">
            <a:avLst/>
          </a:prstGeom>
          <a:noFill/>
          <a:ln>
            <a:miter lim="800000"/>
            <a:headEnd/>
            <a:tailEnd/>
          </a:ln>
        </p:spPr>
        <p:txBody>
          <a:bodyPr/>
          <a:lstStyle/>
          <a:p>
            <a:pPr algn="r">
              <a:defRPr/>
            </a:pPr>
            <a:r>
              <a:rPr lang="en-US" sz="1000">
                <a:solidFill>
                  <a:schemeClr val="bg1"/>
                </a:solidFill>
                <a:latin typeface="+mn-lt"/>
                <a:ea typeface="宋体" pitchFamily="2" charset="-122"/>
              </a:rPr>
              <a:t>www.pumpress.com.cn</a:t>
            </a:r>
          </a:p>
        </p:txBody>
      </p:sp>
      <p:sp>
        <p:nvSpPr>
          <p:cNvPr id="11" name="TextBox 10"/>
          <p:cNvSpPr txBox="1">
            <a:spLocks noChangeArrowheads="1"/>
          </p:cNvSpPr>
          <p:nvPr/>
        </p:nvSpPr>
        <p:spPr bwMode="auto">
          <a:xfrm>
            <a:off x="1116013" y="1700213"/>
            <a:ext cx="5429250" cy="366712"/>
          </a:xfrm>
          <a:prstGeom prst="rect">
            <a:avLst/>
          </a:prstGeom>
          <a:noFill/>
          <a:ln w="9525">
            <a:noFill/>
            <a:miter lim="800000"/>
            <a:headEnd/>
            <a:tailEnd/>
          </a:ln>
        </p:spPr>
        <p:txBody>
          <a:bodyPr>
            <a:spAutoFit/>
          </a:bodyPr>
          <a:lstStyle/>
          <a:p>
            <a:r>
              <a:rPr lang="zh-CN" altLang="en-US">
                <a:solidFill>
                  <a:schemeClr val="tx2"/>
                </a:solidFill>
              </a:rPr>
              <a:t>          </a:t>
            </a:r>
            <a:r>
              <a:rPr lang="en-US" altLang="zh-CN">
                <a:solidFill>
                  <a:schemeClr val="tx2"/>
                </a:solidFill>
              </a:rPr>
              <a:t>1.</a:t>
            </a:r>
            <a:r>
              <a:rPr lang="zh-CN" altLang="en-US">
                <a:solidFill>
                  <a:schemeClr val="tx2"/>
                </a:solidFill>
              </a:rPr>
              <a:t>烧伤面积计算</a:t>
            </a:r>
          </a:p>
        </p:txBody>
      </p:sp>
      <p:sp>
        <p:nvSpPr>
          <p:cNvPr id="12" name="TextBox 11"/>
          <p:cNvSpPr txBox="1">
            <a:spLocks noChangeArrowheads="1"/>
          </p:cNvSpPr>
          <p:nvPr/>
        </p:nvSpPr>
        <p:spPr bwMode="auto">
          <a:xfrm>
            <a:off x="971550" y="2276475"/>
            <a:ext cx="7000875" cy="366713"/>
          </a:xfrm>
          <a:prstGeom prst="rect">
            <a:avLst/>
          </a:prstGeom>
          <a:noFill/>
          <a:ln w="9525">
            <a:noFill/>
            <a:miter lim="800000"/>
            <a:headEnd/>
            <a:tailEnd/>
          </a:ln>
        </p:spPr>
        <p:txBody>
          <a:bodyPr>
            <a:spAutoFit/>
          </a:bodyPr>
          <a:lstStyle/>
          <a:p>
            <a:r>
              <a:rPr lang="en-US" altLang="zh-CN"/>
              <a:t>             </a:t>
            </a:r>
            <a:r>
              <a:rPr lang="en-US" altLang="zh-CN">
                <a:solidFill>
                  <a:schemeClr val="tx2"/>
                </a:solidFill>
              </a:rPr>
              <a:t>2.</a:t>
            </a:r>
            <a:r>
              <a:rPr lang="zh-CN" altLang="en-US">
                <a:solidFill>
                  <a:schemeClr val="tx2"/>
                </a:solidFill>
              </a:rPr>
              <a:t>烧伤深度估计 </a:t>
            </a:r>
          </a:p>
        </p:txBody>
      </p:sp>
      <p:sp>
        <p:nvSpPr>
          <p:cNvPr id="13" name="TextBox 12"/>
          <p:cNvSpPr txBox="1">
            <a:spLocks noChangeArrowheads="1"/>
          </p:cNvSpPr>
          <p:nvPr/>
        </p:nvSpPr>
        <p:spPr bwMode="auto">
          <a:xfrm>
            <a:off x="1187450" y="2781300"/>
            <a:ext cx="3743325" cy="366713"/>
          </a:xfrm>
          <a:prstGeom prst="rect">
            <a:avLst/>
          </a:prstGeom>
          <a:noFill/>
          <a:ln w="9525">
            <a:noFill/>
            <a:miter lim="800000"/>
            <a:headEnd/>
            <a:tailEnd/>
          </a:ln>
        </p:spPr>
        <p:txBody>
          <a:bodyPr>
            <a:spAutoFit/>
          </a:bodyPr>
          <a:lstStyle/>
          <a:p>
            <a:r>
              <a:rPr lang="en-US" altLang="zh-CN"/>
              <a:t>          </a:t>
            </a:r>
            <a:r>
              <a:rPr lang="en-US" altLang="zh-CN">
                <a:solidFill>
                  <a:schemeClr val="tx2"/>
                </a:solidFill>
              </a:rPr>
              <a:t>3.</a:t>
            </a:r>
            <a:r>
              <a:rPr lang="zh-CN" altLang="en-US">
                <a:solidFill>
                  <a:schemeClr val="tx2"/>
                </a:solidFill>
              </a:rPr>
              <a:t>烧伤程度判断</a:t>
            </a:r>
            <a:endParaRPr lang="zh-CN" altLang="en-US"/>
          </a:p>
        </p:txBody>
      </p:sp>
      <p:sp>
        <p:nvSpPr>
          <p:cNvPr id="15" name="TextBox 14"/>
          <p:cNvSpPr txBox="1">
            <a:spLocks noChangeArrowheads="1"/>
          </p:cNvSpPr>
          <p:nvPr/>
        </p:nvSpPr>
        <p:spPr bwMode="auto">
          <a:xfrm>
            <a:off x="1357313" y="4143375"/>
            <a:ext cx="2998787" cy="366713"/>
          </a:xfrm>
          <a:prstGeom prst="rect">
            <a:avLst/>
          </a:prstGeom>
          <a:noFill/>
          <a:ln w="9525">
            <a:noFill/>
            <a:miter lim="800000"/>
            <a:headEnd/>
            <a:tailEnd/>
          </a:ln>
        </p:spPr>
        <p:txBody>
          <a:bodyPr>
            <a:spAutoFit/>
          </a:bodyPr>
          <a:lstStyle/>
          <a:p>
            <a:r>
              <a:rPr lang="en-US" altLang="zh-CN">
                <a:solidFill>
                  <a:schemeClr val="tx2"/>
                </a:solidFill>
              </a:rPr>
              <a:t>      1.</a:t>
            </a:r>
            <a:r>
              <a:rPr lang="zh-CN" altLang="en-US">
                <a:solidFill>
                  <a:schemeClr val="tx2"/>
                </a:solidFill>
              </a:rPr>
              <a:t>去除伤因，脱离环境</a:t>
            </a:r>
            <a:endParaRPr lang="zh-CN" altLang="en-US"/>
          </a:p>
        </p:txBody>
      </p:sp>
      <p:sp>
        <p:nvSpPr>
          <p:cNvPr id="16" name="TextBox 15"/>
          <p:cNvSpPr txBox="1">
            <a:spLocks noChangeArrowheads="1"/>
          </p:cNvSpPr>
          <p:nvPr/>
        </p:nvSpPr>
        <p:spPr bwMode="auto">
          <a:xfrm>
            <a:off x="1357313" y="4572000"/>
            <a:ext cx="2709862" cy="366713"/>
          </a:xfrm>
          <a:prstGeom prst="rect">
            <a:avLst/>
          </a:prstGeom>
          <a:noFill/>
          <a:ln w="9525">
            <a:noFill/>
            <a:miter lim="800000"/>
            <a:headEnd/>
            <a:tailEnd/>
          </a:ln>
        </p:spPr>
        <p:txBody>
          <a:bodyPr>
            <a:spAutoFit/>
          </a:bodyPr>
          <a:lstStyle/>
          <a:p>
            <a:r>
              <a:rPr lang="en-US" altLang="zh-CN"/>
              <a:t>      </a:t>
            </a:r>
            <a:r>
              <a:rPr lang="en-US" altLang="zh-CN">
                <a:solidFill>
                  <a:schemeClr val="tx2"/>
                </a:solidFill>
              </a:rPr>
              <a:t>2.</a:t>
            </a:r>
            <a:r>
              <a:rPr lang="zh-CN" altLang="en-US">
                <a:solidFill>
                  <a:schemeClr val="tx2"/>
                </a:solidFill>
              </a:rPr>
              <a:t>保持呼吸道通畅</a:t>
            </a:r>
          </a:p>
        </p:txBody>
      </p:sp>
      <p:sp>
        <p:nvSpPr>
          <p:cNvPr id="17" name="TextBox 16"/>
          <p:cNvSpPr txBox="1">
            <a:spLocks noChangeArrowheads="1"/>
          </p:cNvSpPr>
          <p:nvPr/>
        </p:nvSpPr>
        <p:spPr bwMode="auto">
          <a:xfrm>
            <a:off x="1357313" y="5429250"/>
            <a:ext cx="2638425" cy="366713"/>
          </a:xfrm>
          <a:prstGeom prst="rect">
            <a:avLst/>
          </a:prstGeom>
          <a:noFill/>
          <a:ln w="9525">
            <a:noFill/>
            <a:miter lim="800000"/>
            <a:headEnd/>
            <a:tailEnd/>
          </a:ln>
        </p:spPr>
        <p:txBody>
          <a:bodyPr>
            <a:spAutoFit/>
          </a:bodyPr>
          <a:lstStyle/>
          <a:p>
            <a:r>
              <a:rPr lang="zh-CN" altLang="en-US">
                <a:solidFill>
                  <a:schemeClr val="tx2"/>
                </a:solidFill>
              </a:rPr>
              <a:t>      </a:t>
            </a:r>
            <a:r>
              <a:rPr lang="en-US" altLang="zh-CN">
                <a:solidFill>
                  <a:schemeClr val="tx2"/>
                </a:solidFill>
              </a:rPr>
              <a:t>4.</a:t>
            </a:r>
            <a:r>
              <a:rPr lang="zh-CN" altLang="en-US">
                <a:solidFill>
                  <a:schemeClr val="tx2"/>
                </a:solidFill>
              </a:rPr>
              <a:t>对症治疗　</a:t>
            </a:r>
          </a:p>
        </p:txBody>
      </p:sp>
      <p:sp>
        <p:nvSpPr>
          <p:cNvPr id="18" name="TextBox 17"/>
          <p:cNvSpPr txBox="1">
            <a:spLocks noChangeArrowheads="1"/>
          </p:cNvSpPr>
          <p:nvPr/>
        </p:nvSpPr>
        <p:spPr bwMode="auto">
          <a:xfrm>
            <a:off x="1357313" y="5000625"/>
            <a:ext cx="2062162" cy="366713"/>
          </a:xfrm>
          <a:prstGeom prst="rect">
            <a:avLst/>
          </a:prstGeom>
          <a:noFill/>
          <a:ln w="9525">
            <a:noFill/>
            <a:miter lim="800000"/>
            <a:headEnd/>
            <a:tailEnd/>
          </a:ln>
        </p:spPr>
        <p:txBody>
          <a:bodyPr>
            <a:spAutoFit/>
          </a:bodyPr>
          <a:lstStyle/>
          <a:p>
            <a:r>
              <a:rPr lang="en-US" altLang="zh-CN"/>
              <a:t>      </a:t>
            </a:r>
            <a:r>
              <a:rPr lang="en-US" altLang="zh-CN">
                <a:solidFill>
                  <a:schemeClr val="tx2"/>
                </a:solidFill>
              </a:rPr>
              <a:t>3.</a:t>
            </a:r>
            <a:r>
              <a:rPr lang="zh-CN" altLang="en-US">
                <a:solidFill>
                  <a:schemeClr val="tx2"/>
                </a:solidFill>
              </a:rPr>
              <a:t>补充液体</a:t>
            </a:r>
          </a:p>
        </p:txBody>
      </p:sp>
      <p:sp>
        <p:nvSpPr>
          <p:cNvPr id="2" name="右箭头标注 10"/>
          <p:cNvSpPr/>
          <p:nvPr/>
        </p:nvSpPr>
        <p:spPr>
          <a:xfrm>
            <a:off x="250825" y="1773238"/>
            <a:ext cx="1428750" cy="1871662"/>
          </a:xfrm>
          <a:prstGeom prst="rightArrowCallout">
            <a:avLst/>
          </a:prstGeom>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1">
              <a:solidFill>
                <a:schemeClr val="tx2"/>
              </a:solidFill>
              <a:ea typeface="宋体" charset="-122"/>
            </a:endParaRPr>
          </a:p>
          <a:p>
            <a:pPr algn="ctr">
              <a:defRPr/>
            </a:pPr>
            <a:endParaRPr lang="zh-CN" altLang="en-US" b="1">
              <a:solidFill>
                <a:schemeClr val="tx2"/>
              </a:solidFill>
              <a:ea typeface="宋体" charset="-122"/>
            </a:endParaRPr>
          </a:p>
          <a:p>
            <a:pPr algn="ctr">
              <a:defRPr/>
            </a:pPr>
            <a:endParaRPr lang="zh-CN" altLang="en-US" b="1">
              <a:solidFill>
                <a:schemeClr val="tx2"/>
              </a:solidFill>
              <a:ea typeface="宋体" charset="-122"/>
            </a:endParaRPr>
          </a:p>
          <a:p>
            <a:pPr algn="ctr">
              <a:defRPr/>
            </a:pPr>
            <a:r>
              <a:rPr lang="zh-CN" altLang="en-US" b="1">
                <a:solidFill>
                  <a:schemeClr val="tx2"/>
                </a:solidFill>
                <a:ea typeface="宋体" charset="-122"/>
              </a:rPr>
              <a:t>临</a:t>
            </a:r>
          </a:p>
          <a:p>
            <a:pPr algn="ctr">
              <a:defRPr/>
            </a:pPr>
            <a:r>
              <a:rPr lang="zh-CN" altLang="en-US" b="1">
                <a:solidFill>
                  <a:schemeClr val="tx2"/>
                </a:solidFill>
                <a:ea typeface="宋体" charset="-122"/>
              </a:rPr>
              <a:t>床</a:t>
            </a:r>
          </a:p>
          <a:p>
            <a:pPr algn="ctr">
              <a:defRPr/>
            </a:pPr>
            <a:r>
              <a:rPr lang="zh-CN" altLang="en-US" b="1">
                <a:solidFill>
                  <a:schemeClr val="tx2"/>
                </a:solidFill>
                <a:ea typeface="宋体" charset="-122"/>
              </a:rPr>
              <a:t>表</a:t>
            </a:r>
          </a:p>
          <a:p>
            <a:pPr algn="ctr">
              <a:defRPr/>
            </a:pPr>
            <a:r>
              <a:rPr lang="zh-CN" altLang="en-US" b="1">
                <a:solidFill>
                  <a:schemeClr val="tx2"/>
                </a:solidFill>
                <a:ea typeface="宋体" charset="-122"/>
              </a:rPr>
              <a:t>现</a:t>
            </a:r>
          </a:p>
          <a:p>
            <a:pPr algn="ctr">
              <a:defRPr/>
            </a:pPr>
            <a:endParaRPr lang="en-US" altLang="zh-CN" b="1">
              <a:solidFill>
                <a:schemeClr val="tx2"/>
              </a:solidFill>
              <a:ea typeface="宋体" charset="-122"/>
            </a:endParaRPr>
          </a:p>
          <a:p>
            <a:pPr algn="ctr">
              <a:defRPr/>
            </a:pPr>
            <a:endParaRPr lang="en-US" altLang="zh-CN" b="1">
              <a:solidFill>
                <a:schemeClr val="tx2"/>
              </a:solidFill>
              <a:ea typeface="宋体" charset="-122"/>
            </a:endParaRPr>
          </a:p>
          <a:p>
            <a:pPr algn="ctr">
              <a:defRPr/>
            </a:pPr>
            <a:endParaRPr lang="en-US" altLang="zh-CN" b="1">
              <a:solidFill>
                <a:schemeClr val="tx2"/>
              </a:solidFill>
              <a:ea typeface="宋体" charset="-122"/>
            </a:endParaRPr>
          </a:p>
          <a:p>
            <a:pPr algn="ctr">
              <a:defRPr/>
            </a:pPr>
            <a:endParaRPr lang="zh-CN" altLang="en-US" b="1">
              <a:solidFill>
                <a:schemeClr val="tx2"/>
              </a:solidFill>
              <a:ea typeface="宋体" charset="-122"/>
            </a:endParaRPr>
          </a:p>
        </p:txBody>
      </p:sp>
      <p:sp>
        <p:nvSpPr>
          <p:cNvPr id="5" name="右箭头标注 10"/>
          <p:cNvSpPr/>
          <p:nvPr/>
        </p:nvSpPr>
        <p:spPr>
          <a:xfrm>
            <a:off x="250825" y="4076700"/>
            <a:ext cx="1428750" cy="1871663"/>
          </a:xfrm>
          <a:prstGeom prst="rightArrowCallout">
            <a:avLst/>
          </a:prstGeom>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1">
              <a:solidFill>
                <a:schemeClr val="tx2"/>
              </a:solidFill>
              <a:ea typeface="宋体" charset="-122"/>
            </a:endParaRPr>
          </a:p>
          <a:p>
            <a:pPr algn="ctr">
              <a:defRPr/>
            </a:pPr>
            <a:r>
              <a:rPr lang="zh-CN" altLang="en-US" b="1">
                <a:solidFill>
                  <a:schemeClr val="tx2"/>
                </a:solidFill>
                <a:ea typeface="宋体" charset="-122"/>
              </a:rPr>
              <a:t>急</a:t>
            </a:r>
          </a:p>
          <a:p>
            <a:pPr algn="ctr">
              <a:defRPr/>
            </a:pPr>
            <a:r>
              <a:rPr lang="zh-CN" altLang="en-US" b="1">
                <a:solidFill>
                  <a:schemeClr val="tx2"/>
                </a:solidFill>
                <a:ea typeface="宋体" charset="-122"/>
              </a:rPr>
              <a:t>救</a:t>
            </a:r>
          </a:p>
          <a:p>
            <a:pPr algn="ctr">
              <a:defRPr/>
            </a:pPr>
            <a:r>
              <a:rPr lang="zh-CN" altLang="en-US" b="1">
                <a:solidFill>
                  <a:schemeClr val="tx2"/>
                </a:solidFill>
                <a:ea typeface="宋体" charset="-122"/>
              </a:rPr>
              <a:t>处</a:t>
            </a:r>
          </a:p>
          <a:p>
            <a:pPr algn="ctr">
              <a:defRPr/>
            </a:pPr>
            <a:r>
              <a:rPr lang="zh-CN" altLang="en-US" b="1">
                <a:solidFill>
                  <a:schemeClr val="tx2"/>
                </a:solidFill>
                <a:ea typeface="宋体" charset="-122"/>
              </a:rPr>
              <a:t>理</a:t>
            </a:r>
            <a:endParaRPr lang="en-US" altLang="zh-CN" b="1">
              <a:solidFill>
                <a:schemeClr val="tx2"/>
              </a:solidFill>
              <a:ea typeface="宋体" charset="-122"/>
            </a:endParaRPr>
          </a:p>
          <a:p>
            <a:pPr algn="ctr">
              <a:defRPr/>
            </a:pPr>
            <a:endParaRPr lang="en-US" altLang="zh-CN" b="1">
              <a:solidFill>
                <a:schemeClr val="tx2"/>
              </a:solidFill>
              <a:ea typeface="宋体" charset="-122"/>
            </a:endParaRPr>
          </a:p>
          <a:p>
            <a:pPr algn="ctr">
              <a:defRPr/>
            </a:pPr>
            <a:endParaRPr lang="zh-CN" altLang="en-US" b="1">
              <a:solidFill>
                <a:schemeClr val="tx2"/>
              </a:solidFill>
              <a:ea typeface="宋体" charset="-122"/>
            </a:endParaRPr>
          </a:p>
        </p:txBody>
      </p:sp>
      <p:pic>
        <p:nvPicPr>
          <p:cNvPr id="62475" name="Picture 16" descr="火灾逃生知识">
            <a:hlinkClick r:id="rId2"/>
          </p:cNvPr>
          <p:cNvPicPr>
            <a:picLocks noChangeAspect="1" noChangeArrowheads="1"/>
          </p:cNvPicPr>
          <p:nvPr/>
        </p:nvPicPr>
        <p:blipFill>
          <a:blip r:embed="rId3"/>
          <a:srcRect/>
          <a:stretch>
            <a:fillRect/>
          </a:stretch>
        </p:blipFill>
        <p:spPr bwMode="auto">
          <a:xfrm>
            <a:off x="5148263" y="1125538"/>
            <a:ext cx="3529012" cy="2809875"/>
          </a:xfrm>
          <a:prstGeom prst="rect">
            <a:avLst/>
          </a:prstGeom>
          <a:noFill/>
          <a:ln w="9525">
            <a:noFill/>
            <a:miter lim="800000"/>
            <a:headEnd/>
            <a:tailEnd/>
          </a:ln>
        </p:spPr>
      </p:pic>
      <p:pic>
        <p:nvPicPr>
          <p:cNvPr id="62476" name="Picture 18" descr="t019e915e8d514e75c8"/>
          <p:cNvPicPr>
            <a:picLocks noChangeAspect="1" noChangeArrowheads="1"/>
          </p:cNvPicPr>
          <p:nvPr/>
        </p:nvPicPr>
        <p:blipFill>
          <a:blip r:embed="rId4"/>
          <a:srcRect/>
          <a:stretch>
            <a:fillRect/>
          </a:stretch>
        </p:blipFill>
        <p:spPr bwMode="auto">
          <a:xfrm>
            <a:off x="5076825" y="3411538"/>
            <a:ext cx="3527425" cy="3041650"/>
          </a:xfrm>
          <a:prstGeom prst="rect">
            <a:avLst/>
          </a:prstGeom>
          <a:noFill/>
          <a:ln w="9525">
            <a:noFill/>
            <a:miter lim="800000"/>
            <a:headEnd/>
            <a:tailEnd/>
          </a:ln>
        </p:spPr>
      </p:pic>
      <p:sp>
        <p:nvSpPr>
          <p:cNvPr id="62477" name="标题 18"/>
          <p:cNvSpPr>
            <a:spLocks noGrp="1"/>
          </p:cNvSpPr>
          <p:nvPr>
            <p:ph type="title"/>
          </p:nvPr>
        </p:nvSpPr>
        <p:spPr/>
        <p:txBody>
          <a:bodyPr/>
          <a:lstStyle/>
          <a:p>
            <a:r>
              <a:rPr lang="zh-CN" altLang="en-US" smtClean="0">
                <a:ea typeface="宋体" charset="-122"/>
              </a:rPr>
              <a:t>四、烧伤</a:t>
            </a:r>
          </a:p>
        </p:txBody>
      </p:sp>
      <p:sp>
        <p:nvSpPr>
          <p:cNvPr id="62478" name="内容占位符 21"/>
          <p:cNvSpPr>
            <a:spLocks noGrp="1"/>
          </p:cNvSpPr>
          <p:nvPr>
            <p:ph idx="1"/>
          </p:nvPr>
        </p:nvSpPr>
        <p:spPr/>
        <p:txBody>
          <a:bodyPr/>
          <a:lstStyle/>
          <a:p>
            <a:endParaRPr lang="zh-CN" altLang="en-US" smtClean="0">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ox(in)">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ox(in)">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ox(in)">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ox(in)">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5" grpId="0"/>
      <p:bldP spid="16" grpId="0"/>
      <p:bldP spid="17" grpId="0"/>
      <p:bldP spid="18" grpId="0"/>
      <p:bldP spid="2" grpId="0" animBg="1"/>
      <p:bldP spid="5"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txBox="1">
            <a:spLocks noGrp="1"/>
          </p:cNvSpPr>
          <p:nvPr/>
        </p:nvSpPr>
        <p:spPr bwMode="auto">
          <a:xfrm>
            <a:off x="6248400" y="0"/>
            <a:ext cx="2667000" cy="228600"/>
          </a:xfrm>
          <a:prstGeom prst="rect">
            <a:avLst/>
          </a:prstGeom>
          <a:noFill/>
          <a:ln>
            <a:miter lim="800000"/>
            <a:headEnd/>
            <a:tailEnd/>
          </a:ln>
        </p:spPr>
        <p:txBody>
          <a:bodyPr/>
          <a:lstStyle/>
          <a:p>
            <a:pPr algn="r">
              <a:defRPr/>
            </a:pPr>
            <a:r>
              <a:rPr lang="en-US" sz="1000">
                <a:solidFill>
                  <a:schemeClr val="bg1"/>
                </a:solidFill>
                <a:latin typeface="+mn-lt"/>
                <a:ea typeface="宋体" pitchFamily="2" charset="-122"/>
              </a:rPr>
              <a:t>www.pumpress.com.cn</a:t>
            </a:r>
          </a:p>
        </p:txBody>
      </p:sp>
      <p:sp>
        <p:nvSpPr>
          <p:cNvPr id="15" name="TextBox 14"/>
          <p:cNvSpPr txBox="1">
            <a:spLocks noChangeArrowheads="1"/>
          </p:cNvSpPr>
          <p:nvPr/>
        </p:nvSpPr>
        <p:spPr bwMode="auto">
          <a:xfrm>
            <a:off x="1692275" y="4005263"/>
            <a:ext cx="2782888" cy="1938337"/>
          </a:xfrm>
          <a:prstGeom prst="rect">
            <a:avLst/>
          </a:prstGeom>
          <a:noFill/>
          <a:ln w="9525">
            <a:noFill/>
            <a:miter lim="800000"/>
            <a:headEnd/>
            <a:tailEnd/>
          </a:ln>
        </p:spPr>
        <p:txBody>
          <a:bodyPr>
            <a:spAutoFit/>
          </a:bodyPr>
          <a:lstStyle/>
          <a:p>
            <a:r>
              <a:rPr lang="en-US" altLang="zh-CN" sz="2000" b="1"/>
              <a:t>1.</a:t>
            </a:r>
            <a:r>
              <a:rPr lang="zh-CN" altLang="en-US" sz="2000" b="1"/>
              <a:t>脱离危险环境</a:t>
            </a:r>
            <a:endParaRPr lang="en-US" altLang="zh-CN" sz="2000" b="1"/>
          </a:p>
          <a:p>
            <a:r>
              <a:rPr lang="en-US" altLang="zh-CN" sz="2000" b="1"/>
              <a:t>2.</a:t>
            </a:r>
            <a:r>
              <a:rPr lang="zh-CN" altLang="en-US" sz="2000" b="1"/>
              <a:t>判断伤情</a:t>
            </a:r>
            <a:endParaRPr lang="en-US" altLang="zh-CN" sz="2000" b="1"/>
          </a:p>
          <a:p>
            <a:r>
              <a:rPr lang="en-US" altLang="zh-CN" sz="2000" b="1"/>
              <a:t>3.</a:t>
            </a:r>
            <a:r>
              <a:rPr lang="zh-CN" altLang="en-US" sz="2000" b="1"/>
              <a:t>保持呼吸道通畅</a:t>
            </a:r>
            <a:endParaRPr lang="en-US" altLang="zh-CN" sz="2000" b="1"/>
          </a:p>
          <a:p>
            <a:r>
              <a:rPr lang="en-US" altLang="zh-CN" sz="2000" b="1"/>
              <a:t>4.</a:t>
            </a:r>
            <a:r>
              <a:rPr lang="zh-CN" altLang="en-US" sz="2000" b="1"/>
              <a:t>有效止血</a:t>
            </a:r>
            <a:endParaRPr lang="en-US" altLang="zh-CN" sz="2000" b="1"/>
          </a:p>
          <a:p>
            <a:r>
              <a:rPr lang="en-US" altLang="zh-CN" sz="2000" b="1"/>
              <a:t>5.</a:t>
            </a:r>
            <a:r>
              <a:rPr lang="zh-CN" altLang="en-US" sz="2000" b="1"/>
              <a:t>包扎、固定</a:t>
            </a:r>
            <a:endParaRPr lang="en-US" altLang="zh-CN" sz="2000" b="1"/>
          </a:p>
          <a:p>
            <a:r>
              <a:rPr lang="en-US" altLang="zh-CN" sz="2000" b="1"/>
              <a:t>6.</a:t>
            </a:r>
            <a:r>
              <a:rPr lang="zh-CN" altLang="en-US" sz="2000" b="1"/>
              <a:t>抗休克</a:t>
            </a:r>
          </a:p>
        </p:txBody>
      </p:sp>
      <p:sp>
        <p:nvSpPr>
          <p:cNvPr id="16" name="TextBox 15"/>
          <p:cNvSpPr txBox="1">
            <a:spLocks noChangeArrowheads="1"/>
          </p:cNvSpPr>
          <p:nvPr/>
        </p:nvSpPr>
        <p:spPr bwMode="auto">
          <a:xfrm>
            <a:off x="1619250" y="4365625"/>
            <a:ext cx="2709863" cy="366713"/>
          </a:xfrm>
          <a:prstGeom prst="rect">
            <a:avLst/>
          </a:prstGeom>
          <a:noFill/>
          <a:ln w="9525">
            <a:noFill/>
            <a:miter lim="800000"/>
            <a:headEnd/>
            <a:tailEnd/>
          </a:ln>
        </p:spPr>
        <p:txBody>
          <a:bodyPr>
            <a:spAutoFit/>
          </a:bodyPr>
          <a:lstStyle/>
          <a:p>
            <a:r>
              <a:rPr lang="en-US" altLang="zh-CN"/>
              <a:t>     </a:t>
            </a:r>
            <a:endParaRPr lang="zh-CN" altLang="en-US">
              <a:solidFill>
                <a:schemeClr val="tx2"/>
              </a:solidFill>
            </a:endParaRPr>
          </a:p>
        </p:txBody>
      </p:sp>
      <p:sp>
        <p:nvSpPr>
          <p:cNvPr id="17" name="TextBox 16"/>
          <p:cNvSpPr txBox="1">
            <a:spLocks noChangeArrowheads="1"/>
          </p:cNvSpPr>
          <p:nvPr/>
        </p:nvSpPr>
        <p:spPr bwMode="auto">
          <a:xfrm>
            <a:off x="1476375" y="5084763"/>
            <a:ext cx="2638425" cy="366712"/>
          </a:xfrm>
          <a:prstGeom prst="rect">
            <a:avLst/>
          </a:prstGeom>
          <a:noFill/>
          <a:ln w="9525">
            <a:noFill/>
            <a:miter lim="800000"/>
            <a:headEnd/>
            <a:tailEnd/>
          </a:ln>
        </p:spPr>
        <p:txBody>
          <a:bodyPr>
            <a:spAutoFit/>
          </a:bodyPr>
          <a:lstStyle/>
          <a:p>
            <a:r>
              <a:rPr lang="zh-CN" altLang="en-US">
                <a:solidFill>
                  <a:schemeClr val="tx2"/>
                </a:solidFill>
              </a:rPr>
              <a:t>　</a:t>
            </a:r>
          </a:p>
        </p:txBody>
      </p:sp>
      <p:sp>
        <p:nvSpPr>
          <p:cNvPr id="2" name="右箭头标注 10"/>
          <p:cNvSpPr/>
          <p:nvPr/>
        </p:nvSpPr>
        <p:spPr>
          <a:xfrm>
            <a:off x="250825" y="1773238"/>
            <a:ext cx="1428750" cy="1871662"/>
          </a:xfrm>
          <a:prstGeom prst="rightArrowCallout">
            <a:avLst/>
          </a:prstGeom>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1">
              <a:solidFill>
                <a:schemeClr val="tx2"/>
              </a:solidFill>
              <a:ea typeface="宋体" charset="-122"/>
            </a:endParaRPr>
          </a:p>
          <a:p>
            <a:pPr algn="ctr">
              <a:defRPr/>
            </a:pPr>
            <a:endParaRPr lang="zh-CN" altLang="en-US" b="1">
              <a:solidFill>
                <a:schemeClr val="tx2"/>
              </a:solidFill>
              <a:ea typeface="宋体" charset="-122"/>
            </a:endParaRPr>
          </a:p>
          <a:p>
            <a:pPr algn="ctr">
              <a:defRPr/>
            </a:pPr>
            <a:endParaRPr lang="zh-CN" altLang="en-US" b="1">
              <a:solidFill>
                <a:schemeClr val="tx2"/>
              </a:solidFill>
              <a:ea typeface="宋体" charset="-122"/>
            </a:endParaRPr>
          </a:p>
          <a:p>
            <a:pPr algn="ctr">
              <a:defRPr/>
            </a:pPr>
            <a:r>
              <a:rPr lang="zh-CN" altLang="en-US" b="1">
                <a:solidFill>
                  <a:schemeClr val="tx2"/>
                </a:solidFill>
                <a:ea typeface="宋体" charset="-122"/>
              </a:rPr>
              <a:t>救</a:t>
            </a:r>
          </a:p>
          <a:p>
            <a:pPr algn="ctr">
              <a:defRPr/>
            </a:pPr>
            <a:r>
              <a:rPr lang="zh-CN" altLang="en-US" b="1">
                <a:solidFill>
                  <a:schemeClr val="tx2"/>
                </a:solidFill>
                <a:ea typeface="宋体" charset="-122"/>
              </a:rPr>
              <a:t>护</a:t>
            </a:r>
          </a:p>
          <a:p>
            <a:pPr algn="ctr">
              <a:defRPr/>
            </a:pPr>
            <a:r>
              <a:rPr lang="zh-CN" altLang="en-US" b="1">
                <a:solidFill>
                  <a:schemeClr val="tx2"/>
                </a:solidFill>
                <a:ea typeface="宋体" charset="-122"/>
              </a:rPr>
              <a:t>原</a:t>
            </a:r>
          </a:p>
          <a:p>
            <a:pPr algn="ctr">
              <a:defRPr/>
            </a:pPr>
            <a:r>
              <a:rPr lang="zh-CN" altLang="en-US" b="1">
                <a:solidFill>
                  <a:schemeClr val="tx2"/>
                </a:solidFill>
                <a:ea typeface="宋体" charset="-122"/>
              </a:rPr>
              <a:t>则</a:t>
            </a:r>
          </a:p>
          <a:p>
            <a:pPr algn="ctr">
              <a:defRPr/>
            </a:pPr>
            <a:endParaRPr lang="en-US" altLang="zh-CN" b="1">
              <a:solidFill>
                <a:schemeClr val="tx2"/>
              </a:solidFill>
              <a:ea typeface="宋体" charset="-122"/>
            </a:endParaRPr>
          </a:p>
          <a:p>
            <a:pPr algn="ctr">
              <a:defRPr/>
            </a:pPr>
            <a:endParaRPr lang="en-US" altLang="zh-CN" b="1">
              <a:solidFill>
                <a:schemeClr val="tx2"/>
              </a:solidFill>
              <a:ea typeface="宋体" charset="-122"/>
            </a:endParaRPr>
          </a:p>
          <a:p>
            <a:pPr algn="ctr">
              <a:defRPr/>
            </a:pPr>
            <a:endParaRPr lang="en-US" altLang="zh-CN" b="1">
              <a:solidFill>
                <a:schemeClr val="tx2"/>
              </a:solidFill>
              <a:ea typeface="宋体" charset="-122"/>
            </a:endParaRPr>
          </a:p>
          <a:p>
            <a:pPr algn="ctr">
              <a:defRPr/>
            </a:pPr>
            <a:endParaRPr lang="zh-CN" altLang="en-US" b="1">
              <a:solidFill>
                <a:schemeClr val="tx2"/>
              </a:solidFill>
              <a:ea typeface="宋体" charset="-122"/>
            </a:endParaRPr>
          </a:p>
        </p:txBody>
      </p:sp>
      <p:sp>
        <p:nvSpPr>
          <p:cNvPr id="5" name="右箭头标注 10"/>
          <p:cNvSpPr/>
          <p:nvPr/>
        </p:nvSpPr>
        <p:spPr>
          <a:xfrm>
            <a:off x="250825" y="4076700"/>
            <a:ext cx="1428750" cy="1871663"/>
          </a:xfrm>
          <a:prstGeom prst="rightArrowCallout">
            <a:avLst/>
          </a:prstGeom>
          <a:gradFill>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b="1">
              <a:solidFill>
                <a:schemeClr val="tx2"/>
              </a:solidFill>
              <a:ea typeface="宋体" charset="-122"/>
            </a:endParaRPr>
          </a:p>
          <a:p>
            <a:pPr algn="ctr">
              <a:defRPr/>
            </a:pPr>
            <a:r>
              <a:rPr lang="zh-CN" altLang="en-US" b="1">
                <a:solidFill>
                  <a:schemeClr val="tx2"/>
                </a:solidFill>
                <a:ea typeface="宋体" charset="-122"/>
              </a:rPr>
              <a:t>救</a:t>
            </a:r>
          </a:p>
          <a:p>
            <a:pPr algn="ctr">
              <a:defRPr/>
            </a:pPr>
            <a:r>
              <a:rPr lang="zh-CN" altLang="en-US" b="1">
                <a:solidFill>
                  <a:schemeClr val="tx2"/>
                </a:solidFill>
                <a:ea typeface="宋体" charset="-122"/>
              </a:rPr>
              <a:t>护</a:t>
            </a:r>
          </a:p>
          <a:p>
            <a:pPr algn="ctr">
              <a:defRPr/>
            </a:pPr>
            <a:r>
              <a:rPr lang="zh-CN" altLang="en-US" b="1">
                <a:solidFill>
                  <a:schemeClr val="tx2"/>
                </a:solidFill>
                <a:ea typeface="宋体" charset="-122"/>
              </a:rPr>
              <a:t>措</a:t>
            </a:r>
          </a:p>
          <a:p>
            <a:pPr algn="ctr">
              <a:defRPr/>
            </a:pPr>
            <a:r>
              <a:rPr lang="zh-CN" altLang="en-US" b="1">
                <a:solidFill>
                  <a:schemeClr val="tx2"/>
                </a:solidFill>
                <a:ea typeface="宋体" charset="-122"/>
              </a:rPr>
              <a:t>施</a:t>
            </a:r>
          </a:p>
          <a:p>
            <a:pPr algn="ctr">
              <a:defRPr/>
            </a:pPr>
            <a:endParaRPr lang="en-US" altLang="zh-CN" b="1">
              <a:solidFill>
                <a:schemeClr val="tx2"/>
              </a:solidFill>
              <a:ea typeface="宋体" charset="-122"/>
            </a:endParaRPr>
          </a:p>
          <a:p>
            <a:pPr algn="ctr">
              <a:defRPr/>
            </a:pPr>
            <a:endParaRPr lang="zh-CN" altLang="en-US" b="1">
              <a:solidFill>
                <a:schemeClr val="tx2"/>
              </a:solidFill>
              <a:ea typeface="宋体" charset="-122"/>
            </a:endParaRPr>
          </a:p>
        </p:txBody>
      </p:sp>
      <p:sp>
        <p:nvSpPr>
          <p:cNvPr id="12" name="矩形 11"/>
          <p:cNvSpPr/>
          <p:nvPr/>
        </p:nvSpPr>
        <p:spPr>
          <a:xfrm>
            <a:off x="1979613" y="2060575"/>
            <a:ext cx="2808287" cy="11525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a:solidFill>
                  <a:srgbClr val="FF0000"/>
                </a:solidFill>
                <a:latin typeface="Arial" charset="0"/>
                <a:ea typeface="宋体" charset="-122"/>
                <a:sym typeface="Symbol" pitchFamily="18" charset="2"/>
              </a:rPr>
              <a:t> </a:t>
            </a:r>
            <a:r>
              <a:rPr lang="zh-CN" altLang="en-US">
                <a:solidFill>
                  <a:schemeClr val="tx2"/>
                </a:solidFill>
                <a:ea typeface="宋体" charset="-122"/>
              </a:rPr>
              <a:t>保存生命第一</a:t>
            </a:r>
          </a:p>
          <a:p>
            <a:pPr>
              <a:defRPr/>
            </a:pPr>
            <a:r>
              <a:rPr lang="zh-CN" altLang="en-US">
                <a:solidFill>
                  <a:srgbClr val="FF0000"/>
                </a:solidFill>
                <a:latin typeface="Arial" charset="0"/>
                <a:ea typeface="宋体" charset="-122"/>
                <a:sym typeface="Symbol" pitchFamily="18" charset="2"/>
              </a:rPr>
              <a:t> </a:t>
            </a:r>
            <a:r>
              <a:rPr lang="zh-CN" altLang="en-US">
                <a:solidFill>
                  <a:schemeClr val="tx2"/>
                </a:solidFill>
                <a:ea typeface="宋体" charset="-122"/>
              </a:rPr>
              <a:t>恢复功能第二</a:t>
            </a:r>
          </a:p>
          <a:p>
            <a:pPr>
              <a:defRPr/>
            </a:pPr>
            <a:r>
              <a:rPr lang="zh-CN" altLang="en-US">
                <a:solidFill>
                  <a:srgbClr val="FF0000"/>
                </a:solidFill>
                <a:latin typeface="Arial" charset="0"/>
                <a:ea typeface="宋体" charset="-122"/>
                <a:sym typeface="Symbol" pitchFamily="18" charset="2"/>
              </a:rPr>
              <a:t> </a:t>
            </a:r>
            <a:r>
              <a:rPr lang="zh-CN" altLang="en-US">
                <a:solidFill>
                  <a:schemeClr val="tx2"/>
                </a:solidFill>
                <a:ea typeface="宋体" charset="-122"/>
              </a:rPr>
              <a:t>顾全解剖完整性第三</a:t>
            </a:r>
            <a:endParaRPr lang="zh-CN" altLang="en-US">
              <a:solidFill>
                <a:srgbClr val="FFFFFF"/>
              </a:solidFill>
              <a:ea typeface="宋体" charset="-122"/>
            </a:endParaRPr>
          </a:p>
        </p:txBody>
      </p:sp>
      <p:sp>
        <p:nvSpPr>
          <p:cNvPr id="7" name="TextBox 16"/>
          <p:cNvSpPr txBox="1">
            <a:spLocks noChangeArrowheads="1"/>
          </p:cNvSpPr>
          <p:nvPr/>
        </p:nvSpPr>
        <p:spPr bwMode="auto">
          <a:xfrm>
            <a:off x="1547813" y="5805488"/>
            <a:ext cx="2638425" cy="366712"/>
          </a:xfrm>
          <a:prstGeom prst="rect">
            <a:avLst/>
          </a:prstGeom>
          <a:noFill/>
          <a:ln w="9525">
            <a:noFill/>
            <a:miter lim="800000"/>
            <a:headEnd/>
            <a:tailEnd/>
          </a:ln>
        </p:spPr>
        <p:txBody>
          <a:bodyPr>
            <a:spAutoFit/>
          </a:bodyPr>
          <a:lstStyle/>
          <a:p>
            <a:r>
              <a:rPr lang="zh-CN" altLang="en-US">
                <a:solidFill>
                  <a:schemeClr val="tx2"/>
                </a:solidFill>
              </a:rPr>
              <a:t>　</a:t>
            </a:r>
          </a:p>
        </p:txBody>
      </p:sp>
      <p:pic>
        <p:nvPicPr>
          <p:cNvPr id="63497" name="Picture 19" descr="t0116c96341adc76d54"/>
          <p:cNvPicPr>
            <a:picLocks noChangeAspect="1" noChangeArrowheads="1"/>
          </p:cNvPicPr>
          <p:nvPr/>
        </p:nvPicPr>
        <p:blipFill>
          <a:blip r:embed="rId2"/>
          <a:srcRect/>
          <a:stretch>
            <a:fillRect/>
          </a:stretch>
        </p:blipFill>
        <p:spPr bwMode="auto">
          <a:xfrm>
            <a:off x="5003800" y="1412875"/>
            <a:ext cx="3048000" cy="2286000"/>
          </a:xfrm>
          <a:prstGeom prst="rect">
            <a:avLst/>
          </a:prstGeom>
          <a:noFill/>
          <a:ln w="9525">
            <a:noFill/>
            <a:miter lim="800000"/>
            <a:headEnd/>
            <a:tailEnd/>
          </a:ln>
        </p:spPr>
      </p:pic>
      <p:pic>
        <p:nvPicPr>
          <p:cNvPr id="63498" name="Picture 21" descr="t0198b766195a93922f"/>
          <p:cNvPicPr>
            <a:picLocks noChangeAspect="1" noChangeArrowheads="1"/>
          </p:cNvPicPr>
          <p:nvPr/>
        </p:nvPicPr>
        <p:blipFill>
          <a:blip r:embed="rId3"/>
          <a:srcRect/>
          <a:stretch>
            <a:fillRect/>
          </a:stretch>
        </p:blipFill>
        <p:spPr bwMode="auto">
          <a:xfrm>
            <a:off x="4932363" y="3789363"/>
            <a:ext cx="3600450" cy="2592387"/>
          </a:xfrm>
          <a:prstGeom prst="rect">
            <a:avLst/>
          </a:prstGeom>
          <a:noFill/>
          <a:ln w="9525">
            <a:noFill/>
            <a:miter lim="800000"/>
            <a:headEnd/>
            <a:tailEnd/>
          </a:ln>
        </p:spPr>
      </p:pic>
      <p:sp>
        <p:nvSpPr>
          <p:cNvPr id="63499" name="标题 18"/>
          <p:cNvSpPr>
            <a:spLocks noGrp="1"/>
          </p:cNvSpPr>
          <p:nvPr>
            <p:ph type="title"/>
          </p:nvPr>
        </p:nvSpPr>
        <p:spPr/>
        <p:txBody>
          <a:bodyPr/>
          <a:lstStyle/>
          <a:p>
            <a:r>
              <a:rPr lang="zh-CN" altLang="en-US" smtClean="0">
                <a:ea typeface="宋体" charset="-122"/>
              </a:rPr>
              <a:t>五、外伤与骨折</a:t>
            </a:r>
          </a:p>
        </p:txBody>
      </p:sp>
      <p:sp>
        <p:nvSpPr>
          <p:cNvPr id="63500" name="内容占位符 21"/>
          <p:cNvSpPr>
            <a:spLocks noGrp="1"/>
          </p:cNvSpPr>
          <p:nvPr>
            <p:ph idx="1"/>
          </p:nvPr>
        </p:nvSpPr>
        <p:spPr/>
        <p:txBody>
          <a:bodyPr/>
          <a:lstStyle/>
          <a:p>
            <a:endParaRPr lang="zh-CN" altLang="en-US" smtClean="0">
              <a:ea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ox(i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ox(in)">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ox(in)">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left)">
                                      <p:cBhvr>
                                        <p:cTn id="30" dur="20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4" presetClass="entr" presetSubtype="16"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box(in)">
                                      <p:cBhvr>
                                        <p:cTn id="3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2" grpId="0" animBg="1"/>
      <p:bldP spid="5" grpId="0" animBg="1"/>
      <p:bldP spid="12" grpId="0" animBg="1"/>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12"/>
          <p:cNvSpPr>
            <a:spLocks noGrp="1"/>
          </p:cNvSpPr>
          <p:nvPr>
            <p:ph type="title"/>
          </p:nvPr>
        </p:nvSpPr>
        <p:spPr/>
        <p:txBody>
          <a:bodyPr/>
          <a:lstStyle/>
          <a:p>
            <a:endParaRPr lang="zh-CN" altLang="en-US" smtClean="0">
              <a:ea typeface="宋体" charset="-122"/>
            </a:endParaRPr>
          </a:p>
        </p:txBody>
      </p:sp>
      <p:sp>
        <p:nvSpPr>
          <p:cNvPr id="20482" name="内容占位符 13"/>
          <p:cNvSpPr>
            <a:spLocks noGrp="1"/>
          </p:cNvSpPr>
          <p:nvPr>
            <p:ph idx="1"/>
          </p:nvPr>
        </p:nvSpPr>
        <p:spPr>
          <a:xfrm>
            <a:off x="179388" y="1125538"/>
            <a:ext cx="8736012" cy="5122862"/>
          </a:xfrm>
        </p:spPr>
        <p:txBody>
          <a:bodyPr/>
          <a:lstStyle/>
          <a:p>
            <a:pPr>
              <a:buFont typeface="Wingdings" pitchFamily="2" charset="2"/>
              <a:buNone/>
            </a:pPr>
            <a:r>
              <a:rPr lang="zh-CN" altLang="en-US" sz="2800" smtClean="0">
                <a:ea typeface="宋体" charset="-122"/>
              </a:rPr>
              <a:t>一、院前急救（</a:t>
            </a:r>
            <a:r>
              <a:rPr lang="en-US" altLang="zh-CN" sz="2800" smtClean="0">
                <a:ea typeface="宋体" charset="-122"/>
              </a:rPr>
              <a:t>prehospital emergency</a:t>
            </a:r>
            <a:r>
              <a:rPr lang="zh-CN" altLang="en-US" sz="2800" smtClean="0">
                <a:ea typeface="宋体" charset="-122"/>
              </a:rPr>
              <a:t>）的概念</a:t>
            </a:r>
            <a:endParaRPr lang="en-US" altLang="zh-CN" sz="2800" smtClean="0">
              <a:ea typeface="宋体" charset="-122"/>
            </a:endParaRPr>
          </a:p>
          <a:p>
            <a:r>
              <a:rPr lang="zh-CN" altLang="en-US" sz="2400" smtClean="0">
                <a:ea typeface="宋体" charset="-122"/>
              </a:rPr>
              <a:t> 也称院外急救，是指到达医院前急救人员对急、危、重症和（或）创伤患者开展现场或转运途中的医疗救护。</a:t>
            </a:r>
            <a:endParaRPr lang="en-US" altLang="zh-CN" sz="2400" smtClean="0">
              <a:ea typeface="宋体" charset="-122"/>
            </a:endParaRPr>
          </a:p>
          <a:p>
            <a:pPr>
              <a:buFont typeface="Wingdings" pitchFamily="2" charset="2"/>
              <a:buNone/>
            </a:pPr>
            <a:r>
              <a:rPr lang="zh-CN" altLang="en-US" sz="2800" smtClean="0">
                <a:ea typeface="宋体" charset="-122"/>
              </a:rPr>
              <a:t>二、社区急救的管理</a:t>
            </a:r>
          </a:p>
          <a:p>
            <a:endParaRPr lang="zh-CN" altLang="en-US" sz="2800" smtClean="0">
              <a:ea typeface="宋体" charset="-122"/>
            </a:endParaRPr>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pic>
        <p:nvPicPr>
          <p:cNvPr id="2050" name="Picture 2"/>
          <p:cNvPicPr>
            <a:picLocks noChangeAspect="1" noChangeArrowheads="1"/>
          </p:cNvPicPr>
          <p:nvPr/>
        </p:nvPicPr>
        <p:blipFill>
          <a:blip r:embed="rId2"/>
          <a:srcRect/>
          <a:stretch>
            <a:fillRect/>
          </a:stretch>
        </p:blipFill>
        <p:spPr bwMode="auto">
          <a:xfrm>
            <a:off x="785813" y="3857625"/>
            <a:ext cx="2500312" cy="1458913"/>
          </a:xfrm>
          <a:prstGeom prst="rect">
            <a:avLst/>
          </a:prstGeom>
          <a:noFill/>
          <a:ln w="9525">
            <a:noFill/>
            <a:miter lim="800000"/>
            <a:headEnd/>
            <a:tailEnd/>
          </a:ln>
        </p:spPr>
      </p:pic>
      <p:sp>
        <p:nvSpPr>
          <p:cNvPr id="16" name="椭圆形标注 15"/>
          <p:cNvSpPr/>
          <p:nvPr/>
        </p:nvSpPr>
        <p:spPr>
          <a:xfrm>
            <a:off x="3419475" y="3284538"/>
            <a:ext cx="2016125" cy="787400"/>
          </a:xfrm>
          <a:prstGeom prst="wedgeEllipseCallout">
            <a:avLst>
              <a:gd name="adj1" fmla="val -55365"/>
              <a:gd name="adj2" fmla="val 66431"/>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zh-CN" sz="1600" dirty="0">
                <a:solidFill>
                  <a:schemeClr val="tx2"/>
                </a:solidFill>
              </a:rPr>
              <a:t>1.</a:t>
            </a:r>
            <a:r>
              <a:rPr lang="zh-CN" altLang="en-US" sz="1600" dirty="0">
                <a:solidFill>
                  <a:schemeClr val="tx2"/>
                </a:solidFill>
              </a:rPr>
              <a:t>设急救人员；</a:t>
            </a:r>
            <a:endParaRPr lang="en-US" altLang="zh-CN" sz="1600" dirty="0">
              <a:solidFill>
                <a:schemeClr val="tx2"/>
              </a:solidFill>
            </a:endParaRPr>
          </a:p>
          <a:p>
            <a:pPr>
              <a:defRPr/>
            </a:pPr>
            <a:r>
              <a:rPr lang="en-US" altLang="zh-CN" sz="1600" dirty="0">
                <a:solidFill>
                  <a:schemeClr val="tx2"/>
                </a:solidFill>
              </a:rPr>
              <a:t>2.24h</a:t>
            </a:r>
            <a:r>
              <a:rPr lang="zh-CN" altLang="en-US" sz="1600" dirty="0">
                <a:solidFill>
                  <a:schemeClr val="tx2"/>
                </a:solidFill>
              </a:rPr>
              <a:t>值班</a:t>
            </a:r>
          </a:p>
        </p:txBody>
      </p:sp>
      <p:pic>
        <p:nvPicPr>
          <p:cNvPr id="2051" name="Picture 3"/>
          <p:cNvPicPr>
            <a:picLocks noChangeAspect="1" noChangeArrowheads="1"/>
          </p:cNvPicPr>
          <p:nvPr/>
        </p:nvPicPr>
        <p:blipFill>
          <a:blip r:embed="rId3"/>
          <a:srcRect/>
          <a:stretch>
            <a:fillRect/>
          </a:stretch>
        </p:blipFill>
        <p:spPr bwMode="auto">
          <a:xfrm>
            <a:off x="4286250" y="4214813"/>
            <a:ext cx="1571625" cy="1927225"/>
          </a:xfrm>
          <a:prstGeom prst="rect">
            <a:avLst/>
          </a:prstGeom>
          <a:noFill/>
          <a:ln w="9525">
            <a:noFill/>
            <a:miter lim="800000"/>
            <a:headEnd/>
            <a:tailEnd/>
          </a:ln>
        </p:spPr>
      </p:pic>
      <p:sp>
        <p:nvSpPr>
          <p:cNvPr id="18" name="椭圆形标注 17"/>
          <p:cNvSpPr/>
          <p:nvPr/>
        </p:nvSpPr>
        <p:spPr>
          <a:xfrm>
            <a:off x="1763713" y="5643563"/>
            <a:ext cx="2093912" cy="857250"/>
          </a:xfrm>
          <a:prstGeom prst="wedgeEllipseCallout">
            <a:avLst>
              <a:gd name="adj1" fmla="val 69121"/>
              <a:gd name="adj2" fmla="val -6416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1600" dirty="0">
                <a:solidFill>
                  <a:schemeClr val="tx2"/>
                </a:solidFill>
              </a:rPr>
              <a:t>紧急救护标志、电话及地址。</a:t>
            </a:r>
            <a:endParaRPr lang="en-US" altLang="zh-CN" sz="1600" dirty="0">
              <a:solidFill>
                <a:schemeClr val="tx2"/>
              </a:solidFill>
            </a:endParaRPr>
          </a:p>
        </p:txBody>
      </p:sp>
      <p:pic>
        <p:nvPicPr>
          <p:cNvPr id="2052" name="Picture 4"/>
          <p:cNvPicPr>
            <a:picLocks noChangeAspect="1" noChangeArrowheads="1"/>
          </p:cNvPicPr>
          <p:nvPr/>
        </p:nvPicPr>
        <p:blipFill>
          <a:blip r:embed="rId4"/>
          <a:srcRect/>
          <a:stretch>
            <a:fillRect/>
          </a:stretch>
        </p:blipFill>
        <p:spPr bwMode="auto">
          <a:xfrm>
            <a:off x="6143625" y="4500563"/>
            <a:ext cx="2143125" cy="1674812"/>
          </a:xfrm>
          <a:prstGeom prst="rect">
            <a:avLst/>
          </a:prstGeom>
          <a:noFill/>
          <a:ln w="9525">
            <a:noFill/>
            <a:miter lim="800000"/>
            <a:headEnd/>
            <a:tailEnd/>
          </a:ln>
        </p:spPr>
      </p:pic>
      <p:sp>
        <p:nvSpPr>
          <p:cNvPr id="20" name="椭圆形标注 19"/>
          <p:cNvSpPr/>
          <p:nvPr/>
        </p:nvSpPr>
        <p:spPr>
          <a:xfrm>
            <a:off x="7072313" y="3357563"/>
            <a:ext cx="1500187" cy="857250"/>
          </a:xfrm>
          <a:prstGeom prst="wedgeEllipseCallout">
            <a:avLst>
              <a:gd name="adj1" fmla="val -31983"/>
              <a:gd name="adj2" fmla="val 106814"/>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1600" dirty="0">
                <a:solidFill>
                  <a:schemeClr val="tx2"/>
                </a:solidFill>
              </a:rPr>
              <a:t>抢救药品及器械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ox(in)">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nodeType="clickEffect">
                                  <p:stCondLst>
                                    <p:cond delay="0"/>
                                  </p:stCondLst>
                                  <p:childTnLst>
                                    <p:set>
                                      <p:cBhvr>
                                        <p:cTn id="15" dur="1" fill="hold">
                                          <p:stCondLst>
                                            <p:cond delay="0"/>
                                          </p:stCondLst>
                                        </p:cTn>
                                        <p:tgtEl>
                                          <p:spTgt spid="2051"/>
                                        </p:tgtEl>
                                        <p:attrNameLst>
                                          <p:attrName>style.visibility</p:attrName>
                                        </p:attrNameLst>
                                      </p:cBhvr>
                                      <p:to>
                                        <p:strVal val="visible"/>
                                      </p:to>
                                    </p:set>
                                    <p:animEffect transition="in" filter="box(in)">
                                      <p:cBhvr>
                                        <p:cTn id="16" dur="500"/>
                                        <p:tgtEl>
                                          <p:spTgt spid="2051"/>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nodeType="clickEffect">
                                  <p:stCondLst>
                                    <p:cond delay="0"/>
                                  </p:stCondLst>
                                  <p:childTnLst>
                                    <p:set>
                                      <p:cBhvr>
                                        <p:cTn id="24" dur="1" fill="hold">
                                          <p:stCondLst>
                                            <p:cond delay="0"/>
                                          </p:stCondLst>
                                        </p:cTn>
                                        <p:tgtEl>
                                          <p:spTgt spid="2052"/>
                                        </p:tgtEl>
                                        <p:attrNameLst>
                                          <p:attrName>style.visibility</p:attrName>
                                        </p:attrNameLst>
                                      </p:cBhvr>
                                      <p:to>
                                        <p:strVal val="visible"/>
                                      </p:to>
                                    </p:set>
                                    <p:animEffect transition="in" filter="box(in)">
                                      <p:cBhvr>
                                        <p:cTn id="25" dur="500"/>
                                        <p:tgtEl>
                                          <p:spTgt spid="2052"/>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2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标题 26"/>
          <p:cNvSpPr>
            <a:spLocks noGrp="1"/>
          </p:cNvSpPr>
          <p:nvPr>
            <p:ph type="title"/>
          </p:nvPr>
        </p:nvSpPr>
        <p:spPr/>
        <p:txBody>
          <a:bodyPr/>
          <a:lstStyle/>
          <a:p>
            <a:endParaRPr lang="zh-CN" altLang="en-US" smtClean="0">
              <a:ea typeface="宋体" charset="-122"/>
            </a:endParaRPr>
          </a:p>
        </p:txBody>
      </p:sp>
      <p:sp>
        <p:nvSpPr>
          <p:cNvPr id="21506" name="内容占位符 20"/>
          <p:cNvSpPr>
            <a:spLocks noGrp="1"/>
          </p:cNvSpPr>
          <p:nvPr>
            <p:ph idx="1"/>
          </p:nvPr>
        </p:nvSpPr>
        <p:spPr>
          <a:xfrm>
            <a:off x="304800" y="1196975"/>
            <a:ext cx="8610600" cy="5051425"/>
          </a:xfrm>
        </p:spPr>
        <p:txBody>
          <a:bodyPr/>
          <a:lstStyle/>
          <a:p>
            <a:pPr>
              <a:buFont typeface="Wingdings" pitchFamily="2" charset="2"/>
              <a:buNone/>
            </a:pPr>
            <a:r>
              <a:rPr lang="zh-CN" altLang="en-US" smtClean="0">
                <a:ea typeface="宋体" charset="-122"/>
              </a:rPr>
              <a:t>三、院前急救的主要任务</a:t>
            </a:r>
            <a:endParaRPr lang="en-US" altLang="zh-CN" smtClean="0">
              <a:ea typeface="宋体" charset="-122"/>
            </a:endParaRPr>
          </a:p>
          <a:p>
            <a:r>
              <a:rPr lang="zh-CN" altLang="en-US" sz="2800" smtClean="0">
                <a:ea typeface="宋体" charset="-122"/>
              </a:rPr>
              <a:t>对现场求救的应答和承担急救通讯指挥。</a:t>
            </a:r>
            <a:endParaRPr lang="en-US" altLang="zh-CN" sz="2800" smtClean="0">
              <a:ea typeface="宋体" charset="-122"/>
            </a:endParaRPr>
          </a:p>
          <a:p>
            <a:r>
              <a:rPr lang="zh-CN" altLang="en-US" sz="2800" smtClean="0">
                <a:ea typeface="宋体" charset="-122"/>
              </a:rPr>
              <a:t>对被救护者进行现场生命支持和急救处理，包括安全转运。</a:t>
            </a:r>
            <a:endParaRPr lang="en-US" altLang="zh-CN" sz="2800" smtClean="0">
              <a:ea typeface="宋体" charset="-122"/>
            </a:endParaRPr>
          </a:p>
          <a:p>
            <a:r>
              <a:rPr lang="zh-CN" altLang="en-US" sz="2800" smtClean="0">
                <a:ea typeface="宋体" charset="-122"/>
              </a:rPr>
              <a:t>对突发公共卫生事件、灾难事故或战争时伤员的紧急院前急救。</a:t>
            </a:r>
            <a:endParaRPr lang="en-US" altLang="zh-CN" sz="2800" smtClean="0">
              <a:ea typeface="宋体" charset="-122"/>
            </a:endParaRPr>
          </a:p>
          <a:p>
            <a:r>
              <a:rPr lang="zh-CN" altLang="en-US" sz="2800" smtClean="0">
                <a:ea typeface="宋体" charset="-122"/>
              </a:rPr>
              <a:t>在特殊任务中承担意外的救护。</a:t>
            </a:r>
            <a:endParaRPr lang="en-US" altLang="zh-CN" sz="2800" smtClean="0">
              <a:ea typeface="宋体" charset="-122"/>
            </a:endParaRPr>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sp>
        <p:nvSpPr>
          <p:cNvPr id="17" name="TextBox 16"/>
          <p:cNvSpPr txBox="1">
            <a:spLocks noChangeArrowheads="1"/>
          </p:cNvSpPr>
          <p:nvPr/>
        </p:nvSpPr>
        <p:spPr bwMode="auto">
          <a:xfrm>
            <a:off x="1357313" y="5429250"/>
            <a:ext cx="1643062" cy="369888"/>
          </a:xfrm>
          <a:prstGeom prst="rect">
            <a:avLst/>
          </a:prstGeom>
          <a:noFill/>
          <a:ln w="9525">
            <a:noFill/>
            <a:miter lim="800000"/>
            <a:headEnd/>
            <a:tailEnd/>
          </a:ln>
        </p:spPr>
        <p:txBody>
          <a:bodyPr>
            <a:spAutoFit/>
          </a:bodyPr>
          <a:lstStyle/>
          <a:p>
            <a:r>
              <a:rPr lang="zh-CN" altLang="en-US">
                <a:solidFill>
                  <a:schemeClr val="tx2"/>
                </a:solidFill>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ox(in)">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0"/>
          <p:cNvSpPr>
            <a:spLocks noGrp="1"/>
          </p:cNvSpPr>
          <p:nvPr>
            <p:ph type="title"/>
          </p:nvPr>
        </p:nvSpPr>
        <p:spPr/>
        <p:txBody>
          <a:bodyPr/>
          <a:lstStyle/>
          <a:p>
            <a:endParaRPr lang="zh-CN" altLang="en-US" smtClean="0">
              <a:ea typeface="宋体" charset="-122"/>
            </a:endParaRPr>
          </a:p>
        </p:txBody>
      </p:sp>
      <p:sp>
        <p:nvSpPr>
          <p:cNvPr id="22530" name="内容占位符 20"/>
          <p:cNvSpPr>
            <a:spLocks noGrp="1"/>
          </p:cNvSpPr>
          <p:nvPr>
            <p:ph idx="1"/>
          </p:nvPr>
        </p:nvSpPr>
        <p:spPr/>
        <p:txBody>
          <a:bodyPr/>
          <a:lstStyle/>
          <a:p>
            <a:pPr>
              <a:buFont typeface="Wingdings" pitchFamily="2" charset="2"/>
              <a:buNone/>
            </a:pPr>
            <a:r>
              <a:rPr lang="zh-CN" altLang="en-US" smtClean="0">
                <a:ea typeface="宋体" charset="-122"/>
              </a:rPr>
              <a:t>四、院前急救的基本原则</a:t>
            </a:r>
            <a:endParaRPr lang="en-US" altLang="zh-CN" smtClean="0">
              <a:ea typeface="宋体" charset="-122"/>
            </a:endParaRPr>
          </a:p>
          <a:p>
            <a:r>
              <a:rPr lang="zh-CN" altLang="en-US" smtClean="0">
                <a:ea typeface="宋体" charset="-122"/>
              </a:rPr>
              <a:t>先复苏后固定</a:t>
            </a:r>
            <a:endParaRPr lang="en-US" altLang="zh-CN" smtClean="0">
              <a:ea typeface="宋体" charset="-122"/>
            </a:endParaRPr>
          </a:p>
          <a:p>
            <a:r>
              <a:rPr lang="zh-CN" altLang="en-US" smtClean="0">
                <a:ea typeface="宋体" charset="-122"/>
              </a:rPr>
              <a:t>先止血后包扎</a:t>
            </a:r>
            <a:endParaRPr lang="en-US" altLang="zh-CN" smtClean="0">
              <a:ea typeface="宋体" charset="-122"/>
            </a:endParaRPr>
          </a:p>
          <a:p>
            <a:r>
              <a:rPr lang="zh-CN" altLang="en-US" smtClean="0">
                <a:ea typeface="宋体" charset="-122"/>
              </a:rPr>
              <a:t>先重后轻</a:t>
            </a:r>
            <a:endParaRPr lang="en-US" altLang="zh-CN" smtClean="0">
              <a:ea typeface="宋体" charset="-122"/>
            </a:endParaRPr>
          </a:p>
          <a:p>
            <a:r>
              <a:rPr lang="zh-CN" altLang="en-US" smtClean="0">
                <a:ea typeface="宋体" charset="-122"/>
              </a:rPr>
              <a:t>先救后送</a:t>
            </a:r>
            <a:endParaRPr lang="en-US" altLang="zh-CN" smtClean="0">
              <a:ea typeface="宋体" charset="-122"/>
            </a:endParaRPr>
          </a:p>
          <a:p>
            <a:r>
              <a:rPr lang="zh-CN" altLang="en-US" smtClean="0">
                <a:ea typeface="宋体" charset="-122"/>
              </a:rPr>
              <a:t>急救与呼救并重</a:t>
            </a:r>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sp>
        <p:nvSpPr>
          <p:cNvPr id="17" name="TextBox 16"/>
          <p:cNvSpPr txBox="1">
            <a:spLocks noChangeArrowheads="1"/>
          </p:cNvSpPr>
          <p:nvPr/>
        </p:nvSpPr>
        <p:spPr bwMode="auto">
          <a:xfrm>
            <a:off x="1357313" y="5429250"/>
            <a:ext cx="1643062" cy="369888"/>
          </a:xfrm>
          <a:prstGeom prst="rect">
            <a:avLst/>
          </a:prstGeom>
          <a:noFill/>
          <a:ln w="9525">
            <a:noFill/>
            <a:miter lim="800000"/>
            <a:headEnd/>
            <a:tailEnd/>
          </a:ln>
        </p:spPr>
        <p:txBody>
          <a:bodyPr>
            <a:spAutoFit/>
          </a:bodyPr>
          <a:lstStyle/>
          <a:p>
            <a:r>
              <a:rPr lang="zh-CN" altLang="en-US">
                <a:solidFill>
                  <a:schemeClr val="tx2"/>
                </a:solidFill>
              </a:rPr>
              <a:t>　</a:t>
            </a:r>
          </a:p>
        </p:txBody>
      </p:sp>
      <p:pic>
        <p:nvPicPr>
          <p:cNvPr id="3076" name="Picture 4"/>
          <p:cNvPicPr>
            <a:picLocks noChangeAspect="1" noChangeArrowheads="1"/>
          </p:cNvPicPr>
          <p:nvPr/>
        </p:nvPicPr>
        <p:blipFill>
          <a:blip r:embed="rId2"/>
          <a:srcRect/>
          <a:stretch>
            <a:fillRect/>
          </a:stretch>
        </p:blipFill>
        <p:spPr bwMode="auto">
          <a:xfrm>
            <a:off x="3851275" y="2492375"/>
            <a:ext cx="1857375" cy="1436688"/>
          </a:xfrm>
          <a:prstGeom prst="rect">
            <a:avLst/>
          </a:prstGeom>
          <a:noFill/>
          <a:ln w="9525">
            <a:noFill/>
            <a:miter lim="800000"/>
            <a:headEnd/>
            <a:tailEnd/>
          </a:ln>
        </p:spPr>
      </p:pic>
      <p:pic>
        <p:nvPicPr>
          <p:cNvPr id="3077" name="Picture 5"/>
          <p:cNvPicPr>
            <a:picLocks noChangeAspect="1" noChangeArrowheads="1"/>
          </p:cNvPicPr>
          <p:nvPr/>
        </p:nvPicPr>
        <p:blipFill>
          <a:blip r:embed="rId3"/>
          <a:srcRect/>
          <a:stretch>
            <a:fillRect/>
          </a:stretch>
        </p:blipFill>
        <p:spPr bwMode="auto">
          <a:xfrm>
            <a:off x="6443663" y="3357563"/>
            <a:ext cx="1944687" cy="1357312"/>
          </a:xfrm>
          <a:prstGeom prst="rect">
            <a:avLst/>
          </a:prstGeom>
          <a:noFill/>
          <a:ln w="9525">
            <a:noFill/>
            <a:miter lim="800000"/>
            <a:headEnd/>
            <a:tailEnd/>
          </a:ln>
        </p:spPr>
      </p:pic>
      <p:pic>
        <p:nvPicPr>
          <p:cNvPr id="3079" name="Picture 7"/>
          <p:cNvPicPr>
            <a:picLocks noChangeAspect="1" noChangeArrowheads="1"/>
          </p:cNvPicPr>
          <p:nvPr/>
        </p:nvPicPr>
        <p:blipFill>
          <a:blip r:embed="rId4"/>
          <a:srcRect/>
          <a:stretch>
            <a:fillRect/>
          </a:stretch>
        </p:blipFill>
        <p:spPr bwMode="auto">
          <a:xfrm>
            <a:off x="3995738" y="4292600"/>
            <a:ext cx="1800225" cy="14652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076"/>
                                        </p:tgtEl>
                                        <p:attrNameLst>
                                          <p:attrName>style.visibility</p:attrName>
                                        </p:attrNameLst>
                                      </p:cBhvr>
                                      <p:to>
                                        <p:strVal val="visible"/>
                                      </p:to>
                                    </p:set>
                                    <p:animEffect transition="in" filter="wipe(down)">
                                      <p:cBhvr>
                                        <p:cTn id="7" dur="500"/>
                                        <p:tgtEl>
                                          <p:spTgt spid="3076"/>
                                        </p:tgtEl>
                                      </p:cBhvr>
                                    </p:animEffect>
                                  </p:childTnLst>
                                </p:cTn>
                              </p:par>
                              <p:par>
                                <p:cTn id="8" presetID="22" presetClass="entr" presetSubtype="4" fill="hold" nodeType="withEffect">
                                  <p:stCondLst>
                                    <p:cond delay="0"/>
                                  </p:stCondLst>
                                  <p:childTnLst>
                                    <p:set>
                                      <p:cBhvr>
                                        <p:cTn id="9" dur="1" fill="hold">
                                          <p:stCondLst>
                                            <p:cond delay="0"/>
                                          </p:stCondLst>
                                        </p:cTn>
                                        <p:tgtEl>
                                          <p:spTgt spid="3079"/>
                                        </p:tgtEl>
                                        <p:attrNameLst>
                                          <p:attrName>style.visibility</p:attrName>
                                        </p:attrNameLst>
                                      </p:cBhvr>
                                      <p:to>
                                        <p:strVal val="visible"/>
                                      </p:to>
                                    </p:set>
                                    <p:animEffect transition="in" filter="wipe(down)">
                                      <p:cBhvr>
                                        <p:cTn id="10" dur="500"/>
                                        <p:tgtEl>
                                          <p:spTgt spid="3079"/>
                                        </p:tgtEl>
                                      </p:cBhvr>
                                    </p:animEffect>
                                  </p:childTnLst>
                                </p:cTn>
                              </p:par>
                              <p:par>
                                <p:cTn id="11" presetID="22" presetClass="entr" presetSubtype="4" fill="hold" nodeType="withEffect">
                                  <p:stCondLst>
                                    <p:cond delay="0"/>
                                  </p:stCondLst>
                                  <p:childTnLst>
                                    <p:set>
                                      <p:cBhvr>
                                        <p:cTn id="12" dur="1" fill="hold">
                                          <p:stCondLst>
                                            <p:cond delay="0"/>
                                          </p:stCondLst>
                                        </p:cTn>
                                        <p:tgtEl>
                                          <p:spTgt spid="3077"/>
                                        </p:tgtEl>
                                        <p:attrNameLst>
                                          <p:attrName>style.visibility</p:attrName>
                                        </p:attrNameLst>
                                      </p:cBhvr>
                                      <p:to>
                                        <p:strVal val="visible"/>
                                      </p:to>
                                    </p:set>
                                    <p:animEffect transition="in" filter="wipe(down)">
                                      <p:cBhvr>
                                        <p:cTn id="13" dur="500"/>
                                        <p:tgtEl>
                                          <p:spTgt spid="3077"/>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box(in)">
                                      <p:cBhvr>
                                        <p:cTn id="1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quarter" idx="11"/>
          </p:nvPr>
        </p:nvSpPr>
        <p:spPr/>
        <p:txBody>
          <a:bodyPr/>
          <a:lstStyle/>
          <a:p>
            <a:pPr>
              <a:defRPr/>
            </a:pPr>
            <a:r>
              <a:rPr lang="en-US" b="1" smtClean="0">
                <a:solidFill>
                  <a:schemeClr val="tx1"/>
                </a:solidFill>
                <a:latin typeface="+mn-ea"/>
                <a:ea typeface="+mn-ea"/>
              </a:rPr>
              <a:t>www.pumpress.com.cn</a:t>
            </a:r>
            <a:endParaRPr lang="en-US" b="1">
              <a:solidFill>
                <a:schemeClr val="tx1"/>
              </a:solidFill>
              <a:latin typeface="+mn-ea"/>
              <a:ea typeface="+mn-ea"/>
            </a:endParaRPr>
          </a:p>
        </p:txBody>
      </p:sp>
      <p:sp>
        <p:nvSpPr>
          <p:cNvPr id="3" name="TextBox 2"/>
          <p:cNvSpPr txBox="1"/>
          <p:nvPr/>
        </p:nvSpPr>
        <p:spPr>
          <a:xfrm>
            <a:off x="214313" y="1214438"/>
            <a:ext cx="5715000" cy="523875"/>
          </a:xfrm>
          <a:prstGeom prst="rect">
            <a:avLst/>
          </a:prstGeom>
          <a:noFill/>
        </p:spPr>
        <p:txBody>
          <a:bodyPr>
            <a:spAutoFit/>
          </a:bodyPr>
          <a:lstStyle/>
          <a:p>
            <a:pPr>
              <a:defRPr/>
            </a:pPr>
            <a:r>
              <a:rPr lang="zh-CN" altLang="en-US" sz="2800" b="1" dirty="0">
                <a:latin typeface="+mn-ea"/>
                <a:ea typeface="+mn-ea"/>
              </a:rPr>
              <a:t>五、院前急救的特点</a:t>
            </a:r>
          </a:p>
        </p:txBody>
      </p:sp>
      <p:sp>
        <p:nvSpPr>
          <p:cNvPr id="5" name="TextBox 4"/>
          <p:cNvSpPr txBox="1"/>
          <p:nvPr/>
        </p:nvSpPr>
        <p:spPr>
          <a:xfrm>
            <a:off x="142875" y="3357563"/>
            <a:ext cx="5715000" cy="523875"/>
          </a:xfrm>
          <a:prstGeom prst="rect">
            <a:avLst/>
          </a:prstGeom>
          <a:noFill/>
        </p:spPr>
        <p:txBody>
          <a:bodyPr>
            <a:spAutoFit/>
          </a:bodyPr>
          <a:lstStyle/>
          <a:p>
            <a:pPr>
              <a:defRPr/>
            </a:pPr>
            <a:r>
              <a:rPr lang="zh-CN" altLang="en-US" sz="2800" b="1" dirty="0">
                <a:latin typeface="+mn-ea"/>
                <a:ea typeface="+mn-ea"/>
              </a:rPr>
              <a:t>六、院前急救的技术指标</a:t>
            </a:r>
          </a:p>
        </p:txBody>
      </p:sp>
      <p:sp>
        <p:nvSpPr>
          <p:cNvPr id="6" name="TextBox 5"/>
          <p:cNvSpPr txBox="1"/>
          <p:nvPr/>
        </p:nvSpPr>
        <p:spPr>
          <a:xfrm>
            <a:off x="714375" y="1785938"/>
            <a:ext cx="2778125" cy="461962"/>
          </a:xfrm>
          <a:prstGeom prst="rect">
            <a:avLst/>
          </a:prstGeom>
          <a:noFill/>
        </p:spPr>
        <p:txBody>
          <a:bodyPr>
            <a:spAutoFit/>
          </a:bodyPr>
          <a:lstStyle/>
          <a:p>
            <a:pPr>
              <a:defRPr/>
            </a:pPr>
            <a:r>
              <a:rPr lang="en-US" sz="2400" b="1" dirty="0">
                <a:latin typeface="+mn-ea"/>
                <a:ea typeface="+mn-ea"/>
              </a:rPr>
              <a:t>1.</a:t>
            </a:r>
            <a:r>
              <a:rPr lang="zh-CN" altLang="en-US" sz="2400" b="1" dirty="0">
                <a:latin typeface="+mn-ea"/>
                <a:ea typeface="+mn-ea"/>
              </a:rPr>
              <a:t>突发意外性</a:t>
            </a:r>
          </a:p>
        </p:txBody>
      </p:sp>
      <p:sp>
        <p:nvSpPr>
          <p:cNvPr id="7" name="TextBox 6"/>
          <p:cNvSpPr txBox="1"/>
          <p:nvPr/>
        </p:nvSpPr>
        <p:spPr>
          <a:xfrm>
            <a:off x="714375" y="2320925"/>
            <a:ext cx="2778125" cy="461963"/>
          </a:xfrm>
          <a:prstGeom prst="rect">
            <a:avLst/>
          </a:prstGeom>
          <a:noFill/>
        </p:spPr>
        <p:txBody>
          <a:bodyPr>
            <a:spAutoFit/>
          </a:bodyPr>
          <a:lstStyle/>
          <a:p>
            <a:pPr>
              <a:defRPr/>
            </a:pPr>
            <a:r>
              <a:rPr lang="en-US" sz="2400" b="1" dirty="0">
                <a:latin typeface="+mn-ea"/>
                <a:ea typeface="+mn-ea"/>
              </a:rPr>
              <a:t>2.</a:t>
            </a:r>
            <a:r>
              <a:rPr lang="zh-CN" altLang="en-US" sz="2400" b="1" dirty="0">
                <a:latin typeface="+mn-ea"/>
                <a:ea typeface="+mn-ea"/>
              </a:rPr>
              <a:t>紧迫危险性</a:t>
            </a:r>
          </a:p>
        </p:txBody>
      </p:sp>
      <p:sp>
        <p:nvSpPr>
          <p:cNvPr id="8" name="TextBox 7"/>
          <p:cNvSpPr txBox="1"/>
          <p:nvPr/>
        </p:nvSpPr>
        <p:spPr>
          <a:xfrm>
            <a:off x="714375" y="2857500"/>
            <a:ext cx="2778125" cy="461963"/>
          </a:xfrm>
          <a:prstGeom prst="rect">
            <a:avLst/>
          </a:prstGeom>
          <a:noFill/>
        </p:spPr>
        <p:txBody>
          <a:bodyPr>
            <a:spAutoFit/>
          </a:bodyPr>
          <a:lstStyle/>
          <a:p>
            <a:pPr>
              <a:defRPr/>
            </a:pPr>
            <a:r>
              <a:rPr lang="en-US" sz="2400" b="1" dirty="0">
                <a:latin typeface="+mn-ea"/>
                <a:ea typeface="+mn-ea"/>
              </a:rPr>
              <a:t>3.</a:t>
            </a:r>
            <a:r>
              <a:rPr lang="zh-CN" altLang="en-US" sz="2400" b="1" dirty="0">
                <a:latin typeface="+mn-ea"/>
                <a:ea typeface="+mn-ea"/>
              </a:rPr>
              <a:t>灵活应变性</a:t>
            </a:r>
          </a:p>
        </p:txBody>
      </p:sp>
      <p:pic>
        <p:nvPicPr>
          <p:cNvPr id="4098" name="Picture 2"/>
          <p:cNvPicPr>
            <a:picLocks noChangeAspect="1" noChangeArrowheads="1"/>
          </p:cNvPicPr>
          <p:nvPr/>
        </p:nvPicPr>
        <p:blipFill>
          <a:blip r:embed="rId2"/>
          <a:srcRect/>
          <a:stretch>
            <a:fillRect/>
          </a:stretch>
        </p:blipFill>
        <p:spPr bwMode="auto">
          <a:xfrm>
            <a:off x="6659563" y="1773238"/>
            <a:ext cx="2143125" cy="1550987"/>
          </a:xfrm>
          <a:prstGeom prst="rect">
            <a:avLst/>
          </a:prstGeom>
          <a:noFill/>
          <a:ln w="9525">
            <a:noFill/>
            <a:miter lim="800000"/>
            <a:headEnd/>
            <a:tailEnd/>
          </a:ln>
        </p:spPr>
      </p:pic>
      <p:pic>
        <p:nvPicPr>
          <p:cNvPr id="4099" name="Picture 3"/>
          <p:cNvPicPr>
            <a:picLocks noChangeAspect="1" noChangeArrowheads="1"/>
          </p:cNvPicPr>
          <p:nvPr/>
        </p:nvPicPr>
        <p:blipFill>
          <a:blip r:embed="rId3"/>
          <a:srcRect/>
          <a:stretch>
            <a:fillRect/>
          </a:stretch>
        </p:blipFill>
        <p:spPr bwMode="auto">
          <a:xfrm>
            <a:off x="3924300" y="1341438"/>
            <a:ext cx="2266950" cy="1543050"/>
          </a:xfrm>
          <a:prstGeom prst="rect">
            <a:avLst/>
          </a:prstGeom>
          <a:noFill/>
          <a:ln w="9525">
            <a:noFill/>
            <a:miter lim="800000"/>
            <a:headEnd/>
            <a:tailEnd/>
          </a:ln>
        </p:spPr>
      </p:pic>
      <p:sp>
        <p:nvSpPr>
          <p:cNvPr id="12" name="TextBox 11"/>
          <p:cNvSpPr txBox="1"/>
          <p:nvPr/>
        </p:nvSpPr>
        <p:spPr>
          <a:xfrm>
            <a:off x="755650" y="4581525"/>
            <a:ext cx="3168650" cy="461963"/>
          </a:xfrm>
          <a:prstGeom prst="rect">
            <a:avLst/>
          </a:prstGeom>
          <a:noFill/>
        </p:spPr>
        <p:txBody>
          <a:bodyPr>
            <a:spAutoFit/>
          </a:bodyPr>
          <a:lstStyle/>
          <a:p>
            <a:pPr>
              <a:defRPr/>
            </a:pPr>
            <a:r>
              <a:rPr lang="en-US" altLang="zh-CN" sz="2400" b="1" dirty="0">
                <a:latin typeface="+mn-ea"/>
                <a:ea typeface="+mn-ea"/>
              </a:rPr>
              <a:t>1.</a:t>
            </a:r>
            <a:r>
              <a:rPr lang="zh-CN" altLang="en-US" sz="2400" b="1" dirty="0">
                <a:latin typeface="+mn-ea"/>
                <a:ea typeface="+mn-ea"/>
              </a:rPr>
              <a:t>院前急救的时间</a:t>
            </a:r>
          </a:p>
        </p:txBody>
      </p:sp>
      <p:sp>
        <p:nvSpPr>
          <p:cNvPr id="13" name="TextBox 12"/>
          <p:cNvSpPr txBox="1"/>
          <p:nvPr/>
        </p:nvSpPr>
        <p:spPr>
          <a:xfrm>
            <a:off x="755650" y="5229225"/>
            <a:ext cx="3240088" cy="461963"/>
          </a:xfrm>
          <a:prstGeom prst="rect">
            <a:avLst/>
          </a:prstGeom>
          <a:noFill/>
        </p:spPr>
        <p:txBody>
          <a:bodyPr>
            <a:spAutoFit/>
          </a:bodyPr>
          <a:lstStyle/>
          <a:p>
            <a:pPr>
              <a:defRPr/>
            </a:pPr>
            <a:r>
              <a:rPr lang="en-US" altLang="zh-CN" sz="2400" b="1" dirty="0">
                <a:latin typeface="+mn-ea"/>
                <a:ea typeface="+mn-ea"/>
              </a:rPr>
              <a:t>2.</a:t>
            </a:r>
            <a:r>
              <a:rPr lang="zh-CN" altLang="en-US" sz="2400" b="1" dirty="0">
                <a:latin typeface="+mn-ea"/>
                <a:ea typeface="+mn-ea"/>
              </a:rPr>
              <a:t>院前急救效果</a:t>
            </a:r>
          </a:p>
        </p:txBody>
      </p:sp>
      <p:sp>
        <p:nvSpPr>
          <p:cNvPr id="14" name="TextBox 13"/>
          <p:cNvSpPr txBox="1"/>
          <p:nvPr/>
        </p:nvSpPr>
        <p:spPr>
          <a:xfrm>
            <a:off x="755650" y="5949950"/>
            <a:ext cx="3240088" cy="460375"/>
          </a:xfrm>
          <a:prstGeom prst="rect">
            <a:avLst/>
          </a:prstGeom>
          <a:noFill/>
        </p:spPr>
        <p:txBody>
          <a:bodyPr>
            <a:spAutoFit/>
          </a:bodyPr>
          <a:lstStyle/>
          <a:p>
            <a:pPr>
              <a:defRPr/>
            </a:pPr>
            <a:r>
              <a:rPr lang="en-US" altLang="zh-CN" sz="2400" b="1" dirty="0">
                <a:latin typeface="+mn-ea"/>
                <a:ea typeface="+mn-ea"/>
              </a:rPr>
              <a:t>3.</a:t>
            </a:r>
            <a:r>
              <a:rPr lang="zh-CN" altLang="en-US" sz="2400" b="1" dirty="0">
                <a:latin typeface="+mn-ea"/>
                <a:ea typeface="+mn-ea"/>
              </a:rPr>
              <a:t>院前急救需求</a:t>
            </a:r>
          </a:p>
        </p:txBody>
      </p:sp>
      <p:grpSp>
        <p:nvGrpSpPr>
          <p:cNvPr id="23564" name="组合 18"/>
          <p:cNvGrpSpPr>
            <a:grpSpLocks/>
          </p:cNvGrpSpPr>
          <p:nvPr/>
        </p:nvGrpSpPr>
        <p:grpSpPr bwMode="auto">
          <a:xfrm>
            <a:off x="3419475" y="4005263"/>
            <a:ext cx="3286125" cy="1643062"/>
            <a:chOff x="2643174" y="3929066"/>
            <a:chExt cx="3286148" cy="1643074"/>
          </a:xfrm>
        </p:grpSpPr>
        <p:sp>
          <p:nvSpPr>
            <p:cNvPr id="15" name="左大括号 14"/>
            <p:cNvSpPr/>
            <p:nvPr/>
          </p:nvSpPr>
          <p:spPr>
            <a:xfrm>
              <a:off x="2643174" y="3929066"/>
              <a:ext cx="285752" cy="1643074"/>
            </a:xfrm>
            <a:prstGeom prst="leftBrace">
              <a:avLst/>
            </a:prstGeom>
            <a:noFill/>
            <a:ln cmpd="sng">
              <a:solidFill>
                <a:schemeClr val="tx1">
                  <a:lumMod val="7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b="1" dirty="0">
                <a:ln w="38100">
                  <a:solidFill>
                    <a:schemeClr val="tx1"/>
                  </a:solidFill>
                </a:ln>
                <a:latin typeface="+mn-ea"/>
              </a:endParaRPr>
            </a:p>
          </p:txBody>
        </p:sp>
        <p:sp>
          <p:nvSpPr>
            <p:cNvPr id="16" name="矩形 15"/>
            <p:cNvSpPr/>
            <p:nvPr/>
          </p:nvSpPr>
          <p:spPr>
            <a:xfrm>
              <a:off x="3071802" y="4000504"/>
              <a:ext cx="2857520" cy="35719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b="1">
                  <a:solidFill>
                    <a:schemeClr val="tx1"/>
                  </a:solidFill>
                  <a:latin typeface="Arial" charset="0"/>
                  <a:ea typeface="宋体" charset="-122"/>
                </a:rPr>
                <a:t>急救反应时间：</a:t>
              </a:r>
              <a:r>
                <a:rPr lang="en-US" altLang="zh-CN" b="1">
                  <a:solidFill>
                    <a:schemeClr val="tx1"/>
                  </a:solidFill>
                  <a:latin typeface="Arial" charset="0"/>
                  <a:ea typeface="宋体" charset="-122"/>
                </a:rPr>
                <a:t>5</a:t>
              </a:r>
              <a:r>
                <a:rPr lang="en-US" altLang="en-US" b="1">
                  <a:solidFill>
                    <a:schemeClr val="tx1"/>
                  </a:solidFill>
                  <a:latin typeface="Arial" charset="0"/>
                  <a:ea typeface="宋体" charset="-122"/>
                </a:rPr>
                <a:t>～</a:t>
              </a:r>
              <a:r>
                <a:rPr lang="en-US" altLang="zh-CN" b="1">
                  <a:solidFill>
                    <a:schemeClr val="tx1"/>
                  </a:solidFill>
                  <a:latin typeface="Arial" charset="0"/>
                  <a:ea typeface="宋体" charset="-122"/>
                </a:rPr>
                <a:t>10</a:t>
              </a:r>
              <a:r>
                <a:rPr lang="zh-CN" altLang="en-US" b="1">
                  <a:solidFill>
                    <a:schemeClr val="tx1"/>
                  </a:solidFill>
                  <a:latin typeface="Arial" charset="0"/>
                  <a:ea typeface="宋体" charset="-122"/>
                </a:rPr>
                <a:t>分钟</a:t>
              </a:r>
            </a:p>
          </p:txBody>
        </p:sp>
        <p:sp>
          <p:nvSpPr>
            <p:cNvPr id="17" name="矩形 16"/>
            <p:cNvSpPr/>
            <p:nvPr/>
          </p:nvSpPr>
          <p:spPr>
            <a:xfrm>
              <a:off x="3071802" y="4572008"/>
              <a:ext cx="2857520" cy="35719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b="1" dirty="0">
                  <a:solidFill>
                    <a:schemeClr val="tx1"/>
                  </a:solidFill>
                  <a:latin typeface="+mn-ea"/>
                </a:rPr>
                <a:t>现场抢救时间：实际情况</a:t>
              </a:r>
            </a:p>
          </p:txBody>
        </p:sp>
        <p:sp>
          <p:nvSpPr>
            <p:cNvPr id="18" name="矩形 17"/>
            <p:cNvSpPr/>
            <p:nvPr/>
          </p:nvSpPr>
          <p:spPr>
            <a:xfrm>
              <a:off x="3071802" y="5143512"/>
              <a:ext cx="2857520" cy="35719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b="1" dirty="0">
                  <a:solidFill>
                    <a:schemeClr val="tx1"/>
                  </a:solidFill>
                  <a:latin typeface="+mn-ea"/>
                </a:rPr>
                <a:t>转运时间：实际情况</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nodeType="clickEffect">
                                  <p:stCondLst>
                                    <p:cond delay="0"/>
                                  </p:stCondLst>
                                  <p:childTnLst>
                                    <p:set>
                                      <p:cBhvr>
                                        <p:cTn id="10" dur="1" fill="hold">
                                          <p:stCondLst>
                                            <p:cond delay="0"/>
                                          </p:stCondLst>
                                        </p:cTn>
                                        <p:tgtEl>
                                          <p:spTgt spid="4099"/>
                                        </p:tgtEl>
                                        <p:attrNameLst>
                                          <p:attrName>style.visibility</p:attrName>
                                        </p:attrNameLst>
                                      </p:cBhvr>
                                      <p:to>
                                        <p:strVal val="visible"/>
                                      </p:to>
                                    </p:set>
                                    <p:animEffect transition="in" filter="box(in)">
                                      <p:cBhvr>
                                        <p:cTn id="11" dur="500"/>
                                        <p:tgtEl>
                                          <p:spTgt spid="4099"/>
                                        </p:tgtEl>
                                      </p:cBhvr>
                                    </p:animEffect>
                                  </p:childTnLst>
                                </p:cTn>
                              </p:par>
                              <p:par>
                                <p:cTn id="12" presetID="4" presetClass="entr" presetSubtype="16" fill="hold" nodeType="withEffect">
                                  <p:stCondLst>
                                    <p:cond delay="0"/>
                                  </p:stCondLst>
                                  <p:childTnLst>
                                    <p:set>
                                      <p:cBhvr>
                                        <p:cTn id="13" dur="1" fill="hold">
                                          <p:stCondLst>
                                            <p:cond delay="0"/>
                                          </p:stCondLst>
                                        </p:cTn>
                                        <p:tgtEl>
                                          <p:spTgt spid="4098"/>
                                        </p:tgtEl>
                                        <p:attrNameLst>
                                          <p:attrName>style.visibility</p:attrName>
                                        </p:attrNameLst>
                                      </p:cBhvr>
                                      <p:to>
                                        <p:strVal val="visible"/>
                                      </p:to>
                                    </p:set>
                                    <p:animEffect transition="in" filter="box(in)">
                                      <p:cBhvr>
                                        <p:cTn id="14" dur="500"/>
                                        <p:tgtEl>
                                          <p:spTgt spid="409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1000"/>
                                        <p:tgtEl>
                                          <p:spTgt spid="8"/>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1000"/>
                                        <p:tgtEl>
                                          <p:spTgt spid="6"/>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up)">
                                      <p:cBhvr>
                                        <p:cTn id="25" dur="10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P spid="12" grpId="0"/>
      <p:bldP spid="13"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标题 1"/>
          <p:cNvSpPr>
            <a:spLocks noGrp="1"/>
          </p:cNvSpPr>
          <p:nvPr>
            <p:ph type="title"/>
          </p:nvPr>
        </p:nvSpPr>
        <p:spPr/>
        <p:txBody>
          <a:bodyPr/>
          <a:lstStyle/>
          <a:p>
            <a:endParaRPr lang="zh-CN" altLang="en-US" smtClean="0">
              <a:ea typeface="宋体" charset="-122"/>
            </a:endParaRPr>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pic>
        <p:nvPicPr>
          <p:cNvPr id="24579" name="图片 6" descr="4.png"/>
          <p:cNvPicPr>
            <a:picLocks noGrp="1" noChangeAspect="1"/>
          </p:cNvPicPr>
          <p:nvPr>
            <p:ph idx="1"/>
          </p:nvPr>
        </p:nvPicPr>
        <p:blipFill>
          <a:blip r:embed="rId2"/>
          <a:srcRect/>
          <a:stretch>
            <a:fillRect/>
          </a:stretch>
        </p:blipFill>
        <p:spPr>
          <a:xfrm>
            <a:off x="468313" y="1628775"/>
            <a:ext cx="8280400" cy="4870450"/>
          </a:xfrm>
        </p:spPr>
      </p:pic>
      <p:sp>
        <p:nvSpPr>
          <p:cNvPr id="24580" name="TextBox 6"/>
          <p:cNvSpPr txBox="1">
            <a:spLocks noChangeArrowheads="1"/>
          </p:cNvSpPr>
          <p:nvPr/>
        </p:nvSpPr>
        <p:spPr bwMode="auto">
          <a:xfrm>
            <a:off x="3059113" y="2420938"/>
            <a:ext cx="5400675" cy="1938337"/>
          </a:xfrm>
          <a:prstGeom prst="rect">
            <a:avLst/>
          </a:prstGeom>
          <a:noFill/>
          <a:ln w="9525">
            <a:noFill/>
            <a:miter lim="800000"/>
            <a:headEnd/>
            <a:tailEnd/>
          </a:ln>
        </p:spPr>
        <p:txBody>
          <a:bodyPr>
            <a:spAutoFit/>
          </a:bodyPr>
          <a:lstStyle/>
          <a:p>
            <a:pPr algn="ctr">
              <a:lnSpc>
                <a:spcPct val="150000"/>
              </a:lnSpc>
            </a:pPr>
            <a:r>
              <a:rPr lang="zh-CN" altLang="en-US" sz="4000" b="1">
                <a:solidFill>
                  <a:schemeClr val="bg1"/>
                </a:solidFill>
              </a:rPr>
              <a:t>第二节</a:t>
            </a:r>
            <a:endParaRPr lang="en-US" altLang="zh-CN" sz="4000" b="1">
              <a:solidFill>
                <a:schemeClr val="bg1"/>
              </a:solidFill>
            </a:endParaRPr>
          </a:p>
          <a:p>
            <a:pPr algn="ctr">
              <a:lnSpc>
                <a:spcPct val="150000"/>
              </a:lnSpc>
            </a:pPr>
            <a:r>
              <a:rPr lang="zh-CN" altLang="en-US" sz="4000" b="1">
                <a:solidFill>
                  <a:schemeClr val="bg1"/>
                </a:solidFill>
              </a:rPr>
              <a:t>灾难救援护理</a:t>
            </a:r>
            <a:endParaRPr lang="zh-CN" altLang="zh-CN" sz="4000" b="1">
              <a:solidFill>
                <a:schemeClr val="bg1"/>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课件模板">
  <a:themeElements>
    <a:clrScheme name="课件模板 1">
      <a:dk1>
        <a:srgbClr val="046CA6"/>
      </a:dk1>
      <a:lt1>
        <a:srgbClr val="FFFFFF"/>
      </a:lt1>
      <a:dk2>
        <a:srgbClr val="000000"/>
      </a:dk2>
      <a:lt2>
        <a:srgbClr val="DDDDDD"/>
      </a:lt2>
      <a:accent1>
        <a:srgbClr val="8AC8DE"/>
      </a:accent1>
      <a:accent2>
        <a:srgbClr val="99669B"/>
      </a:accent2>
      <a:accent3>
        <a:srgbClr val="FFFFFF"/>
      </a:accent3>
      <a:accent4>
        <a:srgbClr val="035B8D"/>
      </a:accent4>
      <a:accent5>
        <a:srgbClr val="C4E0EC"/>
      </a:accent5>
      <a:accent6>
        <a:srgbClr val="8A5C8C"/>
      </a:accent6>
      <a:hlink>
        <a:srgbClr val="DDB523"/>
      </a:hlink>
      <a:folHlink>
        <a:srgbClr val="969696"/>
      </a:folHlink>
    </a:clrScheme>
    <a:fontScheme name="课件模板">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课件模板 1">
        <a:dk1>
          <a:srgbClr val="046CA6"/>
        </a:dk1>
        <a:lt1>
          <a:srgbClr val="FFFFFF"/>
        </a:lt1>
        <a:dk2>
          <a:srgbClr val="000000"/>
        </a:dk2>
        <a:lt2>
          <a:srgbClr val="DDDDDD"/>
        </a:lt2>
        <a:accent1>
          <a:srgbClr val="8AC8DE"/>
        </a:accent1>
        <a:accent2>
          <a:srgbClr val="99669B"/>
        </a:accent2>
        <a:accent3>
          <a:srgbClr val="FFFFFF"/>
        </a:accent3>
        <a:accent4>
          <a:srgbClr val="035B8D"/>
        </a:accent4>
        <a:accent5>
          <a:srgbClr val="C4E0EC"/>
        </a:accent5>
        <a:accent6>
          <a:srgbClr val="8A5C8C"/>
        </a:accent6>
        <a:hlink>
          <a:srgbClr val="DDB523"/>
        </a:hlink>
        <a:folHlink>
          <a:srgbClr val="969696"/>
        </a:folHlink>
      </a:clrScheme>
      <a:clrMap bg1="lt1" tx1="dk1" bg2="lt2" tx2="dk2" accent1="accent1" accent2="accent2" accent3="accent3" accent4="accent4" accent5="accent5" accent6="accent6" hlink="hlink" folHlink="folHlink"/>
    </a:extraClrScheme>
    <a:extraClrScheme>
      <a:clrScheme name="课件模板 2">
        <a:dk1>
          <a:srgbClr val="336699"/>
        </a:dk1>
        <a:lt1>
          <a:srgbClr val="FFFFFF"/>
        </a:lt1>
        <a:dk2>
          <a:srgbClr val="000000"/>
        </a:dk2>
        <a:lt2>
          <a:srgbClr val="DDDDDD"/>
        </a:lt2>
        <a:accent1>
          <a:srgbClr val="BEC779"/>
        </a:accent1>
        <a:accent2>
          <a:srgbClr val="C78DD7"/>
        </a:accent2>
        <a:accent3>
          <a:srgbClr val="FFFFFF"/>
        </a:accent3>
        <a:accent4>
          <a:srgbClr val="2A5682"/>
        </a:accent4>
        <a:accent5>
          <a:srgbClr val="DBE0BE"/>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
      <a:clrScheme name="课件模板 3">
        <a:dk1>
          <a:srgbClr val="336699"/>
        </a:dk1>
        <a:lt1>
          <a:srgbClr val="FFFFFF"/>
        </a:lt1>
        <a:dk2>
          <a:srgbClr val="000000"/>
        </a:dk2>
        <a:lt2>
          <a:srgbClr val="DDDDDD"/>
        </a:lt2>
        <a:accent1>
          <a:srgbClr val="E8B558"/>
        </a:accent1>
        <a:accent2>
          <a:srgbClr val="C78DD7"/>
        </a:accent2>
        <a:accent3>
          <a:srgbClr val="FFFFFF"/>
        </a:accent3>
        <a:accent4>
          <a:srgbClr val="2A5682"/>
        </a:accent4>
        <a:accent5>
          <a:srgbClr val="F2D7B4"/>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
      <a:clrScheme name="课件模板 4">
        <a:dk1>
          <a:srgbClr val="336699"/>
        </a:dk1>
        <a:lt1>
          <a:srgbClr val="FFFFFF"/>
        </a:lt1>
        <a:dk2>
          <a:srgbClr val="000000"/>
        </a:dk2>
        <a:lt2>
          <a:srgbClr val="F7F4D5"/>
        </a:lt2>
        <a:accent1>
          <a:srgbClr val="79B4C7"/>
        </a:accent1>
        <a:accent2>
          <a:srgbClr val="C78DD7"/>
        </a:accent2>
        <a:accent3>
          <a:srgbClr val="FFFFFF"/>
        </a:accent3>
        <a:accent4>
          <a:srgbClr val="2A5682"/>
        </a:accent4>
        <a:accent5>
          <a:srgbClr val="BED6E0"/>
        </a:accent5>
        <a:accent6>
          <a:srgbClr val="B47FC3"/>
        </a:accent6>
        <a:hlink>
          <a:srgbClr val="E79633"/>
        </a:hlink>
        <a:folHlink>
          <a:srgbClr val="878FA5"/>
        </a:folHlink>
      </a:clrScheme>
      <a:clrMap bg1="lt1" tx1="dk1" bg2="lt2" tx2="dk2" accent1="accent1" accent2="accent2" accent3="accent3" accent4="accent4" accent5="accent5" accent6="accent6" hlink="hlink" folHlink="folHlink"/>
    </a:extraClrScheme>
    <a:extraClrScheme>
      <a:clrScheme name="课件模板 5">
        <a:dk1>
          <a:srgbClr val="666699"/>
        </a:dk1>
        <a:lt1>
          <a:srgbClr val="FFFFFF"/>
        </a:lt1>
        <a:dk2>
          <a:srgbClr val="000000"/>
        </a:dk2>
        <a:lt2>
          <a:srgbClr val="F7F4D5"/>
        </a:lt2>
        <a:accent1>
          <a:srgbClr val="A2B5CA"/>
        </a:accent1>
        <a:accent2>
          <a:srgbClr val="CF934B"/>
        </a:accent2>
        <a:accent3>
          <a:srgbClr val="FFFFFF"/>
        </a:accent3>
        <a:accent4>
          <a:srgbClr val="565682"/>
        </a:accent4>
        <a:accent5>
          <a:srgbClr val="CED7E1"/>
        </a:accent5>
        <a:accent6>
          <a:srgbClr val="BB8543"/>
        </a:accent6>
        <a:hlink>
          <a:srgbClr val="3B8FB1"/>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829</TotalTime>
  <Pages>0</Pages>
  <Words>3765</Words>
  <Characters>0</Characters>
  <Application>Microsoft Office PowerPoint</Application>
  <DocSecurity>0</DocSecurity>
  <PresentationFormat>全屏显示(4:3)</PresentationFormat>
  <Lines>0</Lines>
  <Paragraphs>543</Paragraphs>
  <Slides>47</Slides>
  <Notes>0</Notes>
  <HiddenSlides>0</HiddenSlides>
  <MMClips>0</MMClips>
  <ScaleCrop>false</ScaleCrop>
  <HeadingPairs>
    <vt:vector size="6" baseType="variant">
      <vt:variant>
        <vt:lpstr>已用的字体</vt:lpstr>
      </vt:variant>
      <vt:variant>
        <vt:i4>6</vt:i4>
      </vt:variant>
      <vt:variant>
        <vt:lpstr>演示文稿设计模板</vt:lpstr>
      </vt:variant>
      <vt:variant>
        <vt:i4>4</vt:i4>
      </vt:variant>
      <vt:variant>
        <vt:lpstr>幻灯片标题</vt:lpstr>
      </vt:variant>
      <vt:variant>
        <vt:i4>47</vt:i4>
      </vt:variant>
    </vt:vector>
  </HeadingPairs>
  <TitlesOfParts>
    <vt:vector size="57" baseType="lpstr">
      <vt:lpstr>Arial</vt:lpstr>
      <vt:lpstr>宋体</vt:lpstr>
      <vt:lpstr>Verdana</vt:lpstr>
      <vt:lpstr>Wingdings</vt:lpstr>
      <vt:lpstr>Calibri</vt:lpstr>
      <vt:lpstr>Symbol</vt:lpstr>
      <vt:lpstr>课件模板</vt:lpstr>
      <vt:lpstr>课件模板</vt:lpstr>
      <vt:lpstr>课件模板</vt:lpstr>
      <vt:lpstr>课件模板</vt:lpstr>
      <vt:lpstr>第七章 社区急救与护理</vt:lpstr>
      <vt:lpstr>学习目标</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生存链</vt:lpstr>
      <vt:lpstr>幻灯片 21</vt:lpstr>
      <vt:lpstr>幻灯片 22</vt:lpstr>
      <vt:lpstr>CPR</vt:lpstr>
      <vt:lpstr>幻灯片 24</vt:lpstr>
      <vt:lpstr>幻灯片 25</vt:lpstr>
      <vt:lpstr>幻灯片 26</vt:lpstr>
      <vt:lpstr>幻灯片 27</vt:lpstr>
      <vt:lpstr>幻灯片 28</vt:lpstr>
      <vt:lpstr>幻灯片 29</vt:lpstr>
      <vt:lpstr>幻灯片 30</vt:lpstr>
      <vt:lpstr>幻灯片 31</vt:lpstr>
      <vt:lpstr>一、概述</vt:lpstr>
      <vt:lpstr>二、食物中毒</vt:lpstr>
      <vt:lpstr>三、有机磷杀虫药中毒</vt:lpstr>
      <vt:lpstr>四、一氧化碳中毒</vt:lpstr>
      <vt:lpstr>五、急性镇静催眠药中毒</vt:lpstr>
      <vt:lpstr>六、急性酒精中毒</vt:lpstr>
      <vt:lpstr>七、鼠药中毒</vt:lpstr>
      <vt:lpstr>幻灯片 39</vt:lpstr>
      <vt:lpstr>幻灯片 40</vt:lpstr>
      <vt:lpstr>一、概述</vt:lpstr>
      <vt:lpstr>二、电击伤</vt:lpstr>
      <vt:lpstr>三、溺水</vt:lpstr>
      <vt:lpstr>幻灯片 44</vt:lpstr>
      <vt:lpstr>倒水方法</vt:lpstr>
      <vt:lpstr>四、烧伤</vt:lpstr>
      <vt:lpstr>五、外伤与骨折</vt:lpstr>
    </vt:vector>
  </TitlesOfParts>
  <Company>pump</Company>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课程名称</dc:title>
  <dc:creator>zhang7</dc:creator>
  <cp:lastModifiedBy>sxm</cp:lastModifiedBy>
  <cp:revision>259</cp:revision>
  <cp:lastPrinted>1899-12-30T00:00:00Z</cp:lastPrinted>
  <dcterms:created xsi:type="dcterms:W3CDTF">2008-12-16T07:41:38Z</dcterms:created>
  <dcterms:modified xsi:type="dcterms:W3CDTF">2016-03-11T00:59:12Z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2052-6.4.0.1920</vt:lpwstr>
  </property>
</Properties>
</file>