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ms-office.legacyDiagramTex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legacyDocTextInfo.bin" ContentType="application/vnd.ms-office.legacyDocTextInfo"/>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sldIdLst>
    <p:sldId id="308" r:id="rId2"/>
    <p:sldId id="309" r:id="rId3"/>
    <p:sldId id="310" r:id="rId4"/>
    <p:sldId id="314" r:id="rId5"/>
    <p:sldId id="282" r:id="rId6"/>
    <p:sldId id="283" r:id="rId7"/>
    <p:sldId id="284" r:id="rId8"/>
    <p:sldId id="285" r:id="rId9"/>
    <p:sldId id="286" r:id="rId10"/>
    <p:sldId id="311" r:id="rId11"/>
    <p:sldId id="315" r:id="rId12"/>
    <p:sldId id="319" r:id="rId13"/>
    <p:sldId id="288" r:id="rId14"/>
    <p:sldId id="289" r:id="rId15"/>
    <p:sldId id="290" r:id="rId16"/>
    <p:sldId id="291" r:id="rId17"/>
    <p:sldId id="292" r:id="rId18"/>
    <p:sldId id="293" r:id="rId19"/>
    <p:sldId id="294" r:id="rId20"/>
    <p:sldId id="295" r:id="rId21"/>
    <p:sldId id="296" r:id="rId22"/>
    <p:sldId id="297" r:id="rId23"/>
    <p:sldId id="298" r:id="rId24"/>
    <p:sldId id="318" r:id="rId25"/>
    <p:sldId id="300" r:id="rId26"/>
    <p:sldId id="301" r:id="rId27"/>
    <p:sldId id="302" r:id="rId28"/>
    <p:sldId id="303" r:id="rId29"/>
    <p:sldId id="304" r:id="rId30"/>
    <p:sldId id="305" r:id="rId31"/>
    <p:sldId id="320" r:id="rId32"/>
    <p:sldId id="306" r:id="rId33"/>
    <p:sldId id="312" r:id="rId34"/>
    <p:sldId id="316" r:id="rId35"/>
    <p:sldId id="258" r:id="rId36"/>
    <p:sldId id="275" r:id="rId37"/>
    <p:sldId id="321" r:id="rId38"/>
    <p:sldId id="259" r:id="rId39"/>
    <p:sldId id="260" r:id="rId40"/>
    <p:sldId id="313" r:id="rId41"/>
    <p:sldId id="317" r:id="rId42"/>
    <p:sldId id="326" r:id="rId43"/>
    <p:sldId id="262" r:id="rId44"/>
    <p:sldId id="322" r:id="rId45"/>
    <p:sldId id="266" r:id="rId46"/>
    <p:sldId id="273" r:id="rId47"/>
    <p:sldId id="323" r:id="rId48"/>
    <p:sldId id="324" r:id="rId49"/>
    <p:sldId id="264" r:id="rId50"/>
    <p:sldId id="265" r:id="rId51"/>
    <p:sldId id="325" r:id="rId52"/>
    <p:sldId id="274" r:id="rId53"/>
    <p:sldId id="276" r:id="rId54"/>
    <p:sldId id="277" r:id="rId55"/>
    <p:sldId id="278" r:id="rId56"/>
    <p:sldId id="279" r:id="rId57"/>
    <p:sldId id="268" r:id="rId58"/>
    <p:sldId id="269" r:id="rId59"/>
    <p:sldId id="327" r:id="rId6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8FDA"/>
    <a:srgbClr val="FE230C"/>
    <a:srgbClr val="1D1496"/>
    <a:srgbClr val="FFFFFF"/>
    <a:srgbClr val="692AA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19" autoAdjust="0"/>
    <p:restoredTop sz="94660"/>
  </p:normalViewPr>
  <p:slideViewPr>
    <p:cSldViewPr>
      <p:cViewPr varScale="1">
        <p:scale>
          <a:sx n="109" d="100"/>
          <a:sy n="109" d="100"/>
        </p:scale>
        <p:origin x="-1674" y="-78"/>
      </p:cViewPr>
      <p:guideLst>
        <p:guide orient="horz" pos="2160"/>
        <p:guide pos="2861"/>
      </p:guideLst>
    </p:cSldViewPr>
  </p:slideViewPr>
  <p:notesTextViewPr>
    <p:cViewPr>
      <p:scale>
        <a:sx n="100" d="100"/>
        <a:sy n="100" d="100"/>
      </p:scale>
      <p:origin x="0" y="0"/>
    </p:cViewPr>
  </p:notesTextViewPr>
  <p:sorterViewPr>
    <p:cViewPr>
      <p:scale>
        <a:sx n="66" d="100"/>
        <a:sy n="66" d="100"/>
      </p:scale>
      <p:origin x="0" y="7531"/>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microsoft.com/office/2006/relationships/legacyDocTextInfo" Target="legacyDocTextInfo.bin"/><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zh-CN" altLang="en-US"/>
          </a:p>
        </p:txBody>
      </p:sp>
      <p:sp>
        <p:nvSpPr>
          <p:cNvPr id="4403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41FC2A5A-B831-47C7-ACCF-B530DBFBA4EE}" type="datetimeFigureOut">
              <a:rPr lang="zh-CN" altLang="en-US"/>
              <a:pPr>
                <a:defRPr/>
              </a:pPr>
              <a:t>2016-3-11</a:t>
            </a:fld>
            <a:endParaRPr lang="en-US" altLang="zh-CN"/>
          </a:p>
        </p:txBody>
      </p:sp>
      <p:sp>
        <p:nvSpPr>
          <p:cNvPr id="163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403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4403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zh-CN"/>
          </a:p>
        </p:txBody>
      </p:sp>
      <p:sp>
        <p:nvSpPr>
          <p:cNvPr id="4403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6DCA38DF-1C20-4BC6-B342-9433172D3982}"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hpganyan.com/jbzt/ljgy.aspx"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hpganyan.com/jbzt/ljgy.aspx"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hpganyan.com/jbzt/ljgy.aspx"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hpganyan.com/jbzt/ljgy.aspx"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Rot="1" noChangeAspect="1" noChangeArrowheads="1" noTextEdit="1"/>
          </p:cNvSpPr>
          <p:nvPr>
            <p:ph type="sldImg"/>
          </p:nvPr>
        </p:nvSpPr>
        <p:spPr>
          <a:ln/>
        </p:spPr>
      </p:sp>
      <p:sp>
        <p:nvSpPr>
          <p:cNvPr id="46082" name="Rectangle 3"/>
          <p:cNvSpPr>
            <a:spLocks noGrp="1" noChangeArrowheads="1"/>
          </p:cNvSpPr>
          <p:nvPr>
            <p:ph type="body" idx="1"/>
          </p:nvPr>
        </p:nvSpPr>
        <p:spPr>
          <a:noFill/>
          <a:ln/>
        </p:spPr>
        <p:txBody>
          <a:bodyPr/>
          <a:lstStyle/>
          <a:p>
            <a:pPr eaLnBrk="1" hangingPunct="1"/>
            <a:r>
              <a:rPr lang="zh-CN" altLang="en-US" smtClean="0"/>
              <a:t>从临床大体比较甲、乙、丙、丁、戊五型肝炎，主要有以下临床特点和差异：</a:t>
            </a:r>
          </a:p>
          <a:p>
            <a:pPr eaLnBrk="1" hangingPunct="1"/>
            <a:r>
              <a:rPr lang="zh-CN" altLang="en-US" smtClean="0"/>
              <a:t>　　</a:t>
            </a:r>
            <a:r>
              <a:rPr lang="en-US" altLang="zh-CN" smtClean="0"/>
              <a:t>1</a:t>
            </a:r>
            <a:r>
              <a:rPr lang="zh-CN" altLang="en-US" smtClean="0"/>
              <a:t>、甲型、戊型肝炎多为急性起病，发热不高但较多见，有“热退黄疸现”的特点</a:t>
            </a:r>
          </a:p>
          <a:p>
            <a:pPr eaLnBrk="1" hangingPunct="1"/>
            <a:r>
              <a:rPr lang="zh-CN" altLang="en-US" smtClean="0"/>
              <a:t>　　</a:t>
            </a:r>
            <a:r>
              <a:rPr lang="en-US" altLang="zh-CN" smtClean="0"/>
              <a:t>2</a:t>
            </a:r>
            <a:r>
              <a:rPr lang="zh-CN" altLang="en-US" smtClean="0"/>
              <a:t>、乙型肝炎起病缓慢，常无发热，病毒血症较轻，慢性表现及病毒携带者多，常有重型肝炎表现</a:t>
            </a:r>
          </a:p>
          <a:p>
            <a:pPr eaLnBrk="1" hangingPunct="1"/>
            <a:r>
              <a:rPr lang="zh-CN" altLang="en-US" smtClean="0"/>
              <a:t>　　</a:t>
            </a:r>
            <a:r>
              <a:rPr lang="en-US" altLang="zh-CN" smtClean="0"/>
              <a:t>3</a:t>
            </a:r>
            <a:r>
              <a:rPr lang="zh-CN" altLang="en-US" smtClean="0"/>
              <a:t>、丙型肝炎常为隐匿起病，黄疸的发生率及</a:t>
            </a:r>
            <a:r>
              <a:rPr lang="en-US" altLang="zh-CN" smtClean="0"/>
              <a:t>ALT</a:t>
            </a:r>
            <a:r>
              <a:rPr lang="zh-CN" altLang="en-US" smtClean="0"/>
              <a:t>升高程度较乙肝为低，但慢性化率达</a:t>
            </a:r>
            <a:r>
              <a:rPr lang="en-US" altLang="zh-CN" smtClean="0"/>
              <a:t>70%-80%</a:t>
            </a:r>
            <a:r>
              <a:rPr lang="zh-CN" altLang="en-US" smtClean="0"/>
              <a:t>，易致肝硬化</a:t>
            </a:r>
          </a:p>
          <a:p>
            <a:pPr eaLnBrk="1" hangingPunct="1"/>
            <a:r>
              <a:rPr lang="zh-CN" altLang="en-US" smtClean="0"/>
              <a:t>　　</a:t>
            </a:r>
            <a:r>
              <a:rPr lang="en-US" altLang="zh-CN" smtClean="0"/>
              <a:t>4</a:t>
            </a:r>
            <a:r>
              <a:rPr lang="zh-CN" altLang="en-US" smtClean="0"/>
              <a:t>、五型肝炎於胆症状及病情较甲型肝炎重，尤其妊娠后期感染戊肝者，病死率稍高</a:t>
            </a:r>
          </a:p>
          <a:p>
            <a:pPr eaLnBrk="1" hangingPunct="1"/>
            <a:r>
              <a:rPr lang="zh-CN" altLang="en-US" smtClean="0"/>
              <a:t>　　</a:t>
            </a:r>
            <a:r>
              <a:rPr lang="en-US" altLang="zh-CN" smtClean="0"/>
              <a:t>5</a:t>
            </a:r>
            <a:r>
              <a:rPr lang="zh-CN" altLang="en-US" smtClean="0"/>
              <a:t>、丁型肝炎一般都与乙型肝炎同时存在，两者同时感染者少见，病情轻，约</a:t>
            </a:r>
            <a:r>
              <a:rPr lang="en-US" altLang="zh-CN" smtClean="0"/>
              <a:t>5%</a:t>
            </a:r>
            <a:r>
              <a:rPr lang="zh-CN" altLang="en-US" smtClean="0"/>
              <a:t>转为慢性，重叠感染者病情重，</a:t>
            </a:r>
            <a:r>
              <a:rPr lang="en-US" altLang="zh-CN" smtClean="0"/>
              <a:t>70%</a:t>
            </a:r>
            <a:r>
              <a:rPr lang="zh-CN" altLang="en-US" smtClean="0"/>
              <a:t>可转为慢性</a:t>
            </a:r>
          </a:p>
          <a:p>
            <a:pPr eaLnBrk="1" hangingPunct="1"/>
            <a:r>
              <a:rPr lang="zh-CN" altLang="en-US" smtClean="0"/>
              <a:t>　　</a:t>
            </a:r>
            <a:r>
              <a:rPr lang="en-US" altLang="zh-CN" smtClean="0"/>
              <a:t>6</a:t>
            </a:r>
            <a:r>
              <a:rPr lang="zh-CN" altLang="en-US" smtClean="0"/>
              <a:t>、各种肝炎都可能发展至重型肝炎，但以乙型肝炎为多，病死率较高。</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Rot="1" noChangeAspect="1" noChangeArrowheads="1" noTextEdit="1"/>
          </p:cNvSpPr>
          <p:nvPr>
            <p:ph type="sldImg"/>
          </p:nvPr>
        </p:nvSpPr>
        <p:spPr>
          <a:ln/>
        </p:spPr>
      </p:sp>
      <p:sp>
        <p:nvSpPr>
          <p:cNvPr id="48130" name="Rectangle 3"/>
          <p:cNvSpPr>
            <a:spLocks noGrp="1" noChangeArrowheads="1"/>
          </p:cNvSpPr>
          <p:nvPr>
            <p:ph type="body" idx="1"/>
          </p:nvPr>
        </p:nvSpPr>
        <p:spPr>
          <a:noFill/>
          <a:ln/>
        </p:spPr>
        <p:txBody>
          <a:bodyPr/>
          <a:lstStyle/>
          <a:p>
            <a:pPr eaLnBrk="1" hangingPunct="1"/>
            <a:r>
              <a:rPr lang="zh-CN" altLang="en-US" smtClean="0">
                <a:hlinkClick r:id="rId3"/>
              </a:rPr>
              <a:t>慢性肝炎</a:t>
            </a:r>
            <a:r>
              <a:rPr lang="zh-CN" altLang="en-US" smtClean="0"/>
              <a:t>：以往从病理角度又分为慢性迁延型肝炎和慢性活动性肝炎二型。 </a:t>
            </a:r>
            <a:r>
              <a:rPr lang="en-US" altLang="zh-CN" smtClean="0"/>
              <a:t>1994</a:t>
            </a:r>
            <a:r>
              <a:rPr lang="zh-CN" altLang="en-US" smtClean="0"/>
              <a:t>年底世界胃肠病大会建议将其分为轻、中、重三型。 </a:t>
            </a:r>
          </a:p>
          <a:p>
            <a:pPr eaLnBrk="1" hangingPunct="1"/>
            <a:r>
              <a:rPr lang="zh-CN" altLang="en-US" smtClean="0"/>
              <a:t>急性无黄疸型肝炎</a:t>
            </a:r>
            <a:r>
              <a:rPr lang="en-US" altLang="zh-CN" smtClean="0"/>
              <a:t>:</a:t>
            </a:r>
          </a:p>
          <a:p>
            <a:pPr eaLnBrk="1" hangingPunct="1"/>
            <a:r>
              <a:rPr lang="en-US" altLang="zh-CN" smtClean="0"/>
              <a:t>   </a:t>
            </a:r>
            <a:r>
              <a:rPr lang="zh-CN" altLang="en-US" smtClean="0"/>
              <a:t>症状：指近期出现的无其他原因可解释的持续一周以上的明显乏力和消化道症状。体征：主要指肝脏肿大，伴有触痛或叩痛。</a:t>
            </a:r>
          </a:p>
          <a:p>
            <a:pPr eaLnBrk="1" hangingPunct="1"/>
            <a:r>
              <a:rPr lang="zh-CN" altLang="en-US" smtClean="0"/>
              <a:t>急性重型</a:t>
            </a:r>
          </a:p>
          <a:p>
            <a:pPr eaLnBrk="1" hangingPunct="1"/>
            <a:r>
              <a:rPr lang="en-US" altLang="zh-CN" smtClean="0"/>
              <a:t>1)</a:t>
            </a:r>
            <a:r>
              <a:rPr lang="zh-CN" altLang="en-US" smtClean="0"/>
              <a:t>既往无乙肝病史。以急性黄疸型肝炎起病，并在起病后</a:t>
            </a:r>
            <a:r>
              <a:rPr lang="en-US" altLang="zh-CN" smtClean="0"/>
              <a:t>10</a:t>
            </a:r>
            <a:r>
              <a:rPr lang="zh-CN" altLang="en-US" smtClean="0"/>
              <a:t>天内迅速出现精神神经症状</a:t>
            </a:r>
            <a:r>
              <a:rPr lang="en-US" altLang="zh-CN" smtClean="0"/>
              <a:t>(Ⅱ°</a:t>
            </a:r>
            <a:r>
              <a:rPr lang="zh-CN" altLang="en-US" smtClean="0"/>
              <a:t>以上的肝性脑病</a:t>
            </a:r>
            <a:r>
              <a:rPr lang="en-US" altLang="zh-CN" smtClean="0"/>
              <a:t>)</a:t>
            </a:r>
            <a:r>
              <a:rPr lang="zh-CN" altLang="en-US" smtClean="0"/>
              <a:t>，而排除其他原因引起者。此外并有黄疸迅速加深，严重的消化道症状。</a:t>
            </a:r>
          </a:p>
          <a:p>
            <a:pPr eaLnBrk="1" hangingPunct="1"/>
            <a:r>
              <a:rPr lang="en-US" altLang="zh-CN" smtClean="0"/>
              <a:t>2)</a:t>
            </a:r>
            <a:r>
              <a:rPr lang="zh-CN" altLang="en-US" smtClean="0"/>
              <a:t>体征：肝浊音界迅速缩小等。 </a:t>
            </a:r>
          </a:p>
          <a:p>
            <a:pPr eaLnBrk="1" hangingPunct="1"/>
            <a:r>
              <a:rPr lang="zh-CN" altLang="en-US" smtClean="0"/>
              <a:t>亚急性重型</a:t>
            </a:r>
          </a:p>
          <a:p>
            <a:pPr eaLnBrk="1" hangingPunct="1"/>
            <a:r>
              <a:rPr lang="en-US" altLang="zh-CN" smtClean="0"/>
              <a:t>1)</a:t>
            </a:r>
            <a:r>
              <a:rPr lang="zh-CN" altLang="en-US" smtClean="0"/>
              <a:t>以急性黄疸型肝炎起病，病程在</a:t>
            </a:r>
            <a:r>
              <a:rPr lang="en-US" altLang="zh-CN" smtClean="0"/>
              <a:t>10</a:t>
            </a:r>
            <a:r>
              <a:rPr lang="zh-CN" altLang="en-US" smtClean="0"/>
              <a:t>天以上</a:t>
            </a:r>
            <a:r>
              <a:rPr lang="en-US" altLang="zh-CN" smtClean="0"/>
              <a:t>8</a:t>
            </a:r>
            <a:r>
              <a:rPr lang="zh-CN" altLang="en-US" smtClean="0"/>
              <a:t>周以内，出现意识障碍</a:t>
            </a:r>
            <a:r>
              <a:rPr lang="en-US" altLang="zh-CN" smtClean="0"/>
              <a:t>(Ⅱ°</a:t>
            </a:r>
            <a:r>
              <a:rPr lang="zh-CN" altLang="en-US" smtClean="0"/>
              <a:t>以上的肝性脑病</a:t>
            </a:r>
            <a:r>
              <a:rPr lang="en-US" altLang="zh-CN" smtClean="0"/>
              <a:t>)</a:t>
            </a:r>
            <a:r>
              <a:rPr lang="zh-CN" altLang="en-US" smtClean="0"/>
              <a:t>。同时黄疸迅速升高，并有出血倾向。</a:t>
            </a:r>
          </a:p>
          <a:p>
            <a:pPr eaLnBrk="1" hangingPunct="1"/>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ChangeArrowheads="1" noTextEdit="1"/>
          </p:cNvSpPr>
          <p:nvPr>
            <p:ph type="sldImg"/>
          </p:nvPr>
        </p:nvSpPr>
        <p:spPr>
          <a:ln/>
        </p:spPr>
      </p:sp>
      <p:sp>
        <p:nvSpPr>
          <p:cNvPr id="53250" name="Rectangle 3"/>
          <p:cNvSpPr>
            <a:spLocks noGrp="1" noChangeArrowheads="1"/>
          </p:cNvSpPr>
          <p:nvPr>
            <p:ph type="body" idx="1"/>
          </p:nvPr>
        </p:nvSpPr>
        <p:spPr>
          <a:noFill/>
          <a:ln/>
        </p:spPr>
        <p:txBody>
          <a:bodyPr/>
          <a:lstStyle/>
          <a:p>
            <a:pPr eaLnBrk="1" hangingPunct="1"/>
            <a:r>
              <a:rPr lang="zh-CN" altLang="en-US" smtClean="0">
                <a:hlinkClick r:id="rId3"/>
              </a:rPr>
              <a:t>慢性肝炎</a:t>
            </a:r>
            <a:r>
              <a:rPr lang="zh-CN" altLang="en-US" smtClean="0"/>
              <a:t>：以往从病理角度又分为慢性迁延型肝炎和慢性活动性肝炎二型。 </a:t>
            </a:r>
            <a:r>
              <a:rPr lang="en-US" altLang="zh-CN" smtClean="0"/>
              <a:t>1994</a:t>
            </a:r>
            <a:r>
              <a:rPr lang="zh-CN" altLang="en-US" smtClean="0"/>
              <a:t>年底世界胃肠病大会建议将其分为轻、中、重三型。 </a:t>
            </a:r>
          </a:p>
          <a:p>
            <a:pPr eaLnBrk="1" hangingPunct="1"/>
            <a:r>
              <a:rPr lang="zh-CN" altLang="en-US" smtClean="0"/>
              <a:t>急性无黄疸型肝炎</a:t>
            </a:r>
            <a:r>
              <a:rPr lang="en-US" altLang="zh-CN" smtClean="0"/>
              <a:t>:</a:t>
            </a:r>
          </a:p>
          <a:p>
            <a:pPr eaLnBrk="1" hangingPunct="1"/>
            <a:r>
              <a:rPr lang="en-US" altLang="zh-CN" smtClean="0"/>
              <a:t>   </a:t>
            </a:r>
            <a:r>
              <a:rPr lang="zh-CN" altLang="en-US" smtClean="0"/>
              <a:t>症状：指近期出现的无其他原因可解释的持续一周以上的明显乏力和消化道症状。体征：主要指肝脏肿大，伴有触痛或叩痛。</a:t>
            </a:r>
          </a:p>
          <a:p>
            <a:pPr eaLnBrk="1" hangingPunct="1"/>
            <a:r>
              <a:rPr lang="zh-CN" altLang="en-US" smtClean="0"/>
              <a:t>急性重型</a:t>
            </a:r>
          </a:p>
          <a:p>
            <a:pPr eaLnBrk="1" hangingPunct="1"/>
            <a:r>
              <a:rPr lang="en-US" altLang="zh-CN" smtClean="0"/>
              <a:t>1)</a:t>
            </a:r>
            <a:r>
              <a:rPr lang="zh-CN" altLang="en-US" smtClean="0"/>
              <a:t>既往无乙肝病史。以急性黄疸型肝炎起病，并在起病后</a:t>
            </a:r>
            <a:r>
              <a:rPr lang="en-US" altLang="zh-CN" smtClean="0"/>
              <a:t>10</a:t>
            </a:r>
            <a:r>
              <a:rPr lang="zh-CN" altLang="en-US" smtClean="0"/>
              <a:t>天内迅速出现精神神经症状</a:t>
            </a:r>
            <a:r>
              <a:rPr lang="en-US" altLang="zh-CN" smtClean="0"/>
              <a:t>(Ⅱ°</a:t>
            </a:r>
            <a:r>
              <a:rPr lang="zh-CN" altLang="en-US" smtClean="0"/>
              <a:t>以上的肝性脑病</a:t>
            </a:r>
            <a:r>
              <a:rPr lang="en-US" altLang="zh-CN" smtClean="0"/>
              <a:t>)</a:t>
            </a:r>
            <a:r>
              <a:rPr lang="zh-CN" altLang="en-US" smtClean="0"/>
              <a:t>，而排除其他原因引起者。此外并有黄疸迅速加深，严重的消化道症状。</a:t>
            </a:r>
          </a:p>
          <a:p>
            <a:pPr eaLnBrk="1" hangingPunct="1"/>
            <a:r>
              <a:rPr lang="en-US" altLang="zh-CN" smtClean="0"/>
              <a:t>2)</a:t>
            </a:r>
            <a:r>
              <a:rPr lang="zh-CN" altLang="en-US" smtClean="0"/>
              <a:t>体征：肝浊音界迅速缩小等。 </a:t>
            </a:r>
          </a:p>
          <a:p>
            <a:pPr eaLnBrk="1" hangingPunct="1"/>
            <a:r>
              <a:rPr lang="zh-CN" altLang="en-US" smtClean="0"/>
              <a:t>亚急性重型</a:t>
            </a:r>
          </a:p>
          <a:p>
            <a:pPr eaLnBrk="1" hangingPunct="1"/>
            <a:r>
              <a:rPr lang="en-US" altLang="zh-CN" smtClean="0"/>
              <a:t>1)</a:t>
            </a:r>
            <a:r>
              <a:rPr lang="zh-CN" altLang="en-US" smtClean="0"/>
              <a:t>以急性黄疸型肝炎起病，病程在</a:t>
            </a:r>
            <a:r>
              <a:rPr lang="en-US" altLang="zh-CN" smtClean="0"/>
              <a:t>10</a:t>
            </a:r>
            <a:r>
              <a:rPr lang="zh-CN" altLang="en-US" smtClean="0"/>
              <a:t>天以上</a:t>
            </a:r>
            <a:r>
              <a:rPr lang="en-US" altLang="zh-CN" smtClean="0"/>
              <a:t>8</a:t>
            </a:r>
            <a:r>
              <a:rPr lang="zh-CN" altLang="en-US" smtClean="0"/>
              <a:t>周以内，出现意识障碍</a:t>
            </a:r>
            <a:r>
              <a:rPr lang="en-US" altLang="zh-CN" smtClean="0"/>
              <a:t>(Ⅱ°</a:t>
            </a:r>
            <a:r>
              <a:rPr lang="zh-CN" altLang="en-US" smtClean="0"/>
              <a:t>以上的肝性脑病</a:t>
            </a:r>
            <a:r>
              <a:rPr lang="en-US" altLang="zh-CN" smtClean="0"/>
              <a:t>)</a:t>
            </a:r>
            <a:r>
              <a:rPr lang="zh-CN" altLang="en-US" smtClean="0"/>
              <a:t>。同时黄疸迅速升高，并有出血倾向。</a:t>
            </a:r>
          </a:p>
          <a:p>
            <a:pPr eaLnBrk="1" hangingPunct="1"/>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Rot="1" noChangeAspect="1" noChangeArrowheads="1" noTextEdit="1"/>
          </p:cNvSpPr>
          <p:nvPr>
            <p:ph type="sldImg"/>
          </p:nvPr>
        </p:nvSpPr>
        <p:spPr>
          <a:ln/>
        </p:spPr>
      </p:sp>
      <p:sp>
        <p:nvSpPr>
          <p:cNvPr id="57346" name="Rectangle 3"/>
          <p:cNvSpPr>
            <a:spLocks noGrp="1" noChangeArrowheads="1"/>
          </p:cNvSpPr>
          <p:nvPr>
            <p:ph type="body" idx="1"/>
          </p:nvPr>
        </p:nvSpPr>
        <p:spPr>
          <a:noFill/>
          <a:ln/>
        </p:spPr>
        <p:txBody>
          <a:bodyPr/>
          <a:lstStyle/>
          <a:p>
            <a:pPr eaLnBrk="1" hangingPunct="1"/>
            <a:r>
              <a:rPr lang="zh-CN" altLang="en-US" smtClean="0">
                <a:hlinkClick r:id="rId3"/>
              </a:rPr>
              <a:t>慢性肝炎</a:t>
            </a:r>
            <a:r>
              <a:rPr lang="zh-CN" altLang="en-US" smtClean="0"/>
              <a:t>：以往从病理角度又分为慢性迁延型肝炎和慢性活动性肝炎二型。 </a:t>
            </a:r>
            <a:r>
              <a:rPr lang="en-US" altLang="zh-CN" smtClean="0"/>
              <a:t>1994</a:t>
            </a:r>
            <a:r>
              <a:rPr lang="zh-CN" altLang="en-US" smtClean="0"/>
              <a:t>年底世界胃肠病大会建议将其分为轻、中、重三型。 </a:t>
            </a:r>
          </a:p>
          <a:p>
            <a:pPr eaLnBrk="1" hangingPunct="1"/>
            <a:r>
              <a:rPr lang="zh-CN" altLang="en-US" smtClean="0"/>
              <a:t>急性无黄疸型肝炎</a:t>
            </a:r>
            <a:r>
              <a:rPr lang="en-US" altLang="zh-CN" smtClean="0"/>
              <a:t>:</a:t>
            </a:r>
          </a:p>
          <a:p>
            <a:pPr eaLnBrk="1" hangingPunct="1"/>
            <a:r>
              <a:rPr lang="en-US" altLang="zh-CN" smtClean="0"/>
              <a:t>   </a:t>
            </a:r>
            <a:r>
              <a:rPr lang="zh-CN" altLang="en-US" smtClean="0"/>
              <a:t>症状：指近期出现的无其他原因可解释的持续一周以上的明显乏力和消化道症状。体征：主要指肝脏肿大，伴有触痛或叩痛。</a:t>
            </a:r>
          </a:p>
          <a:p>
            <a:pPr eaLnBrk="1" hangingPunct="1"/>
            <a:r>
              <a:rPr lang="zh-CN" altLang="en-US" smtClean="0"/>
              <a:t>急性重型</a:t>
            </a:r>
          </a:p>
          <a:p>
            <a:pPr eaLnBrk="1" hangingPunct="1"/>
            <a:r>
              <a:rPr lang="en-US" altLang="zh-CN" smtClean="0"/>
              <a:t>1)</a:t>
            </a:r>
            <a:r>
              <a:rPr lang="zh-CN" altLang="en-US" smtClean="0"/>
              <a:t>既往无乙肝病史。以急性黄疸型肝炎起病，并在起病后</a:t>
            </a:r>
            <a:r>
              <a:rPr lang="en-US" altLang="zh-CN" smtClean="0"/>
              <a:t>10</a:t>
            </a:r>
            <a:r>
              <a:rPr lang="zh-CN" altLang="en-US" smtClean="0"/>
              <a:t>天内迅速出现精神神经症状</a:t>
            </a:r>
            <a:r>
              <a:rPr lang="en-US" altLang="zh-CN" smtClean="0"/>
              <a:t>(Ⅱ°</a:t>
            </a:r>
            <a:r>
              <a:rPr lang="zh-CN" altLang="en-US" smtClean="0"/>
              <a:t>以上的肝性脑病</a:t>
            </a:r>
            <a:r>
              <a:rPr lang="en-US" altLang="zh-CN" smtClean="0"/>
              <a:t>)</a:t>
            </a:r>
            <a:r>
              <a:rPr lang="zh-CN" altLang="en-US" smtClean="0"/>
              <a:t>，而排除其他原因引起者。此外并有黄疸迅速加深，严重的消化道症状。</a:t>
            </a:r>
          </a:p>
          <a:p>
            <a:pPr eaLnBrk="1" hangingPunct="1"/>
            <a:r>
              <a:rPr lang="en-US" altLang="zh-CN" smtClean="0"/>
              <a:t>2)</a:t>
            </a:r>
            <a:r>
              <a:rPr lang="zh-CN" altLang="en-US" smtClean="0"/>
              <a:t>体征：肝浊音界迅速缩小等。 </a:t>
            </a:r>
          </a:p>
          <a:p>
            <a:pPr eaLnBrk="1" hangingPunct="1"/>
            <a:r>
              <a:rPr lang="zh-CN" altLang="en-US" smtClean="0"/>
              <a:t>亚急性重型</a:t>
            </a:r>
          </a:p>
          <a:p>
            <a:pPr eaLnBrk="1" hangingPunct="1"/>
            <a:r>
              <a:rPr lang="en-US" altLang="zh-CN" smtClean="0"/>
              <a:t>1)</a:t>
            </a:r>
            <a:r>
              <a:rPr lang="zh-CN" altLang="en-US" smtClean="0"/>
              <a:t>以急性黄疸型肝炎起病，病程在</a:t>
            </a:r>
            <a:r>
              <a:rPr lang="en-US" altLang="zh-CN" smtClean="0"/>
              <a:t>10</a:t>
            </a:r>
            <a:r>
              <a:rPr lang="zh-CN" altLang="en-US" smtClean="0"/>
              <a:t>天以上</a:t>
            </a:r>
            <a:r>
              <a:rPr lang="en-US" altLang="zh-CN" smtClean="0"/>
              <a:t>8</a:t>
            </a:r>
            <a:r>
              <a:rPr lang="zh-CN" altLang="en-US" smtClean="0"/>
              <a:t>周以内，出现意识障碍</a:t>
            </a:r>
            <a:r>
              <a:rPr lang="en-US" altLang="zh-CN" smtClean="0"/>
              <a:t>(Ⅱ°</a:t>
            </a:r>
            <a:r>
              <a:rPr lang="zh-CN" altLang="en-US" smtClean="0"/>
              <a:t>以上的肝性脑病</a:t>
            </a:r>
            <a:r>
              <a:rPr lang="en-US" altLang="zh-CN" smtClean="0"/>
              <a:t>)</a:t>
            </a:r>
            <a:r>
              <a:rPr lang="zh-CN" altLang="en-US" smtClean="0"/>
              <a:t>。同时黄疸迅速升高，并有出血倾向。</a:t>
            </a:r>
          </a:p>
          <a:p>
            <a:pPr eaLnBrk="1" hangingPunct="1"/>
            <a:endParaRPr lang="zh-CN"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Rot="1" noChangeAspect="1" noChangeArrowheads="1" noTextEdit="1"/>
          </p:cNvSpPr>
          <p:nvPr>
            <p:ph type="sldImg"/>
          </p:nvPr>
        </p:nvSpPr>
        <p:spPr>
          <a:ln/>
        </p:spPr>
      </p:sp>
      <p:sp>
        <p:nvSpPr>
          <p:cNvPr id="62466" name="Rectangle 3"/>
          <p:cNvSpPr>
            <a:spLocks noGrp="1" noChangeArrowheads="1"/>
          </p:cNvSpPr>
          <p:nvPr>
            <p:ph type="body" idx="1"/>
          </p:nvPr>
        </p:nvSpPr>
        <p:spPr>
          <a:noFill/>
          <a:ln/>
        </p:spPr>
        <p:txBody>
          <a:bodyPr/>
          <a:lstStyle/>
          <a:p>
            <a:pPr eaLnBrk="1" hangingPunct="1"/>
            <a:endParaRPr lang="zh-CN"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Rot="1" noChangeAspect="1" noChangeArrowheads="1" noTextEdit="1"/>
          </p:cNvSpPr>
          <p:nvPr>
            <p:ph type="sldImg"/>
          </p:nvPr>
        </p:nvSpPr>
        <p:spPr>
          <a:ln/>
        </p:spPr>
      </p:sp>
      <p:sp>
        <p:nvSpPr>
          <p:cNvPr id="64514" name="Rectangle 3"/>
          <p:cNvSpPr>
            <a:spLocks noGrp="1" noChangeArrowheads="1"/>
          </p:cNvSpPr>
          <p:nvPr>
            <p:ph type="body" idx="1"/>
          </p:nvPr>
        </p:nvSpPr>
        <p:spPr>
          <a:noFill/>
          <a:ln/>
        </p:spPr>
        <p:txBody>
          <a:bodyPr/>
          <a:lstStyle/>
          <a:p>
            <a:pPr eaLnBrk="1" hangingPunct="1"/>
            <a:r>
              <a:rPr lang="zh-CN" altLang="en-US" smtClean="0">
                <a:hlinkClick r:id="rId3"/>
              </a:rPr>
              <a:t>慢性肝炎</a:t>
            </a:r>
            <a:r>
              <a:rPr lang="zh-CN" altLang="en-US" smtClean="0"/>
              <a:t>：以往从病理角度又分为慢性迁延型肝炎和慢性活动性肝炎二型。 </a:t>
            </a:r>
            <a:r>
              <a:rPr lang="en-US" altLang="zh-CN" smtClean="0"/>
              <a:t>1994</a:t>
            </a:r>
            <a:r>
              <a:rPr lang="zh-CN" altLang="en-US" smtClean="0"/>
              <a:t>年底世界胃肠病大会建议将其分为轻、中、重三型。 </a:t>
            </a:r>
          </a:p>
          <a:p>
            <a:pPr eaLnBrk="1" hangingPunct="1"/>
            <a:r>
              <a:rPr lang="zh-CN" altLang="en-US" smtClean="0"/>
              <a:t>急性无黄疸型肝炎</a:t>
            </a:r>
            <a:r>
              <a:rPr lang="en-US" altLang="zh-CN" smtClean="0"/>
              <a:t>:</a:t>
            </a:r>
          </a:p>
          <a:p>
            <a:pPr eaLnBrk="1" hangingPunct="1"/>
            <a:r>
              <a:rPr lang="en-US" altLang="zh-CN" smtClean="0"/>
              <a:t>   </a:t>
            </a:r>
            <a:r>
              <a:rPr lang="zh-CN" altLang="en-US" smtClean="0"/>
              <a:t>症状：指近期出现的无其他原因可解释的持续一周以上的明显乏力和消化道症状。体征：主要指肝脏肿大，伴有触痛或叩痛。</a:t>
            </a:r>
          </a:p>
          <a:p>
            <a:pPr eaLnBrk="1" hangingPunct="1"/>
            <a:r>
              <a:rPr lang="zh-CN" altLang="en-US" smtClean="0"/>
              <a:t>急性重型</a:t>
            </a:r>
          </a:p>
          <a:p>
            <a:pPr eaLnBrk="1" hangingPunct="1"/>
            <a:r>
              <a:rPr lang="en-US" altLang="zh-CN" smtClean="0"/>
              <a:t>1)</a:t>
            </a:r>
            <a:r>
              <a:rPr lang="zh-CN" altLang="en-US" smtClean="0"/>
              <a:t>既往无乙肝病史。以急性黄疸型肝炎起病，并在起病后</a:t>
            </a:r>
            <a:r>
              <a:rPr lang="en-US" altLang="zh-CN" smtClean="0"/>
              <a:t>10</a:t>
            </a:r>
            <a:r>
              <a:rPr lang="zh-CN" altLang="en-US" smtClean="0"/>
              <a:t>天内迅速出现精神神经症状</a:t>
            </a:r>
            <a:r>
              <a:rPr lang="en-US" altLang="zh-CN" smtClean="0"/>
              <a:t>(Ⅱ°</a:t>
            </a:r>
            <a:r>
              <a:rPr lang="zh-CN" altLang="en-US" smtClean="0"/>
              <a:t>以上的肝性脑病</a:t>
            </a:r>
            <a:r>
              <a:rPr lang="en-US" altLang="zh-CN" smtClean="0"/>
              <a:t>)</a:t>
            </a:r>
            <a:r>
              <a:rPr lang="zh-CN" altLang="en-US" smtClean="0"/>
              <a:t>，而排除其他原因引起者。此外并有黄疸迅速加深，严重的消化道症状。</a:t>
            </a:r>
          </a:p>
          <a:p>
            <a:pPr eaLnBrk="1" hangingPunct="1"/>
            <a:r>
              <a:rPr lang="en-US" altLang="zh-CN" smtClean="0"/>
              <a:t>2)</a:t>
            </a:r>
            <a:r>
              <a:rPr lang="zh-CN" altLang="en-US" smtClean="0"/>
              <a:t>体征：肝浊音界迅速缩小等。 </a:t>
            </a:r>
          </a:p>
          <a:p>
            <a:pPr eaLnBrk="1" hangingPunct="1"/>
            <a:r>
              <a:rPr lang="zh-CN" altLang="en-US" smtClean="0"/>
              <a:t>亚急性重型</a:t>
            </a:r>
          </a:p>
          <a:p>
            <a:pPr eaLnBrk="1" hangingPunct="1"/>
            <a:r>
              <a:rPr lang="en-US" altLang="zh-CN" smtClean="0"/>
              <a:t>1)</a:t>
            </a:r>
            <a:r>
              <a:rPr lang="zh-CN" altLang="en-US" smtClean="0"/>
              <a:t>以急性黄疸型肝炎起病，病程在</a:t>
            </a:r>
            <a:r>
              <a:rPr lang="en-US" altLang="zh-CN" smtClean="0"/>
              <a:t>10</a:t>
            </a:r>
            <a:r>
              <a:rPr lang="zh-CN" altLang="en-US" smtClean="0"/>
              <a:t>天以上</a:t>
            </a:r>
            <a:r>
              <a:rPr lang="en-US" altLang="zh-CN" smtClean="0"/>
              <a:t>8</a:t>
            </a:r>
            <a:r>
              <a:rPr lang="zh-CN" altLang="en-US" smtClean="0"/>
              <a:t>周以内，出现意识障碍</a:t>
            </a:r>
            <a:r>
              <a:rPr lang="en-US" altLang="zh-CN" smtClean="0"/>
              <a:t>(Ⅱ°</a:t>
            </a:r>
            <a:r>
              <a:rPr lang="zh-CN" altLang="en-US" smtClean="0"/>
              <a:t>以上的肝性脑病</a:t>
            </a:r>
            <a:r>
              <a:rPr lang="en-US" altLang="zh-CN" smtClean="0"/>
              <a:t>)</a:t>
            </a:r>
            <a:r>
              <a:rPr lang="zh-CN" altLang="en-US" smtClean="0"/>
              <a:t>。同时黄疸迅速升高，并有出血倾向。</a:t>
            </a:r>
          </a:p>
          <a:p>
            <a:pPr eaLnBrk="1" hangingPunct="1"/>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Rectangle 2"/>
          <p:cNvSpPr>
            <a:spLocks noGrp="1" noChangeArrowheads="1"/>
          </p:cNvSpPr>
          <p:nvPr/>
        </p:nvSpPr>
        <p:spPr bwMode="auto">
          <a:xfrm>
            <a:off x="838200" y="304800"/>
            <a:ext cx="8077200" cy="563563"/>
          </a:xfrm>
          <a:prstGeom prst="rect">
            <a:avLst/>
          </a:prstGeom>
        </p:spPr>
        <p:txBody>
          <a:bodyPr anchor="ctr"/>
          <a:lstStyle/>
          <a:p>
            <a:pPr algn="r" eaLnBrk="0" hangingPunct="0">
              <a:defRPr/>
            </a:pPr>
            <a:endParaRPr lang="zh-CN" altLang="en-US" sz="3200">
              <a:solidFill>
                <a:schemeClr val="bg1"/>
              </a:solidFill>
              <a:latin typeface="Verdana" pitchFamily="34" charset="0"/>
            </a:endParaRPr>
          </a:p>
        </p:txBody>
      </p:sp>
      <p:sp>
        <p:nvSpPr>
          <p:cNvPr id="3" name="Rectangle 3"/>
          <p:cNvSpPr>
            <a:spLocks noGrp="1" noChangeArrowheads="1"/>
          </p:cNvSpPr>
          <p:nvPr/>
        </p:nvSpPr>
        <p:spPr bwMode="auto">
          <a:xfrm>
            <a:off x="304800" y="1371600"/>
            <a:ext cx="8610600" cy="4876800"/>
          </a:xfrm>
          <a:prstGeom prst="rect">
            <a:avLst/>
          </a:prstGeom>
        </p:spPr>
        <p:txBody>
          <a:bodyPr/>
          <a:lstStyle/>
          <a:p>
            <a:pPr marL="342900" indent="-342900" eaLnBrk="0" hangingPunct="0">
              <a:spcBef>
                <a:spcPct val="20000"/>
              </a:spcBef>
              <a:buClr>
                <a:schemeClr val="hlink"/>
              </a:buClr>
              <a:buFont typeface="Wingdings" pitchFamily="2" charset="2"/>
              <a:buChar char="v"/>
              <a:defRPr/>
            </a:pPr>
            <a:endParaRPr lang="zh-CN" altLang="en-US" sz="2800" b="1">
              <a:solidFill>
                <a:schemeClr val="accent1"/>
              </a:solidFill>
              <a:latin typeface="Verdana"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E86EF928-FE28-40AB-84A1-486F126DB479}"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62750" y="304800"/>
            <a:ext cx="2152650" cy="5943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04800" y="304800"/>
            <a:ext cx="6305550" cy="5943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A7A3D88C-48F8-44E0-BFC0-8A7F9E8A8EC7}"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a:xfrm>
            <a:off x="838200" y="304800"/>
            <a:ext cx="8077200" cy="563563"/>
          </a:xfrm>
        </p:spPr>
        <p:txBody>
          <a:bodyPr/>
          <a:lstStyle/>
          <a:p>
            <a:r>
              <a:rPr lang="zh-CN" altLang="en-US"/>
              <a:t>单击此处编辑母版标题样式</a:t>
            </a:r>
          </a:p>
        </p:txBody>
      </p:sp>
      <p:sp>
        <p:nvSpPr>
          <p:cNvPr id="3" name="SmartArt 占位符 2"/>
          <p:cNvSpPr>
            <a:spLocks noGrp="1"/>
          </p:cNvSpPr>
          <p:nvPr>
            <p:ph type="dgm" idx="1"/>
          </p:nvPr>
        </p:nvSpPr>
        <p:spPr>
          <a:xfrm>
            <a:off x="304800" y="1371600"/>
            <a:ext cx="8610600" cy="4876800"/>
          </a:xfrm>
        </p:spPr>
        <p:txBody>
          <a:bodyPr/>
          <a:lstStyle/>
          <a:p>
            <a:pPr lvl="0"/>
            <a:endParaRPr lang="zh-CN" altLang="en-US" noProof="0"/>
          </a:p>
        </p:txBody>
      </p:sp>
      <p:sp>
        <p:nvSpPr>
          <p:cNvPr id="4" name="Rectangle 6"/>
          <p:cNvSpPr>
            <a:spLocks noGrp="1" noChangeArrowheads="1"/>
          </p:cNvSpPr>
          <p:nvPr>
            <p:ph type="sldNum" sz="quarter" idx="10"/>
          </p:nvPr>
        </p:nvSpPr>
        <p:spPr>
          <a:ln/>
        </p:spPr>
        <p:txBody>
          <a:bodyPr/>
          <a:lstStyle>
            <a:lvl1pPr>
              <a:defRPr/>
            </a:lvl1pPr>
          </a:lstStyle>
          <a:p>
            <a:pPr>
              <a:defRPr/>
            </a:pPr>
            <a:fld id="{5728D387-513E-4754-AE36-43C47AC6D6CD}"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304800" y="304800"/>
            <a:ext cx="8610600" cy="59436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6"/>
          <p:cNvSpPr>
            <a:spLocks noGrp="1" noChangeArrowheads="1"/>
          </p:cNvSpPr>
          <p:nvPr>
            <p:ph type="sldNum" sz="quarter" idx="10"/>
          </p:nvPr>
        </p:nvSpPr>
        <p:spPr>
          <a:ln/>
        </p:spPr>
        <p:txBody>
          <a:bodyPr/>
          <a:lstStyle>
            <a:lvl1pPr>
              <a:defRPr/>
            </a:lvl1pPr>
          </a:lstStyle>
          <a:p>
            <a:pPr>
              <a:defRPr/>
            </a:pPr>
            <a:fld id="{FBFA6D01-6933-4909-A5DA-EE483E10B3F2}" type="slidenum">
              <a:rPr lang="zh-CN" altLang="en-US"/>
              <a:pPr>
                <a:defRPr/>
              </a:pPr>
              <a:t>‹#›</a:t>
            </a:fld>
            <a:endParaRPr lang="en-US"/>
          </a:p>
        </p:txBody>
      </p:sp>
      <p:sp>
        <p:nvSpPr>
          <p:cNvPr id="4"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2" name="灯片编号占位符 2"/>
          <p:cNvSpPr>
            <a:spLocks noGrp="1"/>
          </p:cNvSpPr>
          <p:nvPr>
            <p:ph type="sldNum" sz="quarter" idx="10"/>
          </p:nvPr>
        </p:nvSpPr>
        <p:spPr/>
        <p:txBody>
          <a:bodyPr/>
          <a:lstStyle>
            <a:lvl1pPr>
              <a:defRPr/>
            </a:lvl1pPr>
          </a:lstStyle>
          <a:p>
            <a:pPr>
              <a:defRPr/>
            </a:pPr>
            <a:fld id="{77AA3C45-2421-468C-8B23-CCE7536250C9}" type="slidenum">
              <a:rPr lang="zh-CN" altLang="en-US"/>
              <a:pPr>
                <a:defRPr/>
              </a:pPr>
              <a:t>‹#›</a:t>
            </a:fld>
            <a:endParaRPr lang="en-US" altLang="zh-CN" sz="1800"/>
          </a:p>
        </p:txBody>
      </p:sp>
      <p:sp>
        <p:nvSpPr>
          <p:cNvPr id="3" name="日期占位符 3"/>
          <p:cNvSpPr>
            <a:spLocks noGrp="1"/>
          </p:cNvSpPr>
          <p:nvPr>
            <p:ph type="dt" sz="half" idx="11"/>
          </p:nvPr>
        </p:nvSpPr>
        <p:spPr/>
        <p:txBody>
          <a:bodyPr/>
          <a:lstStyle>
            <a:lvl1pPr>
              <a:defRPr/>
            </a:lvl1pPr>
          </a:lstStyle>
          <a:p>
            <a:pPr>
              <a:defRPr/>
            </a:pPr>
            <a:r>
              <a:rPr lang="zh-CN" altLang="zh-CN"/>
              <a:t>www.pumpress.com.cn</a:t>
            </a:r>
            <a:endParaRPr lang="zh-CN" altLang="zh-CN" sz="1800">
              <a:solidFill>
                <a:schemeClr val="tx1"/>
              </a:solidFill>
              <a:latin typeface="Arial"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lvl1pPr>
              <a:lnSpc>
                <a:spcPct val="150000"/>
              </a:lnSpc>
              <a:spcBef>
                <a:spcPts val="0"/>
              </a:spcBef>
              <a:defRPr/>
            </a:lvl1pPr>
            <a:lvl2pPr>
              <a:lnSpc>
                <a:spcPct val="150000"/>
              </a:lnSpc>
              <a:spcBef>
                <a:spcPts val="0"/>
              </a:spcBef>
              <a:defRPr/>
            </a:lvl2pPr>
            <a:lvl3pPr>
              <a:lnSpc>
                <a:spcPct val="150000"/>
              </a:lnSpc>
              <a:spcBef>
                <a:spcPts val="0"/>
              </a:spcBef>
              <a:defRPr/>
            </a:lvl3pPr>
            <a:lvl4pPr>
              <a:lnSpc>
                <a:spcPct val="150000"/>
              </a:lnSpc>
              <a:spcBef>
                <a:spcPts val="0"/>
              </a:spcBef>
              <a:defRPr/>
            </a:lvl4pPr>
            <a:lvl5pPr>
              <a:lnSpc>
                <a:spcPct val="150000"/>
              </a:lnSpc>
              <a:spcBef>
                <a:spcPts val="0"/>
              </a:spcBef>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4228F367-D783-46EE-B773-9E29836A37D2}"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sldNum" sz="quarter" idx="10"/>
          </p:nvPr>
        </p:nvSpPr>
        <p:spPr>
          <a:ln/>
        </p:spPr>
        <p:txBody>
          <a:bodyPr/>
          <a:lstStyle>
            <a:lvl1pPr>
              <a:defRPr/>
            </a:lvl1pPr>
          </a:lstStyle>
          <a:p>
            <a:pPr>
              <a:defRPr/>
            </a:pPr>
            <a:fld id="{32F1B8F2-D273-4F94-B5CA-18C25CFFC14A}" type="slidenum">
              <a:rPr lang="zh-CN" altLang="en-US"/>
              <a:pPr>
                <a:defRPr/>
              </a:pPr>
              <a:t>‹#›</a:t>
            </a:fld>
            <a:endParaRPr lang="en-US"/>
          </a:p>
        </p:txBody>
      </p:sp>
      <p:sp>
        <p:nvSpPr>
          <p:cNvPr id="5"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48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863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sldNum" sz="quarter" idx="10"/>
          </p:nvPr>
        </p:nvSpPr>
        <p:spPr>
          <a:ln/>
        </p:spPr>
        <p:txBody>
          <a:bodyPr/>
          <a:lstStyle>
            <a:lvl1pPr>
              <a:defRPr/>
            </a:lvl1pPr>
          </a:lstStyle>
          <a:p>
            <a:pPr>
              <a:defRPr/>
            </a:pPr>
            <a:fld id="{D362CE0D-969A-453C-9D85-85B546070798}"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sldNum" sz="quarter" idx="10"/>
          </p:nvPr>
        </p:nvSpPr>
        <p:spPr>
          <a:ln/>
        </p:spPr>
        <p:txBody>
          <a:bodyPr/>
          <a:lstStyle>
            <a:lvl1pPr>
              <a:defRPr/>
            </a:lvl1pPr>
          </a:lstStyle>
          <a:p>
            <a:pPr>
              <a:defRPr/>
            </a:pPr>
            <a:fld id="{8740AE21-094E-49D1-8662-80D955202540}" type="slidenum">
              <a:rPr lang="zh-CN" altLang="en-US"/>
              <a:pPr>
                <a:defRPr/>
              </a:pPr>
              <a:t>‹#›</a:t>
            </a:fld>
            <a:endParaRPr lang="en-US"/>
          </a:p>
        </p:txBody>
      </p:sp>
      <p:sp>
        <p:nvSpPr>
          <p:cNvPr id="8"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sldNum" sz="quarter" idx="10"/>
          </p:nvPr>
        </p:nvSpPr>
        <p:spPr>
          <a:ln/>
        </p:spPr>
        <p:txBody>
          <a:bodyPr/>
          <a:lstStyle>
            <a:lvl1pPr>
              <a:defRPr/>
            </a:lvl1pPr>
          </a:lstStyle>
          <a:p>
            <a:pPr>
              <a:defRPr/>
            </a:pPr>
            <a:fld id="{70CEB787-73AF-48B2-A888-32E39D382053}" type="slidenum">
              <a:rPr lang="zh-CN" altLang="en-US"/>
              <a:pPr>
                <a:defRPr/>
              </a:pPr>
              <a:t>‹#›</a:t>
            </a:fld>
            <a:endParaRPr lang="en-US"/>
          </a:p>
        </p:txBody>
      </p:sp>
      <p:sp>
        <p:nvSpPr>
          <p:cNvPr id="4"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DE14AB-FFC4-4522-89C1-310685265825}" type="slidenum">
              <a:rPr lang="zh-CN" altLang="en-US"/>
              <a:pPr>
                <a:defRPr/>
              </a:pPr>
              <a:t>‹#›</a:t>
            </a:fld>
            <a:endParaRPr lang="en-US"/>
          </a:p>
        </p:txBody>
      </p:sp>
      <p:sp>
        <p:nvSpPr>
          <p:cNvPr id="3"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ADCE2912-25C4-4024-B8FC-C8D402F83F34}"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sldNum" sz="quarter" idx="10"/>
          </p:nvPr>
        </p:nvSpPr>
        <p:spPr>
          <a:ln/>
        </p:spPr>
        <p:txBody>
          <a:bodyPr/>
          <a:lstStyle>
            <a:lvl1pPr>
              <a:defRPr/>
            </a:lvl1pPr>
          </a:lstStyle>
          <a:p>
            <a:pPr>
              <a:defRPr/>
            </a:pPr>
            <a:fld id="{1BED1710-B6CE-4161-83F6-D23200CAF258}" type="slidenum">
              <a:rPr lang="zh-CN" altLang="en-US"/>
              <a:pPr>
                <a:defRPr/>
              </a:pPr>
              <a:t>‹#›</a:t>
            </a:fld>
            <a:endParaRPr lang="en-US"/>
          </a:p>
        </p:txBody>
      </p:sp>
      <p:sp>
        <p:nvSpPr>
          <p:cNvPr id="6" name="Rectangle 9"/>
          <p:cNvSpPr>
            <a:spLocks noGrp="1" noChangeArrowheads="1"/>
          </p:cNvSpPr>
          <p:nvPr>
            <p:ph type="dt" sz="half" idx="11"/>
          </p:nvPr>
        </p:nvSpPr>
        <p:spPr>
          <a:ln/>
        </p:spPr>
        <p:txBody>
          <a:bodyPr/>
          <a:lstStyle>
            <a:lvl1pPr>
              <a:defRPr/>
            </a:lvl1pPr>
          </a:lstStyle>
          <a:p>
            <a:pPr>
              <a:defRPr/>
            </a:pPr>
            <a:r>
              <a:rPr lang="en-US"/>
              <a:t>www.pumpress.com.cn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026" name="Picture 2" descr="1"/>
          <p:cNvPicPr>
            <a:picLocks noChangeAspect="1" noChangeArrowheads="1"/>
          </p:cNvPicPr>
          <p:nvPr/>
        </p:nvPicPr>
        <p:blipFill>
          <a:blip r:embed="rId16" cstate="print"/>
          <a:srcRect/>
          <a:stretch>
            <a:fillRect/>
          </a:stretch>
        </p:blipFill>
        <p:spPr bwMode="auto">
          <a:xfrm>
            <a:off x="0" y="188913"/>
            <a:ext cx="9144000" cy="1047750"/>
          </a:xfrm>
          <a:prstGeom prst="rect">
            <a:avLst/>
          </a:prstGeom>
          <a:noFill/>
          <a:ln w="9525">
            <a:noFill/>
            <a:miter lim="800000"/>
            <a:headEnd/>
            <a:tailEnd/>
          </a:ln>
        </p:spPr>
      </p:pic>
      <p:sp>
        <p:nvSpPr>
          <p:cNvPr id="1027" name="Rectangle 3"/>
          <p:cNvSpPr>
            <a:spLocks noChangeArrowheads="1"/>
          </p:cNvSpPr>
          <p:nvPr/>
        </p:nvSpPr>
        <p:spPr bwMode="auto">
          <a:xfrm>
            <a:off x="0" y="0"/>
            <a:ext cx="9144000" cy="241300"/>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8" name="未知"/>
          <p:cNvSpPr>
            <a:spLocks/>
          </p:cNvSpPr>
          <p:nvPr/>
        </p:nvSpPr>
        <p:spPr bwMode="auto">
          <a:xfrm>
            <a:off x="0" y="950913"/>
            <a:ext cx="9150350" cy="461962"/>
          </a:xfrm>
          <a:custGeom>
            <a:avLst/>
            <a:gdLst/>
            <a:ahLst/>
            <a:cxnLst>
              <a:cxn ang="0">
                <a:pos x="4" y="365"/>
              </a:cxn>
              <a:cxn ang="0">
                <a:pos x="0" y="246"/>
              </a:cxn>
              <a:cxn ang="0">
                <a:pos x="1837" y="32"/>
              </a:cxn>
              <a:cxn ang="0">
                <a:pos x="3970" y="52"/>
              </a:cxn>
              <a:cxn ang="0">
                <a:pos x="5764" y="231"/>
              </a:cxn>
              <a:cxn ang="0">
                <a:pos x="5768" y="366"/>
              </a:cxn>
              <a:cxn ang="0">
                <a:pos x="4" y="365"/>
              </a:cxn>
            </a:cxnLst>
            <a:rect l="0" t="0" r="r" b="b"/>
            <a:pathLst>
              <a:path w="5768" h="366">
                <a:moveTo>
                  <a:pt x="4" y="365"/>
                </a:moveTo>
                <a:lnTo>
                  <a:pt x="0" y="246"/>
                </a:lnTo>
                <a:cubicBezTo>
                  <a:pt x="304" y="192"/>
                  <a:pt x="1175" y="64"/>
                  <a:pt x="1837" y="32"/>
                </a:cubicBezTo>
                <a:cubicBezTo>
                  <a:pt x="2499" y="0"/>
                  <a:pt x="3316" y="19"/>
                  <a:pt x="3970" y="52"/>
                </a:cubicBezTo>
                <a:cubicBezTo>
                  <a:pt x="4624" y="85"/>
                  <a:pt x="5464" y="179"/>
                  <a:pt x="5764" y="231"/>
                </a:cubicBezTo>
                <a:lnTo>
                  <a:pt x="5768" y="366"/>
                </a:lnTo>
                <a:lnTo>
                  <a:pt x="4" y="365"/>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9" name="Rectangle 5"/>
          <p:cNvSpPr>
            <a:spLocks noGrp="1" noChangeArrowheads="1"/>
          </p:cNvSpPr>
          <p:nvPr>
            <p:ph type="body" idx="1"/>
          </p:nvPr>
        </p:nvSpPr>
        <p:spPr bwMode="auto">
          <a:xfrm>
            <a:off x="3048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30" name="Rectangle 6"/>
          <p:cNvSpPr>
            <a:spLocks noGrp="1" noChangeArrowheads="1"/>
          </p:cNvSpPr>
          <p:nvPr>
            <p:ph type="sldNum" sz="quarter" idx="4"/>
          </p:nvPr>
        </p:nvSpPr>
        <p:spPr bwMode="auto">
          <a:xfrm>
            <a:off x="3429000" y="6477000"/>
            <a:ext cx="21336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ea typeface="宋体" pitchFamily="2" charset="-122"/>
              </a:defRPr>
            </a:lvl1pPr>
          </a:lstStyle>
          <a:p>
            <a:pPr>
              <a:defRPr/>
            </a:pPr>
            <a:fld id="{4423556D-65E9-42CD-B835-77DE3C93FFFD}" type="slidenum">
              <a:rPr lang="zh-CN" altLang="en-US"/>
              <a:pPr>
                <a:defRPr/>
              </a:pPr>
              <a:t>‹#›</a:t>
            </a:fld>
            <a:endParaRPr lang="en-US"/>
          </a:p>
        </p:txBody>
      </p:sp>
      <p:sp>
        <p:nvSpPr>
          <p:cNvPr id="1031" name="Rectangle 7"/>
          <p:cNvSpPr>
            <a:spLocks noGrp="1" noChangeArrowheads="1"/>
          </p:cNvSpPr>
          <p:nvPr>
            <p:ph type="title"/>
          </p:nvPr>
        </p:nvSpPr>
        <p:spPr bwMode="auto">
          <a:xfrm>
            <a:off x="838200" y="304800"/>
            <a:ext cx="8077200" cy="563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32" name="Line 8"/>
          <p:cNvSpPr>
            <a:spLocks noChangeShapeType="1"/>
          </p:cNvSpPr>
          <p:nvPr/>
        </p:nvSpPr>
        <p:spPr bwMode="auto">
          <a:xfrm>
            <a:off x="425450" y="6524625"/>
            <a:ext cx="8353425" cy="0"/>
          </a:xfrm>
          <a:prstGeom prst="line">
            <a:avLst/>
          </a:prstGeom>
          <a:noFill/>
          <a:ln w="9525">
            <a:solidFill>
              <a:schemeClr val="tx1"/>
            </a:solidFill>
            <a:round/>
            <a:headEnd/>
            <a:tailEnd/>
          </a:ln>
        </p:spPr>
        <p:txBody>
          <a:bodyPr/>
          <a:lstStyle/>
          <a:p>
            <a:pPr>
              <a:defRPr/>
            </a:pPr>
            <a:endParaRPr lang="zh-CN" altLang="en-US">
              <a:ea typeface="+mn-ea"/>
            </a:endParaRPr>
          </a:p>
        </p:txBody>
      </p:sp>
      <p:sp>
        <p:nvSpPr>
          <p:cNvPr id="1033" name="Rectangle 9"/>
          <p:cNvSpPr>
            <a:spLocks noGrp="1" noChangeArrowheads="1"/>
          </p:cNvSpPr>
          <p:nvPr>
            <p:ph type="dt" sz="half" idx="2"/>
          </p:nvPr>
        </p:nvSpPr>
        <p:spPr bwMode="auto">
          <a:xfrm>
            <a:off x="6248400" y="0"/>
            <a:ext cx="2667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chemeClr val="bg1"/>
                </a:solidFill>
                <a:latin typeface="+mn-lt"/>
                <a:ea typeface="宋体" pitchFamily="2" charset="-122"/>
              </a:defRPr>
            </a:lvl1pPr>
          </a:lstStyle>
          <a:p>
            <a:pPr>
              <a:defRPr/>
            </a:pPr>
            <a:r>
              <a:rPr lang="en-US"/>
              <a:t>www.pumpress.com.cn</a:t>
            </a:r>
          </a:p>
        </p:txBody>
      </p:sp>
      <p:pic>
        <p:nvPicPr>
          <p:cNvPr id="1034" name="Picture 10"/>
          <p:cNvPicPr>
            <a:picLocks noChangeAspect="1" noChangeArrowheads="1"/>
          </p:cNvPicPr>
          <p:nvPr/>
        </p:nvPicPr>
        <p:blipFill>
          <a:blip r:embed="rId17" cstate="print"/>
          <a:srcRect/>
          <a:stretch>
            <a:fillRect/>
          </a:stretch>
        </p:blipFill>
        <p:spPr bwMode="auto">
          <a:xfrm>
            <a:off x="7132638" y="6553200"/>
            <a:ext cx="1620837" cy="260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3"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4" r:id="rId14"/>
  </p:sldLayoutIdLst>
  <p:hf sldNum="0" hdr="0" ftr="0"/>
  <p:txStyles>
    <p:titleStyle>
      <a:lvl1pPr algn="r" rtl="0" eaLnBrk="0" fontAlgn="base" hangingPunct="0">
        <a:spcBef>
          <a:spcPct val="0"/>
        </a:spcBef>
        <a:spcAft>
          <a:spcPct val="0"/>
        </a:spcAft>
        <a:defRPr sz="3600" b="1">
          <a:solidFill>
            <a:schemeClr val="bg1"/>
          </a:solidFill>
          <a:latin typeface="+mj-lt"/>
          <a:ea typeface="+mj-ea"/>
          <a:cs typeface="+mj-cs"/>
        </a:defRPr>
      </a:lvl1pPr>
      <a:lvl2pPr algn="r" rtl="0" eaLnBrk="0" fontAlgn="base" hangingPunct="0">
        <a:spcBef>
          <a:spcPct val="0"/>
        </a:spcBef>
        <a:spcAft>
          <a:spcPct val="0"/>
        </a:spcAft>
        <a:defRPr sz="3600" b="1">
          <a:solidFill>
            <a:schemeClr val="bg1"/>
          </a:solidFill>
          <a:latin typeface="Verdana" pitchFamily="34" charset="0"/>
        </a:defRPr>
      </a:lvl2pPr>
      <a:lvl3pPr algn="r" rtl="0" eaLnBrk="0" fontAlgn="base" hangingPunct="0">
        <a:spcBef>
          <a:spcPct val="0"/>
        </a:spcBef>
        <a:spcAft>
          <a:spcPct val="0"/>
        </a:spcAft>
        <a:defRPr sz="3600" b="1">
          <a:solidFill>
            <a:schemeClr val="bg1"/>
          </a:solidFill>
          <a:latin typeface="Verdana" pitchFamily="34" charset="0"/>
        </a:defRPr>
      </a:lvl3pPr>
      <a:lvl4pPr algn="r" rtl="0" eaLnBrk="0" fontAlgn="base" hangingPunct="0">
        <a:spcBef>
          <a:spcPct val="0"/>
        </a:spcBef>
        <a:spcAft>
          <a:spcPct val="0"/>
        </a:spcAft>
        <a:defRPr sz="3600" b="1">
          <a:solidFill>
            <a:schemeClr val="bg1"/>
          </a:solidFill>
          <a:latin typeface="Verdana" pitchFamily="34" charset="0"/>
        </a:defRPr>
      </a:lvl4pPr>
      <a:lvl5pPr algn="r" rtl="0" eaLnBrk="0" fontAlgn="base" hangingPunct="0">
        <a:spcBef>
          <a:spcPct val="0"/>
        </a:spcBef>
        <a:spcAft>
          <a:spcPct val="0"/>
        </a:spcAft>
        <a:defRPr sz="3600" b="1">
          <a:solidFill>
            <a:schemeClr val="bg1"/>
          </a:solidFill>
          <a:latin typeface="Verdana" pitchFamily="34" charset="0"/>
        </a:defRPr>
      </a:lvl5pPr>
      <a:lvl6pPr marL="457200" algn="r" rtl="0" fontAlgn="base">
        <a:spcBef>
          <a:spcPct val="0"/>
        </a:spcBef>
        <a:spcAft>
          <a:spcPct val="0"/>
        </a:spcAft>
        <a:defRPr sz="3200">
          <a:solidFill>
            <a:schemeClr val="bg1"/>
          </a:solidFill>
          <a:latin typeface="Verdana" pitchFamily="34" charset="0"/>
        </a:defRPr>
      </a:lvl6pPr>
      <a:lvl7pPr marL="914400" algn="r" rtl="0" fontAlgn="base">
        <a:spcBef>
          <a:spcPct val="0"/>
        </a:spcBef>
        <a:spcAft>
          <a:spcPct val="0"/>
        </a:spcAft>
        <a:defRPr sz="3200">
          <a:solidFill>
            <a:schemeClr val="bg1"/>
          </a:solidFill>
          <a:latin typeface="Verdana" pitchFamily="34" charset="0"/>
        </a:defRPr>
      </a:lvl7pPr>
      <a:lvl8pPr marL="1371600" algn="r" rtl="0" fontAlgn="base">
        <a:spcBef>
          <a:spcPct val="0"/>
        </a:spcBef>
        <a:spcAft>
          <a:spcPct val="0"/>
        </a:spcAft>
        <a:defRPr sz="3200">
          <a:solidFill>
            <a:schemeClr val="bg1"/>
          </a:solidFill>
          <a:latin typeface="Verdana" pitchFamily="34" charset="0"/>
        </a:defRPr>
      </a:lvl8pPr>
      <a:lvl9pPr marL="1828800" algn="r" rtl="0" fontAlgn="base">
        <a:spcBef>
          <a:spcPct val="0"/>
        </a:spcBef>
        <a:spcAft>
          <a:spcPct val="0"/>
        </a:spcAft>
        <a:defRPr sz="3200">
          <a:solidFill>
            <a:schemeClr val="bg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v"/>
        <a:defRPr sz="32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800" b="1">
          <a:solidFill>
            <a:schemeClr val="tx1"/>
          </a:solidFill>
          <a:latin typeface="Arial" pitchFamily="34" charset="0"/>
        </a:defRPr>
      </a:lvl2pPr>
      <a:lvl3pPr marL="1143000" indent="-228600" algn="l" rtl="0" eaLnBrk="0" fontAlgn="base" hangingPunct="0">
        <a:spcBef>
          <a:spcPct val="20000"/>
        </a:spcBef>
        <a:spcAft>
          <a:spcPct val="0"/>
        </a:spcAft>
        <a:buClr>
          <a:schemeClr val="tx1"/>
        </a:buClr>
        <a:buChar char="•"/>
        <a:defRPr sz="2400" b="1">
          <a:solidFill>
            <a:schemeClr val="tx1"/>
          </a:solidFill>
          <a:latin typeface="Arial" pitchFamily="34" charset="0"/>
        </a:defRPr>
      </a:lvl3pPr>
      <a:lvl4pPr marL="1600200" indent="-228600" algn="l" rtl="0" eaLnBrk="0" fontAlgn="base" hangingPunct="0">
        <a:spcBef>
          <a:spcPct val="20000"/>
        </a:spcBef>
        <a:spcAft>
          <a:spcPct val="0"/>
        </a:spcAft>
        <a:buChar char="–"/>
        <a:defRPr sz="2400" b="1">
          <a:solidFill>
            <a:schemeClr val="tx1"/>
          </a:solidFill>
          <a:latin typeface="Arial" pitchFamily="34" charset="0"/>
        </a:defRPr>
      </a:lvl4pPr>
      <a:lvl5pPr marL="2057400" indent="-228600" algn="l" rtl="0" eaLnBrk="0" fontAlgn="base" hangingPunct="0">
        <a:spcBef>
          <a:spcPct val="20000"/>
        </a:spcBef>
        <a:spcAft>
          <a:spcPct val="0"/>
        </a:spcAft>
        <a:buChar char="»"/>
        <a:defRPr sz="2400" b="1">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png"/></Relationships>
</file>

<file path=ppt/slides/_rels/slide3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21"/>
          <p:cNvPicPr>
            <a:picLocks noChangeAspect="1" noChangeArrowheads="1"/>
          </p:cNvPicPr>
          <p:nvPr/>
        </p:nvPicPr>
        <p:blipFill>
          <a:blip r:embed="rId2" cstate="print"/>
          <a:srcRect/>
          <a:stretch>
            <a:fillRect/>
          </a:stretch>
        </p:blipFill>
        <p:spPr bwMode="auto">
          <a:xfrm>
            <a:off x="0" y="6350"/>
            <a:ext cx="9144000" cy="6086475"/>
          </a:xfrm>
          <a:prstGeom prst="rect">
            <a:avLst/>
          </a:prstGeom>
          <a:noFill/>
          <a:ln w="9525">
            <a:noFill/>
            <a:miter lim="800000"/>
            <a:headEnd/>
            <a:tailEnd/>
          </a:ln>
        </p:spPr>
      </p:pic>
      <p:sp>
        <p:nvSpPr>
          <p:cNvPr id="17410" name="未知"/>
          <p:cNvSpPr>
            <a:spLocks noChangeArrowheads="1"/>
          </p:cNvSpPr>
          <p:nvPr/>
        </p:nvSpPr>
        <p:spPr bwMode="auto">
          <a:xfrm>
            <a:off x="0" y="1792288"/>
            <a:ext cx="9097963" cy="341312"/>
          </a:xfrm>
          <a:custGeom>
            <a:avLst/>
            <a:gdLst>
              <a:gd name="T0" fmla="*/ 0 w 5731"/>
              <a:gd name="T1" fmla="*/ 0 h 808"/>
              <a:gd name="T2" fmla="*/ 2147483647 w 5731"/>
              <a:gd name="T3" fmla="*/ 2147483647 h 808"/>
              <a:gd name="T4" fmla="*/ 2147483647 w 5731"/>
              <a:gd name="T5" fmla="*/ 2147483647 h 808"/>
              <a:gd name="T6" fmla="*/ 2147483647 w 5731"/>
              <a:gd name="T7" fmla="*/ 2147483647 h 808"/>
              <a:gd name="T8" fmla="*/ 2147483647 w 5731"/>
              <a:gd name="T9" fmla="*/ 2147483647 h 808"/>
              <a:gd name="T10" fmla="*/ 2147483647 w 5731"/>
              <a:gd name="T11" fmla="*/ 2147483647 h 808"/>
              <a:gd name="T12" fmla="*/ 0 w 5731"/>
              <a:gd name="T13" fmla="*/ 0 h 808"/>
              <a:gd name="T14" fmla="*/ 0 60000 65536"/>
              <a:gd name="T15" fmla="*/ 0 60000 65536"/>
              <a:gd name="T16" fmla="*/ 0 60000 65536"/>
              <a:gd name="T17" fmla="*/ 0 60000 65536"/>
              <a:gd name="T18" fmla="*/ 0 60000 65536"/>
              <a:gd name="T19" fmla="*/ 0 60000 65536"/>
              <a:gd name="T20" fmla="*/ 0 60000 65536"/>
              <a:gd name="T21" fmla="*/ 0 w 5731"/>
              <a:gd name="T22" fmla="*/ 0 h 808"/>
              <a:gd name="T23" fmla="*/ 5731 w 5731"/>
              <a:gd name="T24" fmla="*/ 808 h 8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bevel/>
            <a:headEnd/>
            <a:tailEnd/>
          </a:ln>
        </p:spPr>
        <p:txBody>
          <a:bodyPr/>
          <a:lstStyle/>
          <a:p>
            <a:endParaRPr lang="zh-CN" altLang="en-US"/>
          </a:p>
        </p:txBody>
      </p:sp>
      <p:grpSp>
        <p:nvGrpSpPr>
          <p:cNvPr id="17411" name="Group 4"/>
          <p:cNvGrpSpPr>
            <a:grpSpLocks/>
          </p:cNvGrpSpPr>
          <p:nvPr/>
        </p:nvGrpSpPr>
        <p:grpSpPr bwMode="auto">
          <a:xfrm>
            <a:off x="0" y="0"/>
            <a:ext cx="9144000" cy="2089150"/>
            <a:chOff x="0" y="0"/>
            <a:chExt cx="5760" cy="1316"/>
          </a:xfrm>
        </p:grpSpPr>
        <p:grpSp>
          <p:nvGrpSpPr>
            <p:cNvPr id="17428" name="Group 5"/>
            <p:cNvGrpSpPr>
              <a:grpSpLocks/>
            </p:cNvGrpSpPr>
            <p:nvPr/>
          </p:nvGrpSpPr>
          <p:grpSpPr bwMode="auto">
            <a:xfrm flipV="1">
              <a:off x="18" y="0"/>
              <a:ext cx="5742" cy="1128"/>
              <a:chOff x="0" y="0"/>
              <a:chExt cx="5760" cy="1680"/>
            </a:xfrm>
          </p:grpSpPr>
          <p:sp>
            <p:nvSpPr>
              <p:cNvPr id="17430" name="Rectangle 6"/>
              <p:cNvSpPr>
                <a:spLocks noChangeArrowheads="1"/>
              </p:cNvSpPr>
              <p:nvPr/>
            </p:nvSpPr>
            <p:spPr bwMode="auto">
              <a:xfrm>
                <a:off x="0" y="0"/>
                <a:ext cx="5760" cy="1680"/>
              </a:xfrm>
              <a:prstGeom prst="rect">
                <a:avLst/>
              </a:prstGeom>
              <a:solidFill>
                <a:schemeClr val="tx1"/>
              </a:solidFill>
              <a:ln w="9525">
                <a:noFill/>
                <a:miter lim="800000"/>
                <a:headEnd/>
                <a:tailEnd/>
              </a:ln>
            </p:spPr>
            <p:txBody>
              <a:bodyPr wrap="none" anchor="ctr"/>
              <a:lstStyle/>
              <a:p>
                <a:pPr>
                  <a:buFont typeface="Arial" charset="0"/>
                  <a:buNone/>
                </a:pPr>
                <a:endParaRPr lang="zh-CN" altLang="zh-CN">
                  <a:sym typeface="Verdana" pitchFamily="34" charset="0"/>
                </a:endParaRPr>
              </a:p>
            </p:txBody>
          </p:sp>
          <p:sp>
            <p:nvSpPr>
              <p:cNvPr id="17431" name="Rectangle 7"/>
              <p:cNvSpPr>
                <a:spLocks noChangeArrowheads="1"/>
              </p:cNvSpPr>
              <p:nvPr/>
            </p:nvSpPr>
            <p:spPr bwMode="auto">
              <a:xfrm>
                <a:off x="0" y="0"/>
                <a:ext cx="5760" cy="95"/>
              </a:xfrm>
              <a:prstGeom prst="rect">
                <a:avLst/>
              </a:prstGeom>
              <a:solidFill>
                <a:schemeClr val="tx1"/>
              </a:solidFill>
              <a:ln w="9525">
                <a:noFill/>
                <a:miter lim="800000"/>
                <a:headEnd/>
                <a:tailEnd/>
              </a:ln>
            </p:spPr>
            <p:txBody>
              <a:bodyPr wrap="none" anchor="ctr"/>
              <a:lstStyle/>
              <a:p>
                <a:pPr>
                  <a:buFont typeface="Arial" charset="0"/>
                  <a:buNone/>
                </a:pPr>
                <a:endParaRPr lang="zh-CN" altLang="zh-CN">
                  <a:sym typeface="Verdana" pitchFamily="34" charset="0"/>
                </a:endParaRPr>
              </a:p>
            </p:txBody>
          </p:sp>
        </p:grpSp>
        <p:sp>
          <p:nvSpPr>
            <p:cNvPr id="17429" name="未知"/>
            <p:cNvSpPr>
              <a:spLocks noChangeArrowheads="1"/>
            </p:cNvSpPr>
            <p:nvPr/>
          </p:nvSpPr>
          <p:spPr bwMode="auto">
            <a:xfrm>
              <a:off x="0" y="1092"/>
              <a:ext cx="5731" cy="224"/>
            </a:xfrm>
            <a:custGeom>
              <a:avLst/>
              <a:gdLst>
                <a:gd name="T0" fmla="*/ 0 w 5731"/>
                <a:gd name="T1" fmla="*/ 0 h 842"/>
                <a:gd name="T2" fmla="*/ 26 w 5731"/>
                <a:gd name="T3" fmla="*/ 0 h 842"/>
                <a:gd name="T4" fmla="*/ 1795 w 5731"/>
                <a:gd name="T5" fmla="*/ 0 h 842"/>
                <a:gd name="T6" fmla="*/ 3821 w 5731"/>
                <a:gd name="T7" fmla="*/ 0 h 842"/>
                <a:gd name="T8" fmla="*/ 5731 w 5731"/>
                <a:gd name="T9" fmla="*/ 0 h 842"/>
                <a:gd name="T10" fmla="*/ 5693 w 5731"/>
                <a:gd name="T11" fmla="*/ 0 h 842"/>
                <a:gd name="T12" fmla="*/ 0 w 5731"/>
                <a:gd name="T13" fmla="*/ 0 h 842"/>
                <a:gd name="T14" fmla="*/ 0 60000 65536"/>
                <a:gd name="T15" fmla="*/ 0 60000 65536"/>
                <a:gd name="T16" fmla="*/ 0 60000 65536"/>
                <a:gd name="T17" fmla="*/ 0 60000 65536"/>
                <a:gd name="T18" fmla="*/ 0 60000 65536"/>
                <a:gd name="T19" fmla="*/ 0 60000 65536"/>
                <a:gd name="T20" fmla="*/ 0 60000 65536"/>
                <a:gd name="T21" fmla="*/ 0 w 5731"/>
                <a:gd name="T22" fmla="*/ 0 h 842"/>
                <a:gd name="T23" fmla="*/ 5731 w 5731"/>
                <a:gd name="T24" fmla="*/ 842 h 8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tx1"/>
            </a:solidFill>
            <a:ln w="9525">
              <a:noFill/>
              <a:bevel/>
              <a:headEnd/>
              <a:tailEnd/>
            </a:ln>
          </p:spPr>
          <p:txBody>
            <a:bodyPr/>
            <a:lstStyle/>
            <a:p>
              <a:endParaRPr lang="zh-CN" altLang="en-US"/>
            </a:p>
          </p:txBody>
        </p:sp>
      </p:grpSp>
      <p:grpSp>
        <p:nvGrpSpPr>
          <p:cNvPr id="17412" name="Group 9"/>
          <p:cNvGrpSpPr>
            <a:grpSpLocks/>
          </p:cNvGrpSpPr>
          <p:nvPr/>
        </p:nvGrpSpPr>
        <p:grpSpPr bwMode="auto">
          <a:xfrm>
            <a:off x="0" y="4689475"/>
            <a:ext cx="9144000" cy="2168525"/>
            <a:chOff x="0" y="0"/>
            <a:chExt cx="5760" cy="1412"/>
          </a:xfrm>
        </p:grpSpPr>
        <p:grpSp>
          <p:nvGrpSpPr>
            <p:cNvPr id="17422" name="Group 10"/>
            <p:cNvGrpSpPr>
              <a:grpSpLocks/>
            </p:cNvGrpSpPr>
            <p:nvPr/>
          </p:nvGrpSpPr>
          <p:grpSpPr bwMode="auto">
            <a:xfrm>
              <a:off x="18" y="227"/>
              <a:ext cx="5742" cy="1185"/>
              <a:chOff x="0" y="0"/>
              <a:chExt cx="5760" cy="1680"/>
            </a:xfrm>
          </p:grpSpPr>
          <p:sp>
            <p:nvSpPr>
              <p:cNvPr id="17426" name="Rectangle 11"/>
              <p:cNvSpPr>
                <a:spLocks noChangeArrowheads="1"/>
              </p:cNvSpPr>
              <p:nvPr/>
            </p:nvSpPr>
            <p:spPr bwMode="auto">
              <a:xfrm>
                <a:off x="0" y="2"/>
                <a:ext cx="5760" cy="1678"/>
              </a:xfrm>
              <a:prstGeom prst="rect">
                <a:avLst/>
              </a:prstGeom>
              <a:solidFill>
                <a:schemeClr val="accent1"/>
              </a:solidFill>
              <a:ln w="9525">
                <a:noFill/>
                <a:miter lim="800000"/>
                <a:headEnd/>
                <a:tailEnd/>
              </a:ln>
            </p:spPr>
            <p:txBody>
              <a:bodyPr wrap="none" anchor="ctr"/>
              <a:lstStyle/>
              <a:p>
                <a:pPr>
                  <a:buFont typeface="Arial" charset="0"/>
                  <a:buNone/>
                </a:pPr>
                <a:endParaRPr lang="zh-CN" altLang="zh-CN">
                  <a:sym typeface="Verdana" pitchFamily="34" charset="0"/>
                </a:endParaRPr>
              </a:p>
            </p:txBody>
          </p:sp>
          <p:sp>
            <p:nvSpPr>
              <p:cNvPr id="17427" name="Rectangle 12"/>
              <p:cNvSpPr>
                <a:spLocks noChangeArrowheads="1"/>
              </p:cNvSpPr>
              <p:nvPr/>
            </p:nvSpPr>
            <p:spPr bwMode="auto">
              <a:xfrm>
                <a:off x="0" y="2"/>
                <a:ext cx="5760" cy="94"/>
              </a:xfrm>
              <a:prstGeom prst="rect">
                <a:avLst/>
              </a:prstGeom>
              <a:solidFill>
                <a:schemeClr val="accent1"/>
              </a:solidFill>
              <a:ln w="9525">
                <a:noFill/>
                <a:miter lim="800000"/>
                <a:headEnd/>
                <a:tailEnd/>
              </a:ln>
            </p:spPr>
            <p:txBody>
              <a:bodyPr wrap="none" anchor="ctr"/>
              <a:lstStyle/>
              <a:p>
                <a:pPr>
                  <a:buFont typeface="Arial" charset="0"/>
                  <a:buNone/>
                </a:pPr>
                <a:endParaRPr lang="zh-CN" altLang="zh-CN">
                  <a:sym typeface="Verdana" pitchFamily="34" charset="0"/>
                </a:endParaRPr>
              </a:p>
            </p:txBody>
          </p:sp>
        </p:grpSp>
        <p:grpSp>
          <p:nvGrpSpPr>
            <p:cNvPr id="17423" name="Group 13"/>
            <p:cNvGrpSpPr>
              <a:grpSpLocks/>
            </p:cNvGrpSpPr>
            <p:nvPr/>
          </p:nvGrpSpPr>
          <p:grpSpPr bwMode="auto">
            <a:xfrm>
              <a:off x="0" y="0"/>
              <a:ext cx="5731" cy="264"/>
              <a:chOff x="0" y="0"/>
              <a:chExt cx="5731" cy="426"/>
            </a:xfrm>
          </p:grpSpPr>
          <p:sp>
            <p:nvSpPr>
              <p:cNvPr id="17424" name="未知"/>
              <p:cNvSpPr>
                <a:spLocks noChangeArrowheads="1"/>
              </p:cNvSpPr>
              <p:nvPr/>
            </p:nvSpPr>
            <p:spPr bwMode="auto">
              <a:xfrm flipV="1">
                <a:off x="0" y="0"/>
                <a:ext cx="5731" cy="364"/>
              </a:xfrm>
              <a:custGeom>
                <a:avLst/>
                <a:gdLst>
                  <a:gd name="T0" fmla="*/ 0 w 5731"/>
                  <a:gd name="T1" fmla="*/ 0 h 808"/>
                  <a:gd name="T2" fmla="*/ 19 w 5731"/>
                  <a:gd name="T3" fmla="*/ 0 h 808"/>
                  <a:gd name="T4" fmla="*/ 1824 w 5731"/>
                  <a:gd name="T5" fmla="*/ 1 h 808"/>
                  <a:gd name="T6" fmla="*/ 3946 w 5731"/>
                  <a:gd name="T7" fmla="*/ 1 h 808"/>
                  <a:gd name="T8" fmla="*/ 5731 w 5731"/>
                  <a:gd name="T9" fmla="*/ 0 h 808"/>
                  <a:gd name="T10" fmla="*/ 5722 w 5731"/>
                  <a:gd name="T11" fmla="*/ 0 h 808"/>
                  <a:gd name="T12" fmla="*/ 0 w 5731"/>
                  <a:gd name="T13" fmla="*/ 0 h 808"/>
                  <a:gd name="T14" fmla="*/ 0 60000 65536"/>
                  <a:gd name="T15" fmla="*/ 0 60000 65536"/>
                  <a:gd name="T16" fmla="*/ 0 60000 65536"/>
                  <a:gd name="T17" fmla="*/ 0 60000 65536"/>
                  <a:gd name="T18" fmla="*/ 0 60000 65536"/>
                  <a:gd name="T19" fmla="*/ 0 60000 65536"/>
                  <a:gd name="T20" fmla="*/ 0 60000 65536"/>
                  <a:gd name="T21" fmla="*/ 0 w 5731"/>
                  <a:gd name="T22" fmla="*/ 0 h 808"/>
                  <a:gd name="T23" fmla="*/ 5731 w 5731"/>
                  <a:gd name="T24" fmla="*/ 808 h 8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bevel/>
                <a:headEnd/>
                <a:tailEnd/>
              </a:ln>
            </p:spPr>
            <p:txBody>
              <a:bodyPr/>
              <a:lstStyle/>
              <a:p>
                <a:endParaRPr lang="zh-CN" altLang="en-US"/>
              </a:p>
            </p:txBody>
          </p:sp>
          <p:sp>
            <p:nvSpPr>
              <p:cNvPr id="17425" name="未知"/>
              <p:cNvSpPr>
                <a:spLocks noChangeArrowheads="1"/>
              </p:cNvSpPr>
              <p:nvPr/>
            </p:nvSpPr>
            <p:spPr bwMode="auto">
              <a:xfrm flipV="1">
                <a:off x="0" y="47"/>
                <a:ext cx="5731" cy="379"/>
              </a:xfrm>
              <a:custGeom>
                <a:avLst/>
                <a:gdLst>
                  <a:gd name="T0" fmla="*/ 0 w 5731"/>
                  <a:gd name="T1" fmla="*/ 0 h 842"/>
                  <a:gd name="T2" fmla="*/ 26 w 5731"/>
                  <a:gd name="T3" fmla="*/ 0 h 842"/>
                  <a:gd name="T4" fmla="*/ 1795 w 5731"/>
                  <a:gd name="T5" fmla="*/ 1 h 842"/>
                  <a:gd name="T6" fmla="*/ 3821 w 5731"/>
                  <a:gd name="T7" fmla="*/ 1 h 842"/>
                  <a:gd name="T8" fmla="*/ 5731 w 5731"/>
                  <a:gd name="T9" fmla="*/ 0 h 842"/>
                  <a:gd name="T10" fmla="*/ 5693 w 5731"/>
                  <a:gd name="T11" fmla="*/ 0 h 842"/>
                  <a:gd name="T12" fmla="*/ 0 w 5731"/>
                  <a:gd name="T13" fmla="*/ 0 h 842"/>
                  <a:gd name="T14" fmla="*/ 0 60000 65536"/>
                  <a:gd name="T15" fmla="*/ 0 60000 65536"/>
                  <a:gd name="T16" fmla="*/ 0 60000 65536"/>
                  <a:gd name="T17" fmla="*/ 0 60000 65536"/>
                  <a:gd name="T18" fmla="*/ 0 60000 65536"/>
                  <a:gd name="T19" fmla="*/ 0 60000 65536"/>
                  <a:gd name="T20" fmla="*/ 0 60000 65536"/>
                  <a:gd name="T21" fmla="*/ 0 w 5731"/>
                  <a:gd name="T22" fmla="*/ 0 h 842"/>
                  <a:gd name="T23" fmla="*/ 5731 w 5731"/>
                  <a:gd name="T24" fmla="*/ 842 h 8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accent1"/>
              </a:solidFill>
              <a:ln w="9525">
                <a:noFill/>
                <a:bevel/>
                <a:headEnd/>
                <a:tailEnd/>
              </a:ln>
            </p:spPr>
            <p:txBody>
              <a:bodyPr/>
              <a:lstStyle/>
              <a:p>
                <a:endParaRPr lang="zh-CN" altLang="en-US"/>
              </a:p>
            </p:txBody>
          </p:sp>
        </p:grpSp>
      </p:grpSp>
      <p:grpSp>
        <p:nvGrpSpPr>
          <p:cNvPr id="17413" name="Group 16"/>
          <p:cNvGrpSpPr>
            <a:grpSpLocks/>
          </p:cNvGrpSpPr>
          <p:nvPr/>
        </p:nvGrpSpPr>
        <p:grpSpPr bwMode="auto">
          <a:xfrm>
            <a:off x="0" y="0"/>
            <a:ext cx="9144000" cy="6867525"/>
            <a:chOff x="0" y="0"/>
            <a:chExt cx="5760" cy="4326"/>
          </a:xfrm>
        </p:grpSpPr>
        <p:sp>
          <p:nvSpPr>
            <p:cNvPr id="17417" name="AutoShape 17"/>
            <p:cNvSpPr>
              <a:spLocks noChangeArrowheads="1"/>
            </p:cNvSpPr>
            <p:nvPr/>
          </p:nvSpPr>
          <p:spPr bwMode="auto">
            <a:xfrm>
              <a:off x="27" y="24"/>
              <a:ext cx="5709" cy="4272"/>
            </a:xfrm>
            <a:prstGeom prst="roundRect">
              <a:avLst>
                <a:gd name="adj" fmla="val 6227"/>
              </a:avLst>
            </a:prstGeom>
            <a:noFill/>
            <a:ln w="76200">
              <a:solidFill>
                <a:schemeClr val="bg1"/>
              </a:solidFill>
              <a:bevel/>
              <a:headEnd/>
              <a:tailEnd/>
            </a:ln>
          </p:spPr>
          <p:txBody>
            <a:bodyPr wrap="none" anchor="ctr"/>
            <a:lstStyle/>
            <a:p>
              <a:pPr>
                <a:buFont typeface="Arial" charset="0"/>
                <a:buNone/>
              </a:pPr>
              <a:endParaRPr lang="zh-CN" altLang="zh-CN">
                <a:sym typeface="Verdana" pitchFamily="34" charset="0"/>
              </a:endParaRPr>
            </a:p>
          </p:txBody>
        </p:sp>
        <p:sp>
          <p:nvSpPr>
            <p:cNvPr id="17418" name="未知"/>
            <p:cNvSpPr>
              <a:spLocks noChangeArrowheads="1"/>
            </p:cNvSpPr>
            <p:nvPr/>
          </p:nvSpPr>
          <p:spPr bwMode="auto">
            <a:xfrm>
              <a:off x="3" y="0"/>
              <a:ext cx="288" cy="288"/>
            </a:xfrm>
            <a:custGeom>
              <a:avLst/>
              <a:gdLst>
                <a:gd name="T0" fmla="*/ 0 w 336"/>
                <a:gd name="T1" fmla="*/ 5 h 384"/>
                <a:gd name="T2" fmla="*/ 0 w 336"/>
                <a:gd name="T3" fmla="*/ 39 h 384"/>
                <a:gd name="T4" fmla="*/ 28 w 336"/>
                <a:gd name="T5" fmla="*/ 19 h 384"/>
                <a:gd name="T6" fmla="*/ 56 w 336"/>
                <a:gd name="T7" fmla="*/ 5 h 384"/>
                <a:gd name="T8" fmla="*/ 99 w 336"/>
                <a:gd name="T9" fmla="*/ 0 h 384"/>
                <a:gd name="T10" fmla="*/ 0 w 336"/>
                <a:gd name="T11" fmla="*/ 0 h 384"/>
                <a:gd name="T12" fmla="*/ 0 60000 65536"/>
                <a:gd name="T13" fmla="*/ 0 60000 65536"/>
                <a:gd name="T14" fmla="*/ 0 60000 65536"/>
                <a:gd name="T15" fmla="*/ 0 60000 65536"/>
                <a:gd name="T16" fmla="*/ 0 60000 65536"/>
                <a:gd name="T17" fmla="*/ 0 60000 65536"/>
                <a:gd name="T18" fmla="*/ 0 w 336"/>
                <a:gd name="T19" fmla="*/ 0 h 384"/>
                <a:gd name="T20" fmla="*/ 336 w 336"/>
                <a:gd name="T21" fmla="*/ 384 h 384"/>
              </a:gdLst>
              <a:ahLst/>
              <a:cxnLst>
                <a:cxn ang="T12">
                  <a:pos x="T0" y="T1"/>
                </a:cxn>
                <a:cxn ang="T13">
                  <a:pos x="T2" y="T3"/>
                </a:cxn>
                <a:cxn ang="T14">
                  <a:pos x="T4" y="T5"/>
                </a:cxn>
                <a:cxn ang="T15">
                  <a:pos x="T6" y="T7"/>
                </a:cxn>
                <a:cxn ang="T16">
                  <a:pos x="T8" y="T9"/>
                </a:cxn>
                <a:cxn ang="T17">
                  <a:pos x="T10" y="T11"/>
                </a:cxn>
              </a:cxnLst>
              <a:rect l="T18" t="T19" r="T20" b="T21"/>
              <a:pathLst>
                <a:path w="336" h="384">
                  <a:moveTo>
                    <a:pt x="0" y="48"/>
                  </a:moveTo>
                  <a:lnTo>
                    <a:pt x="0" y="384"/>
                  </a:lnTo>
                  <a:lnTo>
                    <a:pt x="96" y="192"/>
                  </a:lnTo>
                  <a:lnTo>
                    <a:pt x="192" y="48"/>
                  </a:lnTo>
                  <a:lnTo>
                    <a:pt x="336" y="0"/>
                  </a:lnTo>
                  <a:lnTo>
                    <a:pt x="0" y="0"/>
                  </a:lnTo>
                </a:path>
              </a:pathLst>
            </a:custGeom>
            <a:solidFill>
              <a:schemeClr val="bg1"/>
            </a:solidFill>
            <a:ln w="9525">
              <a:noFill/>
              <a:bevel/>
              <a:headEnd/>
              <a:tailEnd/>
            </a:ln>
          </p:spPr>
          <p:txBody>
            <a:bodyPr/>
            <a:lstStyle/>
            <a:p>
              <a:endParaRPr lang="zh-CN" altLang="en-US"/>
            </a:p>
          </p:txBody>
        </p:sp>
        <p:sp>
          <p:nvSpPr>
            <p:cNvPr id="17419" name="未知"/>
            <p:cNvSpPr>
              <a:spLocks noChangeArrowheads="1"/>
            </p:cNvSpPr>
            <p:nvPr/>
          </p:nvSpPr>
          <p:spPr bwMode="auto">
            <a:xfrm rot="-5408600">
              <a:off x="-47" y="4030"/>
              <a:ext cx="336" cy="242"/>
            </a:xfrm>
            <a:custGeom>
              <a:avLst/>
              <a:gdLst>
                <a:gd name="T0" fmla="*/ 0 w 336"/>
                <a:gd name="T1" fmla="*/ 1 h 384"/>
                <a:gd name="T2" fmla="*/ 0 w 336"/>
                <a:gd name="T3" fmla="*/ 9 h 384"/>
                <a:gd name="T4" fmla="*/ 96 w 336"/>
                <a:gd name="T5" fmla="*/ 5 h 384"/>
                <a:gd name="T6" fmla="*/ 192 w 336"/>
                <a:gd name="T7" fmla="*/ 1 h 384"/>
                <a:gd name="T8" fmla="*/ 336 w 336"/>
                <a:gd name="T9" fmla="*/ 0 h 384"/>
                <a:gd name="T10" fmla="*/ 0 w 336"/>
                <a:gd name="T11" fmla="*/ 0 h 384"/>
                <a:gd name="T12" fmla="*/ 0 60000 65536"/>
                <a:gd name="T13" fmla="*/ 0 60000 65536"/>
                <a:gd name="T14" fmla="*/ 0 60000 65536"/>
                <a:gd name="T15" fmla="*/ 0 60000 65536"/>
                <a:gd name="T16" fmla="*/ 0 60000 65536"/>
                <a:gd name="T17" fmla="*/ 0 60000 65536"/>
                <a:gd name="T18" fmla="*/ 0 w 336"/>
                <a:gd name="T19" fmla="*/ 0 h 384"/>
                <a:gd name="T20" fmla="*/ 336 w 336"/>
                <a:gd name="T21" fmla="*/ 384 h 384"/>
              </a:gdLst>
              <a:ahLst/>
              <a:cxnLst>
                <a:cxn ang="T12">
                  <a:pos x="T0" y="T1"/>
                </a:cxn>
                <a:cxn ang="T13">
                  <a:pos x="T2" y="T3"/>
                </a:cxn>
                <a:cxn ang="T14">
                  <a:pos x="T4" y="T5"/>
                </a:cxn>
                <a:cxn ang="T15">
                  <a:pos x="T6" y="T7"/>
                </a:cxn>
                <a:cxn ang="T16">
                  <a:pos x="T8" y="T9"/>
                </a:cxn>
                <a:cxn ang="T17">
                  <a:pos x="T10" y="T11"/>
                </a:cxn>
              </a:cxnLst>
              <a:rect l="T18" t="T19" r="T20" b="T21"/>
              <a:pathLst>
                <a:path w="336" h="384">
                  <a:moveTo>
                    <a:pt x="0" y="48"/>
                  </a:moveTo>
                  <a:lnTo>
                    <a:pt x="0" y="384"/>
                  </a:lnTo>
                  <a:lnTo>
                    <a:pt x="96" y="192"/>
                  </a:lnTo>
                  <a:lnTo>
                    <a:pt x="192" y="48"/>
                  </a:lnTo>
                  <a:lnTo>
                    <a:pt x="336" y="0"/>
                  </a:lnTo>
                  <a:lnTo>
                    <a:pt x="0" y="0"/>
                  </a:lnTo>
                </a:path>
              </a:pathLst>
            </a:custGeom>
            <a:solidFill>
              <a:schemeClr val="bg1"/>
            </a:solidFill>
            <a:ln w="9525">
              <a:noFill/>
              <a:bevel/>
              <a:headEnd/>
              <a:tailEnd/>
            </a:ln>
          </p:spPr>
          <p:txBody>
            <a:bodyPr/>
            <a:lstStyle/>
            <a:p>
              <a:endParaRPr lang="zh-CN" altLang="en-US"/>
            </a:p>
          </p:txBody>
        </p:sp>
        <p:sp>
          <p:nvSpPr>
            <p:cNvPr id="17420" name="未知"/>
            <p:cNvSpPr>
              <a:spLocks noChangeArrowheads="1"/>
            </p:cNvSpPr>
            <p:nvPr/>
          </p:nvSpPr>
          <p:spPr bwMode="auto">
            <a:xfrm>
              <a:off x="5520" y="3978"/>
              <a:ext cx="240" cy="348"/>
            </a:xfrm>
            <a:custGeom>
              <a:avLst/>
              <a:gdLst>
                <a:gd name="T0" fmla="*/ 202 w 246"/>
                <a:gd name="T1" fmla="*/ 0 h 348"/>
                <a:gd name="T2" fmla="*/ 134 w 246"/>
                <a:gd name="T3" fmla="*/ 196 h 348"/>
                <a:gd name="T4" fmla="*/ 68 w 246"/>
                <a:gd name="T5" fmla="*/ 282 h 348"/>
                <a:gd name="T6" fmla="*/ 0 w 246"/>
                <a:gd name="T7" fmla="*/ 342 h 348"/>
                <a:gd name="T8" fmla="*/ 202 w 246"/>
                <a:gd name="T9" fmla="*/ 348 h 348"/>
                <a:gd name="T10" fmla="*/ 0 60000 65536"/>
                <a:gd name="T11" fmla="*/ 0 60000 65536"/>
                <a:gd name="T12" fmla="*/ 0 60000 65536"/>
                <a:gd name="T13" fmla="*/ 0 60000 65536"/>
                <a:gd name="T14" fmla="*/ 0 60000 65536"/>
                <a:gd name="T15" fmla="*/ 0 w 246"/>
                <a:gd name="T16" fmla="*/ 0 h 348"/>
                <a:gd name="T17" fmla="*/ 246 w 246"/>
                <a:gd name="T18" fmla="*/ 348 h 348"/>
              </a:gdLst>
              <a:ahLst/>
              <a:cxnLst>
                <a:cxn ang="T10">
                  <a:pos x="T0" y="T1"/>
                </a:cxn>
                <a:cxn ang="T11">
                  <a:pos x="T2" y="T3"/>
                </a:cxn>
                <a:cxn ang="T12">
                  <a:pos x="T4" y="T5"/>
                </a:cxn>
                <a:cxn ang="T13">
                  <a:pos x="T6" y="T7"/>
                </a:cxn>
                <a:cxn ang="T14">
                  <a:pos x="T8" y="T9"/>
                </a:cxn>
              </a:cxnLst>
              <a:rect l="T15" t="T16" r="T17" b="T18"/>
              <a:pathLst>
                <a:path w="246" h="348">
                  <a:moveTo>
                    <a:pt x="246" y="0"/>
                  </a:moveTo>
                  <a:lnTo>
                    <a:pt x="164" y="196"/>
                  </a:lnTo>
                  <a:lnTo>
                    <a:pt x="84" y="282"/>
                  </a:lnTo>
                  <a:lnTo>
                    <a:pt x="0" y="342"/>
                  </a:lnTo>
                  <a:lnTo>
                    <a:pt x="246" y="348"/>
                  </a:lnTo>
                </a:path>
              </a:pathLst>
            </a:custGeom>
            <a:solidFill>
              <a:schemeClr val="bg1"/>
            </a:solidFill>
            <a:ln w="9525">
              <a:noFill/>
              <a:bevel/>
              <a:headEnd/>
              <a:tailEnd/>
            </a:ln>
          </p:spPr>
          <p:txBody>
            <a:bodyPr/>
            <a:lstStyle/>
            <a:p>
              <a:endParaRPr lang="zh-CN" altLang="en-US"/>
            </a:p>
          </p:txBody>
        </p:sp>
        <p:sp>
          <p:nvSpPr>
            <p:cNvPr id="17421" name="未知"/>
            <p:cNvSpPr>
              <a:spLocks noChangeArrowheads="1"/>
            </p:cNvSpPr>
            <p:nvPr/>
          </p:nvSpPr>
          <p:spPr bwMode="auto">
            <a:xfrm rot="5400000">
              <a:off x="5472" y="0"/>
              <a:ext cx="288" cy="288"/>
            </a:xfrm>
            <a:custGeom>
              <a:avLst/>
              <a:gdLst>
                <a:gd name="T0" fmla="*/ 0 w 336"/>
                <a:gd name="T1" fmla="*/ 5 h 384"/>
                <a:gd name="T2" fmla="*/ 0 w 336"/>
                <a:gd name="T3" fmla="*/ 39 h 384"/>
                <a:gd name="T4" fmla="*/ 28 w 336"/>
                <a:gd name="T5" fmla="*/ 19 h 384"/>
                <a:gd name="T6" fmla="*/ 56 w 336"/>
                <a:gd name="T7" fmla="*/ 5 h 384"/>
                <a:gd name="T8" fmla="*/ 99 w 336"/>
                <a:gd name="T9" fmla="*/ 0 h 384"/>
                <a:gd name="T10" fmla="*/ 0 w 336"/>
                <a:gd name="T11" fmla="*/ 0 h 384"/>
                <a:gd name="T12" fmla="*/ 0 60000 65536"/>
                <a:gd name="T13" fmla="*/ 0 60000 65536"/>
                <a:gd name="T14" fmla="*/ 0 60000 65536"/>
                <a:gd name="T15" fmla="*/ 0 60000 65536"/>
                <a:gd name="T16" fmla="*/ 0 60000 65536"/>
                <a:gd name="T17" fmla="*/ 0 60000 65536"/>
                <a:gd name="T18" fmla="*/ 0 w 336"/>
                <a:gd name="T19" fmla="*/ 0 h 384"/>
                <a:gd name="T20" fmla="*/ 336 w 336"/>
                <a:gd name="T21" fmla="*/ 384 h 384"/>
              </a:gdLst>
              <a:ahLst/>
              <a:cxnLst>
                <a:cxn ang="T12">
                  <a:pos x="T0" y="T1"/>
                </a:cxn>
                <a:cxn ang="T13">
                  <a:pos x="T2" y="T3"/>
                </a:cxn>
                <a:cxn ang="T14">
                  <a:pos x="T4" y="T5"/>
                </a:cxn>
                <a:cxn ang="T15">
                  <a:pos x="T6" y="T7"/>
                </a:cxn>
                <a:cxn ang="T16">
                  <a:pos x="T8" y="T9"/>
                </a:cxn>
                <a:cxn ang="T17">
                  <a:pos x="T10" y="T11"/>
                </a:cxn>
              </a:cxnLst>
              <a:rect l="T18" t="T19" r="T20" b="T21"/>
              <a:pathLst>
                <a:path w="336" h="384">
                  <a:moveTo>
                    <a:pt x="0" y="48"/>
                  </a:moveTo>
                  <a:lnTo>
                    <a:pt x="0" y="384"/>
                  </a:lnTo>
                  <a:lnTo>
                    <a:pt x="96" y="192"/>
                  </a:lnTo>
                  <a:lnTo>
                    <a:pt x="192" y="48"/>
                  </a:lnTo>
                  <a:lnTo>
                    <a:pt x="336" y="0"/>
                  </a:lnTo>
                  <a:lnTo>
                    <a:pt x="0" y="0"/>
                  </a:lnTo>
                </a:path>
              </a:pathLst>
            </a:custGeom>
            <a:solidFill>
              <a:schemeClr val="bg1"/>
            </a:solidFill>
            <a:ln w="9525">
              <a:noFill/>
              <a:bevel/>
              <a:headEnd/>
              <a:tailEnd/>
            </a:ln>
          </p:spPr>
          <p:txBody>
            <a:bodyPr/>
            <a:lstStyle/>
            <a:p>
              <a:endParaRPr lang="zh-CN" altLang="en-US"/>
            </a:p>
          </p:txBody>
        </p:sp>
      </p:grpSp>
      <p:pic>
        <p:nvPicPr>
          <p:cNvPr id="17414" name="Picture 24"/>
          <p:cNvPicPr>
            <a:picLocks noChangeAspect="1" noChangeArrowheads="1"/>
          </p:cNvPicPr>
          <p:nvPr/>
        </p:nvPicPr>
        <p:blipFill>
          <a:blip r:embed="rId3" cstate="print"/>
          <a:srcRect/>
          <a:stretch>
            <a:fillRect/>
          </a:stretch>
        </p:blipFill>
        <p:spPr bwMode="auto">
          <a:xfrm>
            <a:off x="323850" y="333375"/>
            <a:ext cx="6480175" cy="1038225"/>
          </a:xfrm>
          <a:prstGeom prst="rect">
            <a:avLst/>
          </a:prstGeom>
          <a:noFill/>
          <a:ln w="9525">
            <a:noFill/>
            <a:miter lim="800000"/>
            <a:headEnd/>
            <a:tailEnd/>
          </a:ln>
        </p:spPr>
      </p:pic>
      <p:sp>
        <p:nvSpPr>
          <p:cNvPr id="17415" name="标题 1"/>
          <p:cNvSpPr>
            <a:spLocks noGrp="1" noChangeArrowheads="1"/>
          </p:cNvSpPr>
          <p:nvPr>
            <p:ph type="ctrTitle" idx="4294967295"/>
          </p:nvPr>
        </p:nvSpPr>
        <p:spPr>
          <a:xfrm>
            <a:off x="107950" y="2276475"/>
            <a:ext cx="4968875" cy="2286000"/>
          </a:xfrm>
        </p:spPr>
        <p:txBody>
          <a:bodyPr/>
          <a:lstStyle/>
          <a:p>
            <a:pPr algn="ctr">
              <a:lnSpc>
                <a:spcPct val="150000"/>
              </a:lnSpc>
            </a:pPr>
            <a:r>
              <a:rPr lang="zh-CN" altLang="en-US" smtClean="0">
                <a:ea typeface="宋体" charset="-122"/>
              </a:rPr>
              <a:t>第六章</a:t>
            </a:r>
            <a:r>
              <a:rPr lang="zh-CN" smtClean="0">
                <a:ea typeface="宋体" charset="-122"/>
              </a:rPr>
              <a:t/>
            </a:r>
            <a:br>
              <a:rPr lang="zh-CN" smtClean="0">
                <a:ea typeface="宋体" charset="-122"/>
              </a:rPr>
            </a:br>
            <a:r>
              <a:rPr lang="zh-CN" altLang="en-US" smtClean="0">
                <a:ea typeface="宋体" charset="-122"/>
              </a:rPr>
              <a:t>社区传染病及突发公共卫生事件的预防与管理</a:t>
            </a:r>
            <a:endParaRPr lang="zh-CN" smtClean="0">
              <a:ea typeface="宋体" charset="-122"/>
            </a:endParaRPr>
          </a:p>
        </p:txBody>
      </p:sp>
      <p:sp>
        <p:nvSpPr>
          <p:cNvPr id="17416" name="副标题 2"/>
          <p:cNvSpPr>
            <a:spLocks noGrp="1" noChangeArrowheads="1"/>
          </p:cNvSpPr>
          <p:nvPr>
            <p:ph type="subTitle" idx="4294967295"/>
          </p:nvPr>
        </p:nvSpPr>
        <p:spPr>
          <a:xfrm>
            <a:off x="1600200" y="5410200"/>
            <a:ext cx="6324600" cy="533400"/>
          </a:xfrm>
        </p:spPr>
        <p:txBody>
          <a:bodyPr/>
          <a:lstStyle/>
          <a:p>
            <a:pPr marL="0" indent="0" algn="ctr">
              <a:buFont typeface="Wingdings" pitchFamily="2" charset="2"/>
              <a:buNone/>
            </a:pPr>
            <a:endParaRPr lang="zh-CN" altLang="zh-CN" sz="1800" smtClean="0">
              <a:solidFill>
                <a:schemeClr val="bg1"/>
              </a:solidFill>
              <a:ea typeface="宋体"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40963" name="图片 6" descr="4.png"/>
          <p:cNvPicPr>
            <a:picLocks noGrp="1" noChangeAspect="1"/>
          </p:cNvPicPr>
          <p:nvPr>
            <p:ph idx="1"/>
          </p:nvPr>
        </p:nvPicPr>
        <p:blipFill>
          <a:blip r:embed="rId2" cstate="print"/>
          <a:srcRect/>
          <a:stretch>
            <a:fillRect/>
          </a:stretch>
        </p:blipFill>
        <p:spPr>
          <a:xfrm>
            <a:off x="468313" y="1628775"/>
            <a:ext cx="8280400" cy="4870450"/>
          </a:xfrm>
        </p:spPr>
      </p:pic>
      <p:sp>
        <p:nvSpPr>
          <p:cNvPr id="40964" name="TextBox 6"/>
          <p:cNvSpPr txBox="1">
            <a:spLocks noChangeArrowheads="1"/>
          </p:cNvSpPr>
          <p:nvPr/>
        </p:nvSpPr>
        <p:spPr bwMode="auto">
          <a:xfrm>
            <a:off x="3059113" y="2060575"/>
            <a:ext cx="5400675" cy="2862263"/>
          </a:xfrm>
          <a:prstGeom prst="rect">
            <a:avLst/>
          </a:prstGeom>
          <a:noFill/>
          <a:ln w="9525">
            <a:noFill/>
            <a:miter lim="800000"/>
            <a:headEnd/>
            <a:tailEnd/>
          </a:ln>
        </p:spPr>
        <p:txBody>
          <a:bodyPr>
            <a:spAutoFit/>
          </a:bodyPr>
          <a:lstStyle/>
          <a:p>
            <a:pPr algn="ctr">
              <a:lnSpc>
                <a:spcPct val="150000"/>
              </a:lnSpc>
            </a:pPr>
            <a:r>
              <a:rPr lang="zh-CN" altLang="en-US" sz="4000" b="1">
                <a:solidFill>
                  <a:schemeClr val="bg1"/>
                </a:solidFill>
              </a:rPr>
              <a:t>第二节</a:t>
            </a:r>
            <a:endParaRPr lang="en-US" altLang="zh-CN" sz="4000" b="1">
              <a:solidFill>
                <a:schemeClr val="bg1"/>
              </a:solidFill>
            </a:endParaRPr>
          </a:p>
          <a:p>
            <a:pPr algn="ctr">
              <a:lnSpc>
                <a:spcPct val="150000"/>
              </a:lnSpc>
            </a:pPr>
            <a:r>
              <a:rPr lang="zh-CN" altLang="en-US" sz="4000" b="1">
                <a:solidFill>
                  <a:schemeClr val="bg1"/>
                </a:solidFill>
              </a:rPr>
              <a:t>社区常见传染病的</a:t>
            </a:r>
            <a:endParaRPr lang="en-US" altLang="zh-CN" sz="4000" b="1">
              <a:solidFill>
                <a:schemeClr val="bg1"/>
              </a:solidFill>
            </a:endParaRPr>
          </a:p>
          <a:p>
            <a:pPr algn="ctr">
              <a:lnSpc>
                <a:spcPct val="150000"/>
              </a:lnSpc>
            </a:pPr>
            <a:r>
              <a:rPr lang="zh-CN" altLang="en-US" sz="4000" b="1">
                <a:solidFill>
                  <a:schemeClr val="bg1"/>
                </a:solidFill>
              </a:rPr>
              <a:t>护理与管理</a:t>
            </a:r>
            <a:endParaRPr lang="zh-CN" altLang="zh-CN" sz="4000" b="1">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41987" name="Picture 15" descr="Chalkboard3"/>
          <p:cNvPicPr>
            <a:picLocks noChangeAspect="1" noChangeArrowheads="1"/>
          </p:cNvPicPr>
          <p:nvPr/>
        </p:nvPicPr>
        <p:blipFill>
          <a:blip r:embed="rId2" cstate="print"/>
          <a:srcRect t="2168"/>
          <a:stretch>
            <a:fillRect/>
          </a:stretch>
        </p:blipFill>
        <p:spPr bwMode="auto">
          <a:xfrm>
            <a:off x="0" y="736600"/>
            <a:ext cx="5292725" cy="6121400"/>
          </a:xfrm>
          <a:prstGeom prst="rect">
            <a:avLst/>
          </a:prstGeom>
          <a:noFill/>
          <a:ln w="9525">
            <a:noFill/>
            <a:miter lim="800000"/>
            <a:headEnd/>
            <a:tailEnd/>
          </a:ln>
        </p:spPr>
      </p:pic>
      <p:sp>
        <p:nvSpPr>
          <p:cNvPr id="6" name="TextBox 5"/>
          <p:cNvSpPr txBox="1"/>
          <p:nvPr/>
        </p:nvSpPr>
        <p:spPr>
          <a:xfrm>
            <a:off x="900113" y="1268413"/>
            <a:ext cx="3384550" cy="3324225"/>
          </a:xfrm>
          <a:prstGeom prst="rect">
            <a:avLst/>
          </a:prstGeom>
          <a:noFill/>
        </p:spPr>
        <p:txBody>
          <a:bodyPr>
            <a:spAutoFit/>
          </a:bodyPr>
          <a:lstStyle/>
          <a:p>
            <a:pPr>
              <a:lnSpc>
                <a:spcPct val="150000"/>
              </a:lnSpc>
              <a:defRPr/>
            </a:pPr>
            <a:r>
              <a:rPr lang="zh-CN" altLang="en-US" sz="2000" dirty="0">
                <a:solidFill>
                  <a:schemeClr val="bg1"/>
                </a:solidFill>
                <a:latin typeface="+mn-ea"/>
                <a:ea typeface="+mn-ea"/>
              </a:rPr>
              <a:t>        </a:t>
            </a:r>
            <a:r>
              <a:rPr lang="zh-CN" altLang="en-US" sz="2000" b="1" dirty="0">
                <a:solidFill>
                  <a:schemeClr val="bg1"/>
                </a:solidFill>
                <a:latin typeface="+mn-ea"/>
                <a:ea typeface="+mn-ea"/>
              </a:rPr>
              <a:t>患者，男性，</a:t>
            </a:r>
            <a:r>
              <a:rPr lang="en-US" altLang="zh-CN" sz="2000" b="1" dirty="0">
                <a:solidFill>
                  <a:schemeClr val="bg1"/>
                </a:solidFill>
                <a:latin typeface="+mn-ea"/>
                <a:ea typeface="+mn-ea"/>
              </a:rPr>
              <a:t>58</a:t>
            </a:r>
            <a:r>
              <a:rPr lang="zh-CN" altLang="en-US" sz="2000" b="1" dirty="0">
                <a:solidFill>
                  <a:schemeClr val="bg1"/>
                </a:solidFill>
                <a:latin typeface="+mn-ea"/>
                <a:ea typeface="+mn-ea"/>
              </a:rPr>
              <a:t>岁。长期糖尿病史，近</a:t>
            </a:r>
            <a:r>
              <a:rPr lang="en-US" altLang="zh-CN" sz="2000" b="1" dirty="0">
                <a:solidFill>
                  <a:schemeClr val="bg1"/>
                </a:solidFill>
                <a:latin typeface="+mn-ea"/>
                <a:ea typeface="+mn-ea"/>
              </a:rPr>
              <a:t>1</a:t>
            </a:r>
            <a:r>
              <a:rPr lang="zh-CN" altLang="en-US" sz="2000" b="1" dirty="0">
                <a:solidFill>
                  <a:schemeClr val="bg1"/>
                </a:solidFill>
                <a:latin typeface="+mn-ea"/>
                <a:ea typeface="+mn-ea"/>
              </a:rPr>
              <a:t>个月来出现午后低热、盗汗、乏力、消瘦，近</a:t>
            </a:r>
            <a:r>
              <a:rPr lang="en-US" altLang="zh-CN" sz="2000" b="1" dirty="0">
                <a:solidFill>
                  <a:schemeClr val="bg1"/>
                </a:solidFill>
                <a:latin typeface="+mn-ea"/>
                <a:ea typeface="+mn-ea"/>
              </a:rPr>
              <a:t>3</a:t>
            </a:r>
            <a:r>
              <a:rPr lang="zh-CN" altLang="en-US" sz="2000" b="1" dirty="0">
                <a:solidFill>
                  <a:schemeClr val="bg1"/>
                </a:solidFill>
                <a:latin typeface="+mn-ea"/>
                <a:ea typeface="+mn-ea"/>
              </a:rPr>
              <a:t>日出现高热、咳嗽、咳痰、痰中带血。痰液检查示结核分枝杆菌阳性，诊断为肺结核。</a:t>
            </a:r>
          </a:p>
        </p:txBody>
      </p:sp>
      <p:pic>
        <p:nvPicPr>
          <p:cNvPr id="41989" name="Picture 2" descr="http://down.tutu001.com/d/file/20120217/373dcfb4c8f401a2c8be033836_560.jpg"/>
          <p:cNvPicPr>
            <a:picLocks noGrp="1" noChangeAspect="1" noChangeArrowheads="1"/>
          </p:cNvPicPr>
          <p:nvPr>
            <p:ph idx="1"/>
          </p:nvPr>
        </p:nvPicPr>
        <p:blipFill>
          <a:blip r:embed="rId3" cstate="print"/>
          <a:srcRect l="9450" t="12531" r="9550" b="12289"/>
          <a:stretch>
            <a:fillRect/>
          </a:stretch>
        </p:blipFill>
        <p:spPr>
          <a:xfrm>
            <a:off x="6732588" y="1341438"/>
            <a:ext cx="2012950" cy="1811337"/>
          </a:xfrm>
        </p:spPr>
      </p:pic>
      <p:sp>
        <p:nvSpPr>
          <p:cNvPr id="8" name="TextBox 7"/>
          <p:cNvSpPr txBox="1"/>
          <p:nvPr/>
        </p:nvSpPr>
        <p:spPr>
          <a:xfrm>
            <a:off x="5364163" y="2997200"/>
            <a:ext cx="3455987" cy="2862263"/>
          </a:xfrm>
          <a:prstGeom prst="rect">
            <a:avLst/>
          </a:prstGeom>
          <a:noFill/>
        </p:spPr>
        <p:txBody>
          <a:bodyPr>
            <a:spAutoFit/>
          </a:bodyPr>
          <a:lstStyle/>
          <a:p>
            <a:pPr>
              <a:lnSpc>
                <a:spcPct val="150000"/>
              </a:lnSpc>
              <a:defRPr/>
            </a:pPr>
            <a:r>
              <a:rPr lang="zh-CN" altLang="en-US" sz="2400" b="1" dirty="0">
                <a:latin typeface="+mn-ea"/>
                <a:ea typeface="+mn-ea"/>
              </a:rPr>
              <a:t>思考：</a:t>
            </a:r>
          </a:p>
          <a:p>
            <a:pPr>
              <a:lnSpc>
                <a:spcPct val="150000"/>
              </a:lnSpc>
              <a:defRPr/>
            </a:pPr>
            <a:r>
              <a:rPr lang="en-US" altLang="zh-CN" sz="2400" b="1" dirty="0">
                <a:latin typeface="+mn-ea"/>
                <a:ea typeface="+mn-ea"/>
              </a:rPr>
              <a:t>1.</a:t>
            </a:r>
            <a:r>
              <a:rPr lang="zh-CN" altLang="en-US" sz="2400" b="1" dirty="0">
                <a:latin typeface="+mn-ea"/>
                <a:ea typeface="+mn-ea"/>
              </a:rPr>
              <a:t>社区护士应如何指导患者居家护理？ </a:t>
            </a:r>
          </a:p>
          <a:p>
            <a:pPr>
              <a:lnSpc>
                <a:spcPct val="150000"/>
              </a:lnSpc>
              <a:defRPr/>
            </a:pPr>
            <a:r>
              <a:rPr lang="en-US" altLang="zh-CN" sz="2400" b="1" dirty="0">
                <a:latin typeface="+mn-ea"/>
                <a:ea typeface="+mn-ea"/>
              </a:rPr>
              <a:t>2.</a:t>
            </a:r>
            <a:r>
              <a:rPr lang="zh-CN" altLang="en-US" sz="2400" b="1" dirty="0">
                <a:latin typeface="+mn-ea"/>
                <a:ea typeface="+mn-ea"/>
              </a:rPr>
              <a:t>对患者的家人采取何种预防措施？</a:t>
            </a:r>
          </a:p>
        </p:txBody>
      </p:sp>
      <p:pic>
        <p:nvPicPr>
          <p:cNvPr id="41991" name="Picture 16" descr="CHALKS"/>
          <p:cNvPicPr>
            <a:picLocks noChangeAspect="1" noChangeArrowheads="1"/>
          </p:cNvPicPr>
          <p:nvPr/>
        </p:nvPicPr>
        <p:blipFill>
          <a:blip r:embed="rId4" cstate="print"/>
          <a:srcRect/>
          <a:stretch>
            <a:fillRect/>
          </a:stretch>
        </p:blipFill>
        <p:spPr bwMode="auto">
          <a:xfrm>
            <a:off x="827088" y="4724400"/>
            <a:ext cx="3529012" cy="1431925"/>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43011" name="Picture 15" descr="Chalkboard3"/>
          <p:cNvPicPr>
            <a:picLocks noChangeAspect="1" noChangeArrowheads="1"/>
          </p:cNvPicPr>
          <p:nvPr/>
        </p:nvPicPr>
        <p:blipFill>
          <a:blip r:embed="rId2" cstate="print"/>
          <a:srcRect t="2168"/>
          <a:stretch>
            <a:fillRect/>
          </a:stretch>
        </p:blipFill>
        <p:spPr bwMode="auto">
          <a:xfrm>
            <a:off x="0" y="736600"/>
            <a:ext cx="5292725" cy="6121400"/>
          </a:xfrm>
          <a:prstGeom prst="rect">
            <a:avLst/>
          </a:prstGeom>
          <a:noFill/>
          <a:ln w="9525">
            <a:noFill/>
            <a:miter lim="800000"/>
            <a:headEnd/>
            <a:tailEnd/>
          </a:ln>
        </p:spPr>
      </p:pic>
      <p:sp>
        <p:nvSpPr>
          <p:cNvPr id="6" name="TextBox 5"/>
          <p:cNvSpPr txBox="1"/>
          <p:nvPr/>
        </p:nvSpPr>
        <p:spPr>
          <a:xfrm>
            <a:off x="900113" y="1268413"/>
            <a:ext cx="3384550" cy="2862262"/>
          </a:xfrm>
          <a:prstGeom prst="rect">
            <a:avLst/>
          </a:prstGeom>
          <a:noFill/>
        </p:spPr>
        <p:txBody>
          <a:bodyPr>
            <a:spAutoFit/>
          </a:bodyPr>
          <a:lstStyle/>
          <a:p>
            <a:pPr>
              <a:lnSpc>
                <a:spcPct val="150000"/>
              </a:lnSpc>
              <a:defRPr/>
            </a:pPr>
            <a:r>
              <a:rPr lang="zh-CN" altLang="en-US" sz="2400" b="1" dirty="0">
                <a:solidFill>
                  <a:schemeClr val="bg1"/>
                </a:solidFill>
                <a:latin typeface="+mn-ea"/>
                <a:ea typeface="+mn-ea"/>
              </a:rPr>
              <a:t>       患者，男性，</a:t>
            </a:r>
            <a:r>
              <a:rPr lang="en-US" altLang="zh-CN" sz="2400" b="1" dirty="0">
                <a:solidFill>
                  <a:schemeClr val="bg1"/>
                </a:solidFill>
                <a:latin typeface="+mn-ea"/>
                <a:ea typeface="+mn-ea"/>
              </a:rPr>
              <a:t>30</a:t>
            </a:r>
            <a:r>
              <a:rPr lang="zh-CN" altLang="en-US" sz="2400" b="1" dirty="0">
                <a:solidFill>
                  <a:schemeClr val="bg1"/>
                </a:solidFill>
                <a:latin typeface="+mn-ea"/>
                <a:ea typeface="+mn-ea"/>
              </a:rPr>
              <a:t>岁，因头痛、低热、全身不适、肌肉关节疼痛及淋巴结肿大就诊，化验结果显示血清抗</a:t>
            </a:r>
            <a:r>
              <a:rPr lang="en-US" altLang="zh-CN" sz="2400" b="1" dirty="0">
                <a:solidFill>
                  <a:schemeClr val="bg1"/>
                </a:solidFill>
                <a:latin typeface="+mn-ea"/>
                <a:ea typeface="+mn-ea"/>
              </a:rPr>
              <a:t>-HIV</a:t>
            </a:r>
            <a:r>
              <a:rPr lang="zh-CN" altLang="en-US" sz="2400" b="1" dirty="0">
                <a:solidFill>
                  <a:schemeClr val="bg1"/>
                </a:solidFill>
                <a:latin typeface="+mn-ea"/>
                <a:ea typeface="+mn-ea"/>
              </a:rPr>
              <a:t>阳性。 </a:t>
            </a:r>
          </a:p>
        </p:txBody>
      </p:sp>
      <p:pic>
        <p:nvPicPr>
          <p:cNvPr id="43013" name="Picture 2" descr="http://down.tutu001.com/d/file/20120217/373dcfb4c8f401a2c8be033836_560.jpg"/>
          <p:cNvPicPr>
            <a:picLocks noGrp="1" noChangeAspect="1" noChangeArrowheads="1"/>
          </p:cNvPicPr>
          <p:nvPr>
            <p:ph idx="1"/>
          </p:nvPr>
        </p:nvPicPr>
        <p:blipFill>
          <a:blip r:embed="rId3" cstate="print"/>
          <a:srcRect l="9450" t="12531" r="9550" b="12289"/>
          <a:stretch>
            <a:fillRect/>
          </a:stretch>
        </p:blipFill>
        <p:spPr>
          <a:xfrm>
            <a:off x="6732588" y="1341438"/>
            <a:ext cx="2012950" cy="1811337"/>
          </a:xfrm>
        </p:spPr>
      </p:pic>
      <p:sp>
        <p:nvSpPr>
          <p:cNvPr id="8" name="TextBox 7"/>
          <p:cNvSpPr txBox="1"/>
          <p:nvPr/>
        </p:nvSpPr>
        <p:spPr>
          <a:xfrm>
            <a:off x="5364163" y="2997200"/>
            <a:ext cx="3455987" cy="2862263"/>
          </a:xfrm>
          <a:prstGeom prst="rect">
            <a:avLst/>
          </a:prstGeom>
          <a:noFill/>
        </p:spPr>
        <p:txBody>
          <a:bodyPr>
            <a:spAutoFit/>
          </a:bodyPr>
          <a:lstStyle/>
          <a:p>
            <a:pPr>
              <a:lnSpc>
                <a:spcPct val="150000"/>
              </a:lnSpc>
              <a:defRPr/>
            </a:pPr>
            <a:r>
              <a:rPr lang="zh-CN" altLang="en-US" sz="2400" b="1" dirty="0">
                <a:latin typeface="+mn-ea"/>
                <a:ea typeface="+mn-ea"/>
              </a:rPr>
              <a:t>思考：</a:t>
            </a:r>
            <a:endParaRPr lang="en-US" altLang="zh-CN" sz="2400" b="1" dirty="0">
              <a:latin typeface="+mn-ea"/>
              <a:ea typeface="+mn-ea"/>
            </a:endParaRPr>
          </a:p>
          <a:p>
            <a:pPr>
              <a:defRPr/>
            </a:pPr>
            <a:r>
              <a:rPr lang="en-US" altLang="zh-CN" sz="2400" b="1" dirty="0">
                <a:latin typeface="+mn-ea"/>
                <a:ea typeface="+mn-ea"/>
              </a:rPr>
              <a:t>1.</a:t>
            </a:r>
            <a:r>
              <a:rPr lang="zh-CN" altLang="en-US" sz="2400" b="1" dirty="0">
                <a:latin typeface="+mn-ea"/>
                <a:ea typeface="+mn-ea"/>
              </a:rPr>
              <a:t>此患者最有可能还有什么疾病？</a:t>
            </a:r>
          </a:p>
          <a:p>
            <a:pPr>
              <a:defRPr/>
            </a:pPr>
            <a:r>
              <a:rPr lang="en-US" altLang="zh-CN" sz="2400" b="1" dirty="0">
                <a:latin typeface="+mn-ea"/>
                <a:ea typeface="+mn-ea"/>
              </a:rPr>
              <a:t>2.</a:t>
            </a:r>
            <a:r>
              <a:rPr lang="zh-CN" altLang="en-US" sz="2400" b="1" dirty="0">
                <a:latin typeface="+mn-ea"/>
                <a:ea typeface="+mn-ea"/>
              </a:rPr>
              <a:t>该患者存在哪些高危因素？</a:t>
            </a:r>
          </a:p>
          <a:p>
            <a:pPr>
              <a:defRPr/>
            </a:pPr>
            <a:r>
              <a:rPr lang="en-US" altLang="zh-CN" sz="2400" b="1" dirty="0">
                <a:latin typeface="+mn-ea"/>
                <a:ea typeface="+mn-ea"/>
              </a:rPr>
              <a:t>3.</a:t>
            </a:r>
            <a:r>
              <a:rPr lang="zh-CN" altLang="en-US" sz="2400" b="1" dirty="0">
                <a:latin typeface="+mn-ea"/>
                <a:ea typeface="+mn-ea"/>
              </a:rPr>
              <a:t>社区护士应如何指导其居家护理？ </a:t>
            </a:r>
          </a:p>
        </p:txBody>
      </p:sp>
      <p:pic>
        <p:nvPicPr>
          <p:cNvPr id="43015" name="Picture 16" descr="CHALKS"/>
          <p:cNvPicPr>
            <a:picLocks noChangeAspect="1" noChangeArrowheads="1"/>
          </p:cNvPicPr>
          <p:nvPr/>
        </p:nvPicPr>
        <p:blipFill>
          <a:blip r:embed="rId4" cstate="print"/>
          <a:srcRect/>
          <a:stretch>
            <a:fillRect/>
          </a:stretch>
        </p:blipFill>
        <p:spPr bwMode="auto">
          <a:xfrm>
            <a:off x="827088" y="4581525"/>
            <a:ext cx="3529012" cy="15748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txBox="1">
            <a:spLocks noGrp="1"/>
          </p:cNvSpPr>
          <p:nvPr/>
        </p:nvSpPr>
        <p:spPr bwMode="auto">
          <a:xfrm>
            <a:off x="6248400" y="0"/>
            <a:ext cx="2667000" cy="228600"/>
          </a:xfrm>
          <a:prstGeom prst="rect">
            <a:avLst/>
          </a:prstGeom>
          <a:noFill/>
          <a:ln>
            <a:miter lim="800000"/>
            <a:headEnd/>
            <a:tailEnd/>
          </a:ln>
        </p:spPr>
        <p:txBody>
          <a:bodyPr/>
          <a:lstStyle/>
          <a:p>
            <a:pPr algn="r">
              <a:defRPr/>
            </a:pPr>
            <a:r>
              <a:rPr lang="en-US" sz="1000">
                <a:solidFill>
                  <a:schemeClr val="bg1"/>
                </a:solidFill>
                <a:latin typeface="+mn-lt"/>
                <a:ea typeface="宋体" pitchFamily="2" charset="-122"/>
              </a:rPr>
              <a:t>www.pumpress.com.cn</a:t>
            </a:r>
          </a:p>
        </p:txBody>
      </p:sp>
      <p:sp>
        <p:nvSpPr>
          <p:cNvPr id="2" name="TextBox 7"/>
          <p:cNvSpPr txBox="1">
            <a:spLocks noChangeArrowheads="1"/>
          </p:cNvSpPr>
          <p:nvPr/>
        </p:nvSpPr>
        <p:spPr bwMode="auto">
          <a:xfrm>
            <a:off x="468313" y="2565400"/>
            <a:ext cx="7929562" cy="1190625"/>
          </a:xfrm>
          <a:prstGeom prst="rect">
            <a:avLst/>
          </a:prstGeom>
          <a:noFill/>
          <a:ln w="9525">
            <a:noFill/>
            <a:miter lim="800000"/>
            <a:headEnd/>
            <a:tailEnd/>
          </a:ln>
        </p:spPr>
        <p:txBody>
          <a:bodyPr>
            <a:spAutoFit/>
          </a:bodyPr>
          <a:lstStyle/>
          <a:p>
            <a:endParaRPr lang="zh-CN" altLang="en-US" b="1">
              <a:solidFill>
                <a:schemeClr val="tx2"/>
              </a:solidFill>
            </a:endParaRPr>
          </a:p>
          <a:p>
            <a:endParaRPr lang="zh-CN" altLang="en-US" b="1">
              <a:solidFill>
                <a:schemeClr val="tx2"/>
              </a:solidFill>
            </a:endParaRPr>
          </a:p>
          <a:p>
            <a:endParaRPr lang="zh-CN" altLang="en-US" b="1">
              <a:solidFill>
                <a:schemeClr val="tx2"/>
              </a:solidFill>
            </a:endParaRPr>
          </a:p>
          <a:p>
            <a:endParaRPr lang="zh-CN" altLang="en-US" b="1">
              <a:solidFill>
                <a:schemeClr val="tx2"/>
              </a:solidFill>
            </a:endParaRPr>
          </a:p>
        </p:txBody>
      </p:sp>
      <p:sp>
        <p:nvSpPr>
          <p:cNvPr id="44035" name="标题 5"/>
          <p:cNvSpPr>
            <a:spLocks noGrp="1"/>
          </p:cNvSpPr>
          <p:nvPr>
            <p:ph type="title"/>
          </p:nvPr>
        </p:nvSpPr>
        <p:spPr/>
        <p:txBody>
          <a:bodyPr/>
          <a:lstStyle/>
          <a:p>
            <a:r>
              <a:rPr lang="zh-CN" altLang="en-US" smtClean="0">
                <a:ea typeface="宋体" charset="-122"/>
              </a:rPr>
              <a:t>一、病毒性肝炎</a:t>
            </a:r>
          </a:p>
        </p:txBody>
      </p:sp>
      <p:sp>
        <p:nvSpPr>
          <p:cNvPr id="44036" name="内容占位符 6"/>
          <p:cNvSpPr>
            <a:spLocks noGrp="1"/>
          </p:cNvSpPr>
          <p:nvPr>
            <p:ph idx="1"/>
          </p:nvPr>
        </p:nvSpPr>
        <p:spPr/>
        <p:txBody>
          <a:bodyPr/>
          <a:lstStyle/>
          <a:p>
            <a:pPr>
              <a:spcBef>
                <a:spcPct val="0"/>
              </a:spcBef>
            </a:pPr>
            <a:r>
              <a:rPr lang="zh-CN" altLang="en-US" smtClean="0">
                <a:ea typeface="宋体" charset="-122"/>
              </a:rPr>
              <a:t>病毒性肝炎是由多种肝炎病毒所引起的，以肝脏炎症和坏死病变为主的一组传染病。</a:t>
            </a:r>
            <a:endParaRPr lang="en-US" altLang="zh-CN" smtClean="0">
              <a:ea typeface="宋体" charset="-122"/>
            </a:endParaRPr>
          </a:p>
          <a:p>
            <a:pPr>
              <a:spcBef>
                <a:spcPct val="0"/>
              </a:spcBef>
            </a:pPr>
            <a:r>
              <a:rPr lang="zh-CN" altLang="en-US" smtClean="0">
                <a:ea typeface="宋体" charset="-122"/>
              </a:rPr>
              <a:t>目前病毒性肝炎分甲、乙、丙、丁、戊（</a:t>
            </a:r>
            <a:r>
              <a:rPr lang="en-US" altLang="zh-CN" smtClean="0">
                <a:ea typeface="宋体" charset="-122"/>
              </a:rPr>
              <a:t>A</a:t>
            </a:r>
            <a:r>
              <a:rPr lang="zh-CN" altLang="en-US" smtClean="0">
                <a:ea typeface="宋体" charset="-122"/>
              </a:rPr>
              <a:t>、</a:t>
            </a:r>
            <a:r>
              <a:rPr lang="en-US" altLang="zh-CN" smtClean="0">
                <a:ea typeface="宋体" charset="-122"/>
              </a:rPr>
              <a:t>B</a:t>
            </a:r>
            <a:r>
              <a:rPr lang="zh-CN" altLang="en-US" smtClean="0">
                <a:ea typeface="宋体" charset="-122"/>
              </a:rPr>
              <a:t>、</a:t>
            </a:r>
            <a:r>
              <a:rPr lang="en-US" altLang="zh-CN" smtClean="0">
                <a:ea typeface="宋体" charset="-122"/>
              </a:rPr>
              <a:t>C</a:t>
            </a:r>
            <a:r>
              <a:rPr lang="zh-CN" altLang="en-US" smtClean="0">
                <a:ea typeface="宋体" charset="-122"/>
              </a:rPr>
              <a:t>、</a:t>
            </a:r>
            <a:r>
              <a:rPr lang="en-US" altLang="zh-CN" smtClean="0">
                <a:ea typeface="宋体" charset="-122"/>
              </a:rPr>
              <a:t>D</a:t>
            </a:r>
            <a:r>
              <a:rPr lang="zh-CN" altLang="en-US" smtClean="0">
                <a:ea typeface="宋体" charset="-122"/>
              </a:rPr>
              <a:t>、</a:t>
            </a:r>
            <a:r>
              <a:rPr lang="en-US" altLang="zh-CN" smtClean="0">
                <a:ea typeface="宋体" charset="-122"/>
              </a:rPr>
              <a:t>E</a:t>
            </a:r>
            <a:r>
              <a:rPr lang="zh-CN" altLang="en-US" smtClean="0">
                <a:ea typeface="宋体" charset="-122"/>
              </a:rPr>
              <a:t>）五型，我国病毒性肝炎多半为乙型。</a:t>
            </a:r>
            <a:endParaRPr lang="en-US" altLang="zh-CN" smtClean="0">
              <a:ea typeface="宋体" charset="-122"/>
            </a:endParaRPr>
          </a:p>
          <a:p>
            <a:pPr>
              <a:spcBef>
                <a:spcPct val="0"/>
              </a:spcBef>
            </a:pPr>
            <a:r>
              <a:rPr lang="zh-CN" altLang="en-US" smtClean="0">
                <a:ea typeface="宋体" charset="-122"/>
              </a:rPr>
              <a:t>引起病毒性肝炎的病原体为肝炎病毒。</a:t>
            </a:r>
          </a:p>
          <a:p>
            <a:pPr>
              <a:spcBef>
                <a:spcPct val="0"/>
              </a:spcBef>
            </a:pPr>
            <a:endParaRPr lang="zh-CN" altLang="en-US" smtClean="0">
              <a:ea typeface="宋体"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7" name="Picture 2" descr="021T5201239"/>
          <p:cNvPicPr>
            <a:picLocks noChangeAspect="1" noChangeArrowheads="1"/>
          </p:cNvPicPr>
          <p:nvPr/>
        </p:nvPicPr>
        <p:blipFill>
          <a:blip r:embed="rId3" cstate="print">
            <a:lum bright="-6000" contrast="12000"/>
          </a:blip>
          <a:srcRect l="-1820" t="19086" r="67696"/>
          <a:stretch>
            <a:fillRect/>
          </a:stretch>
        </p:blipFill>
        <p:spPr bwMode="auto">
          <a:xfrm>
            <a:off x="323850" y="1989138"/>
            <a:ext cx="2259013" cy="4032250"/>
          </a:xfrm>
          <a:prstGeom prst="rect">
            <a:avLst/>
          </a:prstGeom>
          <a:noFill/>
          <a:ln w="9525">
            <a:noFill/>
            <a:miter lim="800000"/>
            <a:headEnd/>
            <a:tailEnd/>
          </a:ln>
        </p:spPr>
      </p:pic>
      <p:sp>
        <p:nvSpPr>
          <p:cNvPr id="45058" name="Text Box 3"/>
          <p:cNvSpPr txBox="1">
            <a:spLocks noChangeArrowheads="1"/>
          </p:cNvSpPr>
          <p:nvPr/>
        </p:nvSpPr>
        <p:spPr bwMode="auto">
          <a:xfrm>
            <a:off x="3348038" y="2420938"/>
            <a:ext cx="1368425" cy="3224212"/>
          </a:xfrm>
          <a:prstGeom prst="rect">
            <a:avLst/>
          </a:prstGeom>
          <a:noFill/>
          <a:ln w="9525">
            <a:noFill/>
            <a:miter lim="800000"/>
            <a:headEnd/>
            <a:tailEnd/>
          </a:ln>
        </p:spPr>
        <p:txBody>
          <a:bodyPr>
            <a:spAutoFit/>
          </a:bodyPr>
          <a:lstStyle/>
          <a:p>
            <a:pPr>
              <a:spcAft>
                <a:spcPct val="30000"/>
              </a:spcAft>
            </a:pPr>
            <a:r>
              <a:rPr lang="zh-CN" altLang="en-US" b="1">
                <a:solidFill>
                  <a:schemeClr val="tx2"/>
                </a:solidFill>
              </a:rPr>
              <a:t>甲型</a:t>
            </a:r>
          </a:p>
          <a:p>
            <a:pPr>
              <a:spcAft>
                <a:spcPct val="30000"/>
              </a:spcAft>
            </a:pPr>
            <a:endParaRPr lang="zh-CN" altLang="en-US" b="1">
              <a:solidFill>
                <a:schemeClr val="tx2"/>
              </a:solidFill>
            </a:endParaRPr>
          </a:p>
          <a:p>
            <a:pPr>
              <a:spcAft>
                <a:spcPct val="30000"/>
              </a:spcAft>
            </a:pPr>
            <a:r>
              <a:rPr lang="zh-CN" altLang="en-US" b="1">
                <a:solidFill>
                  <a:schemeClr val="tx2"/>
                </a:solidFill>
              </a:rPr>
              <a:t>戊型</a:t>
            </a:r>
          </a:p>
          <a:p>
            <a:pPr>
              <a:spcAft>
                <a:spcPct val="30000"/>
              </a:spcAft>
            </a:pPr>
            <a:endParaRPr lang="zh-CN" altLang="en-US" b="1">
              <a:solidFill>
                <a:schemeClr val="tx2"/>
              </a:solidFill>
            </a:endParaRPr>
          </a:p>
          <a:p>
            <a:pPr>
              <a:spcAft>
                <a:spcPct val="30000"/>
              </a:spcAft>
            </a:pPr>
            <a:r>
              <a:rPr lang="zh-CN" altLang="en-US" b="1">
                <a:solidFill>
                  <a:schemeClr val="tx2"/>
                </a:solidFill>
              </a:rPr>
              <a:t>乙型</a:t>
            </a:r>
          </a:p>
          <a:p>
            <a:pPr>
              <a:spcAft>
                <a:spcPct val="30000"/>
              </a:spcAft>
            </a:pPr>
            <a:endParaRPr lang="zh-CN" altLang="en-US" b="1">
              <a:solidFill>
                <a:schemeClr val="tx2"/>
              </a:solidFill>
            </a:endParaRPr>
          </a:p>
          <a:p>
            <a:pPr>
              <a:spcAft>
                <a:spcPct val="30000"/>
              </a:spcAft>
            </a:pPr>
            <a:r>
              <a:rPr lang="zh-CN" altLang="en-US" b="1">
                <a:solidFill>
                  <a:schemeClr val="tx2"/>
                </a:solidFill>
              </a:rPr>
              <a:t>丙型</a:t>
            </a:r>
          </a:p>
          <a:p>
            <a:pPr>
              <a:spcAft>
                <a:spcPct val="30000"/>
              </a:spcAft>
            </a:pPr>
            <a:endParaRPr lang="zh-CN" altLang="en-US" b="1">
              <a:solidFill>
                <a:schemeClr val="tx2"/>
              </a:solidFill>
            </a:endParaRPr>
          </a:p>
          <a:p>
            <a:r>
              <a:rPr lang="zh-CN" altLang="en-US" b="1">
                <a:solidFill>
                  <a:schemeClr val="tx2"/>
                </a:solidFill>
              </a:rPr>
              <a:t>丁型</a:t>
            </a:r>
            <a:r>
              <a:rPr lang="zh-CN" altLang="en-US">
                <a:solidFill>
                  <a:srgbClr val="CC3300"/>
                </a:solidFill>
              </a:rPr>
              <a:t>    </a:t>
            </a:r>
          </a:p>
        </p:txBody>
      </p:sp>
      <p:sp>
        <p:nvSpPr>
          <p:cNvPr id="45059" name="Line 4"/>
          <p:cNvSpPr>
            <a:spLocks noChangeShapeType="1"/>
          </p:cNvSpPr>
          <p:nvPr/>
        </p:nvSpPr>
        <p:spPr bwMode="auto">
          <a:xfrm>
            <a:off x="2916238" y="3644900"/>
            <a:ext cx="5688012" cy="0"/>
          </a:xfrm>
          <a:prstGeom prst="line">
            <a:avLst/>
          </a:prstGeom>
          <a:noFill/>
          <a:ln w="38100">
            <a:solidFill>
              <a:srgbClr val="993300"/>
            </a:solidFill>
            <a:prstDash val="sysDot"/>
            <a:round/>
            <a:headEnd/>
            <a:tailEnd/>
          </a:ln>
        </p:spPr>
        <p:txBody>
          <a:bodyPr/>
          <a:lstStyle/>
          <a:p>
            <a:endParaRPr lang="zh-CN" altLang="en-US"/>
          </a:p>
        </p:txBody>
      </p:sp>
      <p:sp>
        <p:nvSpPr>
          <p:cNvPr id="45060" name="Text Box 5"/>
          <p:cNvSpPr txBox="1">
            <a:spLocks noChangeArrowheads="1"/>
          </p:cNvSpPr>
          <p:nvPr/>
        </p:nvSpPr>
        <p:spPr bwMode="auto">
          <a:xfrm>
            <a:off x="5292725" y="2905125"/>
            <a:ext cx="1565275" cy="2166938"/>
          </a:xfrm>
          <a:prstGeom prst="rect">
            <a:avLst/>
          </a:prstGeom>
          <a:noFill/>
          <a:ln w="9525">
            <a:noFill/>
            <a:miter lim="800000"/>
            <a:headEnd/>
            <a:tailEnd/>
          </a:ln>
        </p:spPr>
        <p:txBody>
          <a:bodyPr>
            <a:spAutoFit/>
          </a:bodyPr>
          <a:lstStyle/>
          <a:p>
            <a:r>
              <a:rPr lang="zh-CN" altLang="en-US" b="1">
                <a:solidFill>
                  <a:schemeClr val="tx2"/>
                </a:solidFill>
              </a:rPr>
              <a:t>粪</a:t>
            </a:r>
            <a:r>
              <a:rPr lang="en-US" altLang="zh-CN" b="1">
                <a:solidFill>
                  <a:schemeClr val="tx2"/>
                </a:solidFill>
              </a:rPr>
              <a:t>—</a:t>
            </a:r>
            <a:r>
              <a:rPr lang="zh-CN" altLang="en-US" b="1">
                <a:solidFill>
                  <a:schemeClr val="tx2"/>
                </a:solidFill>
              </a:rPr>
              <a:t>口传播</a:t>
            </a:r>
          </a:p>
          <a:p>
            <a:endParaRPr lang="zh-CN" altLang="en-US" b="1">
              <a:solidFill>
                <a:schemeClr val="tx2"/>
              </a:solidFill>
            </a:endParaRPr>
          </a:p>
          <a:p>
            <a:endParaRPr lang="zh-CN" altLang="en-US" sz="2800" b="1"/>
          </a:p>
          <a:p>
            <a:endParaRPr lang="zh-CN" altLang="en-US" b="1">
              <a:solidFill>
                <a:schemeClr val="tx2"/>
              </a:solidFill>
            </a:endParaRPr>
          </a:p>
          <a:p>
            <a:r>
              <a:rPr lang="zh-CN" altLang="en-US" b="1">
                <a:solidFill>
                  <a:schemeClr val="tx2"/>
                </a:solidFill>
              </a:rPr>
              <a:t>血液传播</a:t>
            </a:r>
          </a:p>
          <a:p>
            <a:r>
              <a:rPr lang="zh-CN" altLang="en-US" b="1">
                <a:solidFill>
                  <a:schemeClr val="tx2"/>
                </a:solidFill>
              </a:rPr>
              <a:t>母婴传播</a:t>
            </a:r>
          </a:p>
          <a:p>
            <a:r>
              <a:rPr lang="zh-CN" altLang="en-US" b="1">
                <a:solidFill>
                  <a:schemeClr val="tx2"/>
                </a:solidFill>
              </a:rPr>
              <a:t>密切接触传播</a:t>
            </a:r>
          </a:p>
        </p:txBody>
      </p:sp>
      <p:sp>
        <p:nvSpPr>
          <p:cNvPr id="45061" name="Freeform 6"/>
          <p:cNvSpPr>
            <a:spLocks/>
          </p:cNvSpPr>
          <p:nvPr/>
        </p:nvSpPr>
        <p:spPr bwMode="auto">
          <a:xfrm>
            <a:off x="2843213" y="4076700"/>
            <a:ext cx="522287" cy="1427163"/>
          </a:xfrm>
          <a:custGeom>
            <a:avLst/>
            <a:gdLst>
              <a:gd name="T0" fmla="*/ 329 w 329"/>
              <a:gd name="T1" fmla="*/ 0 h 899"/>
              <a:gd name="T2" fmla="*/ 0 w 329"/>
              <a:gd name="T3" fmla="*/ 0 h 899"/>
              <a:gd name="T4" fmla="*/ 8 w 329"/>
              <a:gd name="T5" fmla="*/ 899 h 899"/>
              <a:gd name="T6" fmla="*/ 326 w 329"/>
              <a:gd name="T7" fmla="*/ 899 h 899"/>
              <a:gd name="T8" fmla="*/ 0 60000 65536"/>
              <a:gd name="T9" fmla="*/ 0 60000 65536"/>
              <a:gd name="T10" fmla="*/ 0 60000 65536"/>
              <a:gd name="T11" fmla="*/ 0 60000 65536"/>
              <a:gd name="T12" fmla="*/ 0 w 329"/>
              <a:gd name="T13" fmla="*/ 0 h 899"/>
              <a:gd name="T14" fmla="*/ 329 w 329"/>
              <a:gd name="T15" fmla="*/ 899 h 899"/>
            </a:gdLst>
            <a:ahLst/>
            <a:cxnLst>
              <a:cxn ang="T8">
                <a:pos x="T0" y="T1"/>
              </a:cxn>
              <a:cxn ang="T9">
                <a:pos x="T2" y="T3"/>
              </a:cxn>
              <a:cxn ang="T10">
                <a:pos x="T4" y="T5"/>
              </a:cxn>
              <a:cxn ang="T11">
                <a:pos x="T6" y="T7"/>
              </a:cxn>
            </a:cxnLst>
            <a:rect l="T12" t="T13" r="T14" b="T15"/>
            <a:pathLst>
              <a:path w="329" h="899">
                <a:moveTo>
                  <a:pt x="329" y="0"/>
                </a:moveTo>
                <a:cubicBezTo>
                  <a:pt x="219" y="0"/>
                  <a:pt x="110" y="0"/>
                  <a:pt x="0" y="0"/>
                </a:cubicBezTo>
                <a:lnTo>
                  <a:pt x="8" y="899"/>
                </a:lnTo>
                <a:lnTo>
                  <a:pt x="326" y="899"/>
                </a:lnTo>
              </a:path>
            </a:pathLst>
          </a:custGeom>
          <a:noFill/>
          <a:ln w="38100" cap="flat">
            <a:solidFill>
              <a:srgbClr val="993300"/>
            </a:solidFill>
            <a:prstDash val="sysDot"/>
            <a:round/>
            <a:headEnd type="arrow" w="med" len="med"/>
            <a:tailEnd type="none" w="med" len="med"/>
          </a:ln>
        </p:spPr>
        <p:txBody>
          <a:bodyPr/>
          <a:lstStyle/>
          <a:p>
            <a:endParaRPr lang="zh-CN" altLang="en-US"/>
          </a:p>
        </p:txBody>
      </p:sp>
      <p:sp>
        <p:nvSpPr>
          <p:cNvPr id="8" name="TextBox 7"/>
          <p:cNvSpPr txBox="1">
            <a:spLocks noChangeArrowheads="1"/>
          </p:cNvSpPr>
          <p:nvPr/>
        </p:nvSpPr>
        <p:spPr bwMode="auto">
          <a:xfrm>
            <a:off x="468313" y="1341438"/>
            <a:ext cx="4572000" cy="579437"/>
          </a:xfrm>
          <a:prstGeom prst="rect">
            <a:avLst/>
          </a:prstGeom>
          <a:noFill/>
          <a:ln w="9525">
            <a:noFill/>
            <a:miter lim="800000"/>
            <a:headEnd/>
            <a:tailEnd/>
          </a:ln>
        </p:spPr>
        <p:txBody>
          <a:bodyPr>
            <a:spAutoFit/>
          </a:bodyPr>
          <a:lstStyle/>
          <a:p>
            <a:pPr>
              <a:defRPr/>
            </a:pPr>
            <a:r>
              <a:rPr lang="zh-CN" altLang="en-US" sz="3200" b="1" dirty="0">
                <a:latin typeface="+mn-lt"/>
                <a:ea typeface="+mn-ea"/>
              </a:rPr>
              <a:t>（一）流行病学</a:t>
            </a:r>
          </a:p>
        </p:txBody>
      </p:sp>
      <p:sp>
        <p:nvSpPr>
          <p:cNvPr id="45063" name="标题 5"/>
          <p:cNvSpPr>
            <a:spLocks noGrp="1"/>
          </p:cNvSpPr>
          <p:nvPr>
            <p:ph type="title"/>
          </p:nvPr>
        </p:nvSpPr>
        <p:spPr/>
        <p:txBody>
          <a:bodyPr/>
          <a:lstStyle/>
          <a:p>
            <a:r>
              <a:rPr lang="zh-CN" altLang="en-US" smtClean="0">
                <a:ea typeface="宋体" charset="-122"/>
              </a:rPr>
              <a:t>一、病毒性肝炎</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a:spLocks noChangeArrowheads="1"/>
          </p:cNvSpPr>
          <p:nvPr/>
        </p:nvSpPr>
        <p:spPr bwMode="auto">
          <a:xfrm>
            <a:off x="684213" y="1268413"/>
            <a:ext cx="4175125" cy="579437"/>
          </a:xfrm>
          <a:prstGeom prst="rect">
            <a:avLst/>
          </a:prstGeom>
          <a:noFill/>
          <a:ln w="9525">
            <a:noFill/>
            <a:miter lim="800000"/>
            <a:headEnd/>
            <a:tailEnd/>
          </a:ln>
        </p:spPr>
        <p:txBody>
          <a:bodyPr>
            <a:spAutoFit/>
          </a:bodyPr>
          <a:lstStyle/>
          <a:p>
            <a:pPr>
              <a:defRPr/>
            </a:pPr>
            <a:r>
              <a:rPr lang="zh-CN" altLang="en-US" sz="3200" b="1" dirty="0">
                <a:latin typeface="+mn-lt"/>
                <a:ea typeface="+mn-ea"/>
              </a:rPr>
              <a:t>（二）临床表现</a:t>
            </a:r>
            <a:endParaRPr lang="zh-CN" altLang="en-US" b="1" dirty="0">
              <a:solidFill>
                <a:schemeClr val="tx2"/>
              </a:solidFill>
            </a:endParaRPr>
          </a:p>
        </p:txBody>
      </p:sp>
      <p:grpSp>
        <p:nvGrpSpPr>
          <p:cNvPr id="47106" name="组合 14"/>
          <p:cNvGrpSpPr>
            <a:grpSpLocks/>
          </p:cNvGrpSpPr>
          <p:nvPr/>
        </p:nvGrpSpPr>
        <p:grpSpPr bwMode="auto">
          <a:xfrm>
            <a:off x="755650" y="1989138"/>
            <a:ext cx="7345363" cy="4243387"/>
            <a:chOff x="611188" y="1557338"/>
            <a:chExt cx="7345362" cy="4243387"/>
          </a:xfrm>
        </p:grpSpPr>
        <p:sp>
          <p:nvSpPr>
            <p:cNvPr id="47108" name="矩形 12"/>
            <p:cNvSpPr>
              <a:spLocks noChangeArrowheads="1"/>
            </p:cNvSpPr>
            <p:nvPr/>
          </p:nvSpPr>
          <p:spPr bwMode="auto">
            <a:xfrm>
              <a:off x="611188" y="1700213"/>
              <a:ext cx="1831975" cy="500062"/>
            </a:xfrm>
            <a:prstGeom prst="rect">
              <a:avLst/>
            </a:prstGeom>
            <a:solidFill>
              <a:srgbClr val="FFCC00"/>
            </a:solidFill>
            <a:ln w="25400" algn="ctr">
              <a:solidFill>
                <a:srgbClr val="6492A3"/>
              </a:solidFill>
              <a:miter lim="800000"/>
              <a:headEnd/>
              <a:tailEnd/>
            </a:ln>
          </p:spPr>
          <p:txBody>
            <a:bodyPr anchor="ctr"/>
            <a:lstStyle/>
            <a:p>
              <a:pPr algn="ctr"/>
              <a:r>
                <a:rPr lang="zh-CN" altLang="en-US" b="1">
                  <a:solidFill>
                    <a:schemeClr val="tx2"/>
                  </a:solidFill>
                </a:rPr>
                <a:t>急性肝炎</a:t>
              </a:r>
            </a:p>
          </p:txBody>
        </p:sp>
        <p:sp>
          <p:nvSpPr>
            <p:cNvPr id="47109" name="虚尾箭头 18"/>
            <p:cNvSpPr>
              <a:spLocks/>
            </p:cNvSpPr>
            <p:nvPr/>
          </p:nvSpPr>
          <p:spPr bwMode="auto">
            <a:xfrm>
              <a:off x="2484438" y="1916113"/>
              <a:ext cx="3240087" cy="217487"/>
            </a:xfrm>
            <a:custGeom>
              <a:avLst/>
              <a:gdLst>
                <a:gd name="T0" fmla="*/ 0 w 539262"/>
                <a:gd name="T1" fmla="*/ 54372 h 142876"/>
                <a:gd name="T2" fmla="*/ 26827 w 539262"/>
                <a:gd name="T3" fmla="*/ 54372 h 142876"/>
                <a:gd name="T4" fmla="*/ 26827 w 539262"/>
                <a:gd name="T5" fmla="*/ 163115 h 142876"/>
                <a:gd name="T6" fmla="*/ 0 w 539262"/>
                <a:gd name="T7" fmla="*/ 163115 h 142876"/>
                <a:gd name="T8" fmla="*/ 0 w 539262"/>
                <a:gd name="T9" fmla="*/ 54372 h 142876"/>
                <a:gd name="T10" fmla="*/ 53655 w 539262"/>
                <a:gd name="T11" fmla="*/ 54372 h 142876"/>
                <a:gd name="T12" fmla="*/ 107310 w 539262"/>
                <a:gd name="T13" fmla="*/ 54372 h 142876"/>
                <a:gd name="T14" fmla="*/ 107310 w 539262"/>
                <a:gd name="T15" fmla="*/ 163115 h 142876"/>
                <a:gd name="T16" fmla="*/ 53655 w 539262"/>
                <a:gd name="T17" fmla="*/ 163115 h 142876"/>
                <a:gd name="T18" fmla="*/ 53655 w 539262"/>
                <a:gd name="T19" fmla="*/ 54372 h 142876"/>
                <a:gd name="T20" fmla="*/ 134131 w 539262"/>
                <a:gd name="T21" fmla="*/ 54372 h 142876"/>
                <a:gd name="T22" fmla="*/ 2810860 w 539262"/>
                <a:gd name="T23" fmla="*/ 54372 h 142876"/>
                <a:gd name="T24" fmla="*/ 2810860 w 539262"/>
                <a:gd name="T25" fmla="*/ 0 h 142876"/>
                <a:gd name="T26" fmla="*/ 3240087 w 539262"/>
                <a:gd name="T27" fmla="*/ 108744 h 142876"/>
                <a:gd name="T28" fmla="*/ 2810860 w 539262"/>
                <a:gd name="T29" fmla="*/ 217487 h 142876"/>
                <a:gd name="T30" fmla="*/ 2810860 w 539262"/>
                <a:gd name="T31" fmla="*/ 163115 h 142876"/>
                <a:gd name="T32" fmla="*/ 134131 w 539262"/>
                <a:gd name="T33" fmla="*/ 163115 h 142876"/>
                <a:gd name="T34" fmla="*/ 134131 w 539262"/>
                <a:gd name="T35" fmla="*/ 54372 h 14287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39262"/>
                <a:gd name="T55" fmla="*/ 0 h 142876"/>
                <a:gd name="T56" fmla="*/ 539262 w 539262"/>
                <a:gd name="T57" fmla="*/ 142876 h 14287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39262" h="142876">
                  <a:moveTo>
                    <a:pt x="0" y="35719"/>
                  </a:moveTo>
                  <a:lnTo>
                    <a:pt x="4465" y="35719"/>
                  </a:lnTo>
                  <a:lnTo>
                    <a:pt x="4465" y="107157"/>
                  </a:lnTo>
                  <a:lnTo>
                    <a:pt x="0" y="107157"/>
                  </a:lnTo>
                  <a:lnTo>
                    <a:pt x="0" y="35719"/>
                  </a:lnTo>
                  <a:close/>
                  <a:moveTo>
                    <a:pt x="8930" y="35719"/>
                  </a:moveTo>
                  <a:lnTo>
                    <a:pt x="17860" y="35719"/>
                  </a:lnTo>
                  <a:lnTo>
                    <a:pt x="17860" y="107157"/>
                  </a:lnTo>
                  <a:lnTo>
                    <a:pt x="8930" y="107157"/>
                  </a:lnTo>
                  <a:lnTo>
                    <a:pt x="8930" y="35719"/>
                  </a:lnTo>
                  <a:close/>
                  <a:moveTo>
                    <a:pt x="22324" y="35719"/>
                  </a:moveTo>
                  <a:lnTo>
                    <a:pt x="467824" y="35719"/>
                  </a:lnTo>
                  <a:lnTo>
                    <a:pt x="467824" y="0"/>
                  </a:lnTo>
                  <a:lnTo>
                    <a:pt x="539262" y="71438"/>
                  </a:lnTo>
                  <a:lnTo>
                    <a:pt x="467824" y="142876"/>
                  </a:lnTo>
                  <a:lnTo>
                    <a:pt x="467824" y="107157"/>
                  </a:lnTo>
                  <a:lnTo>
                    <a:pt x="22324" y="107157"/>
                  </a:lnTo>
                  <a:lnTo>
                    <a:pt x="22324" y="35719"/>
                  </a:lnTo>
                  <a:close/>
                </a:path>
              </a:pathLst>
            </a:custGeom>
            <a:solidFill>
              <a:schemeClr val="hlink"/>
            </a:solidFill>
            <a:ln w="25400" cap="flat" cmpd="sng" algn="ctr">
              <a:solidFill>
                <a:srgbClr val="6492A3"/>
              </a:solidFill>
              <a:prstDash val="solid"/>
              <a:round/>
              <a:headEnd/>
              <a:tailEnd/>
            </a:ln>
          </p:spPr>
          <p:txBody>
            <a:bodyPr anchor="ctr"/>
            <a:lstStyle/>
            <a:p>
              <a:endParaRPr lang="zh-CN" altLang="en-US"/>
            </a:p>
          </p:txBody>
        </p:sp>
        <p:sp>
          <p:nvSpPr>
            <p:cNvPr id="47110" name="TextBox 19"/>
            <p:cNvSpPr txBox="1">
              <a:spLocks noChangeArrowheads="1"/>
            </p:cNvSpPr>
            <p:nvPr/>
          </p:nvSpPr>
          <p:spPr bwMode="auto">
            <a:xfrm>
              <a:off x="5786438" y="1557338"/>
              <a:ext cx="2170112" cy="376237"/>
            </a:xfrm>
            <a:prstGeom prst="rect">
              <a:avLst/>
            </a:prstGeom>
            <a:noFill/>
            <a:ln w="9525">
              <a:solidFill>
                <a:schemeClr val="hlink"/>
              </a:solidFill>
              <a:miter lim="800000"/>
              <a:headEnd/>
              <a:tailEnd/>
            </a:ln>
          </p:spPr>
          <p:txBody>
            <a:bodyPr>
              <a:spAutoFit/>
            </a:bodyPr>
            <a:lstStyle/>
            <a:p>
              <a:r>
                <a:rPr lang="zh-CN" altLang="en-US" b="1">
                  <a:solidFill>
                    <a:schemeClr val="tx2"/>
                  </a:solidFill>
                </a:rPr>
                <a:t>黄疸型</a:t>
              </a:r>
              <a:endParaRPr lang="en-US" altLang="zh-CN" b="1">
                <a:solidFill>
                  <a:schemeClr val="tx2"/>
                </a:solidFill>
              </a:endParaRPr>
            </a:p>
          </p:txBody>
        </p:sp>
        <p:sp>
          <p:nvSpPr>
            <p:cNvPr id="47111" name="TextBox 19"/>
            <p:cNvSpPr txBox="1">
              <a:spLocks noChangeArrowheads="1"/>
            </p:cNvSpPr>
            <p:nvPr/>
          </p:nvSpPr>
          <p:spPr bwMode="auto">
            <a:xfrm>
              <a:off x="5786438" y="1916113"/>
              <a:ext cx="2170112" cy="376237"/>
            </a:xfrm>
            <a:prstGeom prst="rect">
              <a:avLst/>
            </a:prstGeom>
            <a:noFill/>
            <a:ln w="9525">
              <a:solidFill>
                <a:schemeClr val="hlink"/>
              </a:solidFill>
              <a:miter lim="800000"/>
              <a:headEnd/>
              <a:tailEnd/>
            </a:ln>
          </p:spPr>
          <p:txBody>
            <a:bodyPr>
              <a:spAutoFit/>
            </a:bodyPr>
            <a:lstStyle/>
            <a:p>
              <a:r>
                <a:rPr lang="zh-CN" altLang="en-US" b="1">
                  <a:solidFill>
                    <a:schemeClr val="tx2"/>
                  </a:solidFill>
                </a:rPr>
                <a:t>非黄疸型</a:t>
              </a:r>
              <a:endParaRPr lang="en-US" altLang="zh-CN">
                <a:solidFill>
                  <a:srgbClr val="000000"/>
                </a:solidFill>
              </a:endParaRPr>
            </a:p>
          </p:txBody>
        </p:sp>
        <p:sp>
          <p:nvSpPr>
            <p:cNvPr id="47112" name="矩形 12"/>
            <p:cNvSpPr>
              <a:spLocks noChangeArrowheads="1"/>
            </p:cNvSpPr>
            <p:nvPr/>
          </p:nvSpPr>
          <p:spPr bwMode="auto">
            <a:xfrm>
              <a:off x="611188" y="2420938"/>
              <a:ext cx="1831975" cy="500062"/>
            </a:xfrm>
            <a:prstGeom prst="rect">
              <a:avLst/>
            </a:prstGeom>
            <a:solidFill>
              <a:srgbClr val="FFCC00"/>
            </a:solidFill>
            <a:ln w="25400" algn="ctr">
              <a:solidFill>
                <a:srgbClr val="6492A3"/>
              </a:solidFill>
              <a:miter lim="800000"/>
              <a:headEnd/>
              <a:tailEnd/>
            </a:ln>
          </p:spPr>
          <p:txBody>
            <a:bodyPr anchor="ctr"/>
            <a:lstStyle/>
            <a:p>
              <a:pPr algn="ctr"/>
              <a:r>
                <a:rPr lang="zh-CN" altLang="en-US" b="1">
                  <a:solidFill>
                    <a:schemeClr val="tx2"/>
                  </a:solidFill>
                </a:rPr>
                <a:t>慢性肝炎</a:t>
              </a:r>
            </a:p>
          </p:txBody>
        </p:sp>
        <p:sp>
          <p:nvSpPr>
            <p:cNvPr id="47113" name="矩形 12"/>
            <p:cNvSpPr>
              <a:spLocks noChangeArrowheads="1"/>
            </p:cNvSpPr>
            <p:nvPr/>
          </p:nvSpPr>
          <p:spPr bwMode="auto">
            <a:xfrm>
              <a:off x="611188" y="4581525"/>
              <a:ext cx="1831975" cy="500063"/>
            </a:xfrm>
            <a:prstGeom prst="rect">
              <a:avLst/>
            </a:prstGeom>
            <a:solidFill>
              <a:srgbClr val="FFCC00"/>
            </a:solidFill>
            <a:ln w="25400" algn="ctr">
              <a:solidFill>
                <a:srgbClr val="6492A3"/>
              </a:solidFill>
              <a:miter lim="800000"/>
              <a:headEnd/>
              <a:tailEnd/>
            </a:ln>
          </p:spPr>
          <p:txBody>
            <a:bodyPr anchor="ctr"/>
            <a:lstStyle/>
            <a:p>
              <a:pPr algn="ctr"/>
              <a:r>
                <a:rPr lang="zh-CN" altLang="en-US" b="1">
                  <a:solidFill>
                    <a:schemeClr val="tx2"/>
                  </a:solidFill>
                </a:rPr>
                <a:t>淤胆型肝炎</a:t>
              </a:r>
            </a:p>
          </p:txBody>
        </p:sp>
        <p:sp>
          <p:nvSpPr>
            <p:cNvPr id="47114" name="矩形 12"/>
            <p:cNvSpPr>
              <a:spLocks noChangeArrowheads="1"/>
            </p:cNvSpPr>
            <p:nvPr/>
          </p:nvSpPr>
          <p:spPr bwMode="auto">
            <a:xfrm>
              <a:off x="611188" y="5300663"/>
              <a:ext cx="1831975" cy="500062"/>
            </a:xfrm>
            <a:prstGeom prst="rect">
              <a:avLst/>
            </a:prstGeom>
            <a:solidFill>
              <a:srgbClr val="FFCC00"/>
            </a:solidFill>
            <a:ln w="25400" algn="ctr">
              <a:solidFill>
                <a:srgbClr val="6492A3"/>
              </a:solidFill>
              <a:miter lim="800000"/>
              <a:headEnd/>
              <a:tailEnd/>
            </a:ln>
          </p:spPr>
          <p:txBody>
            <a:bodyPr anchor="ctr"/>
            <a:lstStyle/>
            <a:p>
              <a:pPr algn="ctr"/>
              <a:r>
                <a:rPr lang="zh-CN" altLang="en-US" b="1">
                  <a:solidFill>
                    <a:schemeClr val="tx2"/>
                  </a:solidFill>
                </a:rPr>
                <a:t>肝炎肝硬化</a:t>
              </a:r>
            </a:p>
          </p:txBody>
        </p:sp>
        <p:sp>
          <p:nvSpPr>
            <p:cNvPr id="47115" name="矩形 12"/>
            <p:cNvSpPr>
              <a:spLocks noChangeArrowheads="1"/>
            </p:cNvSpPr>
            <p:nvPr/>
          </p:nvSpPr>
          <p:spPr bwMode="auto">
            <a:xfrm>
              <a:off x="611188" y="3357563"/>
              <a:ext cx="1831975" cy="500062"/>
            </a:xfrm>
            <a:prstGeom prst="rect">
              <a:avLst/>
            </a:prstGeom>
            <a:solidFill>
              <a:srgbClr val="FFCC00"/>
            </a:solidFill>
            <a:ln w="25400" algn="ctr">
              <a:solidFill>
                <a:srgbClr val="6492A3"/>
              </a:solidFill>
              <a:miter lim="800000"/>
              <a:headEnd/>
              <a:tailEnd/>
            </a:ln>
          </p:spPr>
          <p:txBody>
            <a:bodyPr anchor="ctr"/>
            <a:lstStyle/>
            <a:p>
              <a:pPr algn="ctr"/>
              <a:r>
                <a:rPr lang="zh-CN" altLang="en-US" b="1">
                  <a:solidFill>
                    <a:schemeClr val="tx2"/>
                  </a:solidFill>
                </a:rPr>
                <a:t>重型肝炎</a:t>
              </a:r>
            </a:p>
          </p:txBody>
        </p:sp>
        <p:sp>
          <p:nvSpPr>
            <p:cNvPr id="47116" name="虚尾箭头 18"/>
            <p:cNvSpPr>
              <a:spLocks/>
            </p:cNvSpPr>
            <p:nvPr/>
          </p:nvSpPr>
          <p:spPr bwMode="auto">
            <a:xfrm>
              <a:off x="2484438" y="3500438"/>
              <a:ext cx="3287712" cy="215900"/>
            </a:xfrm>
            <a:custGeom>
              <a:avLst/>
              <a:gdLst>
                <a:gd name="T0" fmla="*/ 0 w 539262"/>
                <a:gd name="T1" fmla="*/ 53975 h 142876"/>
                <a:gd name="T2" fmla="*/ 27222 w 539262"/>
                <a:gd name="T3" fmla="*/ 53975 h 142876"/>
                <a:gd name="T4" fmla="*/ 27222 w 539262"/>
                <a:gd name="T5" fmla="*/ 161925 h 142876"/>
                <a:gd name="T6" fmla="*/ 0 w 539262"/>
                <a:gd name="T7" fmla="*/ 161925 h 142876"/>
                <a:gd name="T8" fmla="*/ 0 w 539262"/>
                <a:gd name="T9" fmla="*/ 53975 h 142876"/>
                <a:gd name="T10" fmla="*/ 54443 w 539262"/>
                <a:gd name="T11" fmla="*/ 53975 h 142876"/>
                <a:gd name="T12" fmla="*/ 108887 w 539262"/>
                <a:gd name="T13" fmla="*/ 53975 h 142876"/>
                <a:gd name="T14" fmla="*/ 108887 w 539262"/>
                <a:gd name="T15" fmla="*/ 161925 h 142876"/>
                <a:gd name="T16" fmla="*/ 54443 w 539262"/>
                <a:gd name="T17" fmla="*/ 161925 h 142876"/>
                <a:gd name="T18" fmla="*/ 54443 w 539262"/>
                <a:gd name="T19" fmla="*/ 53975 h 142876"/>
                <a:gd name="T20" fmla="*/ 136102 w 539262"/>
                <a:gd name="T21" fmla="*/ 53975 h 142876"/>
                <a:gd name="T22" fmla="*/ 2852176 w 539262"/>
                <a:gd name="T23" fmla="*/ 53975 h 142876"/>
                <a:gd name="T24" fmla="*/ 2852176 w 539262"/>
                <a:gd name="T25" fmla="*/ 0 h 142876"/>
                <a:gd name="T26" fmla="*/ 3287712 w 539262"/>
                <a:gd name="T27" fmla="*/ 107950 h 142876"/>
                <a:gd name="T28" fmla="*/ 2852176 w 539262"/>
                <a:gd name="T29" fmla="*/ 215900 h 142876"/>
                <a:gd name="T30" fmla="*/ 2852176 w 539262"/>
                <a:gd name="T31" fmla="*/ 161925 h 142876"/>
                <a:gd name="T32" fmla="*/ 136102 w 539262"/>
                <a:gd name="T33" fmla="*/ 161925 h 142876"/>
                <a:gd name="T34" fmla="*/ 136102 w 539262"/>
                <a:gd name="T35" fmla="*/ 53975 h 14287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39262"/>
                <a:gd name="T55" fmla="*/ 0 h 142876"/>
                <a:gd name="T56" fmla="*/ 539262 w 539262"/>
                <a:gd name="T57" fmla="*/ 142876 h 14287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39262" h="142876">
                  <a:moveTo>
                    <a:pt x="0" y="35719"/>
                  </a:moveTo>
                  <a:lnTo>
                    <a:pt x="4465" y="35719"/>
                  </a:lnTo>
                  <a:lnTo>
                    <a:pt x="4465" y="107157"/>
                  </a:lnTo>
                  <a:lnTo>
                    <a:pt x="0" y="107157"/>
                  </a:lnTo>
                  <a:lnTo>
                    <a:pt x="0" y="35719"/>
                  </a:lnTo>
                  <a:close/>
                  <a:moveTo>
                    <a:pt x="8930" y="35719"/>
                  </a:moveTo>
                  <a:lnTo>
                    <a:pt x="17860" y="35719"/>
                  </a:lnTo>
                  <a:lnTo>
                    <a:pt x="17860" y="107157"/>
                  </a:lnTo>
                  <a:lnTo>
                    <a:pt x="8930" y="107157"/>
                  </a:lnTo>
                  <a:lnTo>
                    <a:pt x="8930" y="35719"/>
                  </a:lnTo>
                  <a:close/>
                  <a:moveTo>
                    <a:pt x="22324" y="35719"/>
                  </a:moveTo>
                  <a:lnTo>
                    <a:pt x="467824" y="35719"/>
                  </a:lnTo>
                  <a:lnTo>
                    <a:pt x="467824" y="0"/>
                  </a:lnTo>
                  <a:lnTo>
                    <a:pt x="539262" y="71438"/>
                  </a:lnTo>
                  <a:lnTo>
                    <a:pt x="467824" y="142876"/>
                  </a:lnTo>
                  <a:lnTo>
                    <a:pt x="467824" y="107157"/>
                  </a:lnTo>
                  <a:lnTo>
                    <a:pt x="22324" y="107157"/>
                  </a:lnTo>
                  <a:lnTo>
                    <a:pt x="22324" y="35719"/>
                  </a:lnTo>
                  <a:close/>
                </a:path>
              </a:pathLst>
            </a:custGeom>
            <a:solidFill>
              <a:schemeClr val="hlink"/>
            </a:solidFill>
            <a:ln w="25400" cap="flat" cmpd="sng" algn="ctr">
              <a:solidFill>
                <a:srgbClr val="6492A3"/>
              </a:solidFill>
              <a:prstDash val="solid"/>
              <a:round/>
              <a:headEnd/>
              <a:tailEnd/>
            </a:ln>
          </p:spPr>
          <p:txBody>
            <a:bodyPr anchor="ctr"/>
            <a:lstStyle/>
            <a:p>
              <a:endParaRPr lang="zh-CN" altLang="en-US"/>
            </a:p>
          </p:txBody>
        </p:sp>
        <p:sp>
          <p:nvSpPr>
            <p:cNvPr id="47117" name="TextBox 19"/>
            <p:cNvSpPr txBox="1">
              <a:spLocks noChangeArrowheads="1"/>
            </p:cNvSpPr>
            <p:nvPr/>
          </p:nvSpPr>
          <p:spPr bwMode="auto">
            <a:xfrm>
              <a:off x="5795963" y="2997200"/>
              <a:ext cx="2114550" cy="376238"/>
            </a:xfrm>
            <a:prstGeom prst="rect">
              <a:avLst/>
            </a:prstGeom>
            <a:noFill/>
            <a:ln w="9525">
              <a:solidFill>
                <a:schemeClr val="hlink"/>
              </a:solidFill>
              <a:miter lim="800000"/>
              <a:headEnd/>
              <a:tailEnd/>
            </a:ln>
          </p:spPr>
          <p:txBody>
            <a:bodyPr>
              <a:spAutoFit/>
            </a:bodyPr>
            <a:lstStyle/>
            <a:p>
              <a:r>
                <a:rPr lang="zh-CN" altLang="en-US" b="1">
                  <a:solidFill>
                    <a:schemeClr val="tx2"/>
                  </a:solidFill>
                </a:rPr>
                <a:t>急性重症肝炎</a:t>
              </a:r>
              <a:r>
                <a:rPr lang="en-US" altLang="zh-CN"/>
                <a:t> </a:t>
              </a:r>
            </a:p>
          </p:txBody>
        </p:sp>
        <p:sp>
          <p:nvSpPr>
            <p:cNvPr id="47118" name="TextBox 19"/>
            <p:cNvSpPr txBox="1">
              <a:spLocks noChangeArrowheads="1"/>
            </p:cNvSpPr>
            <p:nvPr/>
          </p:nvSpPr>
          <p:spPr bwMode="auto">
            <a:xfrm>
              <a:off x="5795963" y="3357563"/>
              <a:ext cx="2114550" cy="376237"/>
            </a:xfrm>
            <a:prstGeom prst="rect">
              <a:avLst/>
            </a:prstGeom>
            <a:noFill/>
            <a:ln w="9525">
              <a:solidFill>
                <a:schemeClr val="hlink"/>
              </a:solidFill>
              <a:miter lim="800000"/>
              <a:headEnd/>
              <a:tailEnd/>
            </a:ln>
          </p:spPr>
          <p:txBody>
            <a:bodyPr>
              <a:spAutoFit/>
            </a:bodyPr>
            <a:lstStyle/>
            <a:p>
              <a:r>
                <a:rPr lang="zh-CN" altLang="en-US" b="1">
                  <a:solidFill>
                    <a:schemeClr val="tx2"/>
                  </a:solidFill>
                </a:rPr>
                <a:t>亚急性重症肝炎</a:t>
              </a:r>
              <a:endParaRPr lang="en-US" altLang="zh-CN" b="1">
                <a:solidFill>
                  <a:schemeClr val="tx2"/>
                </a:solidFill>
              </a:endParaRPr>
            </a:p>
          </p:txBody>
        </p:sp>
        <p:sp>
          <p:nvSpPr>
            <p:cNvPr id="47119" name="TextBox 19"/>
            <p:cNvSpPr txBox="1">
              <a:spLocks noChangeArrowheads="1"/>
            </p:cNvSpPr>
            <p:nvPr/>
          </p:nvSpPr>
          <p:spPr bwMode="auto">
            <a:xfrm>
              <a:off x="5795963" y="3716338"/>
              <a:ext cx="2114550" cy="376237"/>
            </a:xfrm>
            <a:prstGeom prst="rect">
              <a:avLst/>
            </a:prstGeom>
            <a:noFill/>
            <a:ln w="9525">
              <a:solidFill>
                <a:schemeClr val="hlink"/>
              </a:solidFill>
              <a:miter lim="800000"/>
              <a:headEnd/>
              <a:tailEnd/>
            </a:ln>
          </p:spPr>
          <p:txBody>
            <a:bodyPr>
              <a:spAutoFit/>
            </a:bodyPr>
            <a:lstStyle/>
            <a:p>
              <a:r>
                <a:rPr lang="zh-CN" altLang="en-US" b="1">
                  <a:solidFill>
                    <a:schemeClr val="tx2"/>
                  </a:solidFill>
                </a:rPr>
                <a:t>慢性重症肝炎</a:t>
              </a:r>
              <a:endParaRPr lang="en-US" altLang="zh-CN" b="1">
                <a:solidFill>
                  <a:schemeClr val="tx2"/>
                </a:solidFill>
              </a:endParaRPr>
            </a:p>
          </p:txBody>
        </p:sp>
      </p:grpSp>
      <p:sp>
        <p:nvSpPr>
          <p:cNvPr id="47107" name="标题 5"/>
          <p:cNvSpPr>
            <a:spLocks noGrp="1"/>
          </p:cNvSpPr>
          <p:nvPr>
            <p:ph type="title"/>
          </p:nvPr>
        </p:nvSpPr>
        <p:spPr/>
        <p:txBody>
          <a:bodyPr/>
          <a:lstStyle/>
          <a:p>
            <a:r>
              <a:rPr lang="zh-CN" altLang="en-US" smtClean="0">
                <a:ea typeface="宋体" charset="-122"/>
              </a:rPr>
              <a:t>一、病毒性肝炎</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txBox="1">
            <a:spLocks noGrp="1"/>
          </p:cNvSpPr>
          <p:nvPr/>
        </p:nvSpPr>
        <p:spPr bwMode="auto">
          <a:xfrm>
            <a:off x="6248400" y="0"/>
            <a:ext cx="2667000" cy="228600"/>
          </a:xfrm>
          <a:prstGeom prst="rect">
            <a:avLst/>
          </a:prstGeom>
          <a:noFill/>
          <a:ln>
            <a:miter lim="800000"/>
            <a:headEnd/>
            <a:tailEnd/>
          </a:ln>
        </p:spPr>
        <p:txBody>
          <a:bodyPr/>
          <a:lstStyle/>
          <a:p>
            <a:pPr algn="r">
              <a:defRPr/>
            </a:pPr>
            <a:r>
              <a:rPr lang="en-US" sz="1000">
                <a:solidFill>
                  <a:schemeClr val="bg1"/>
                </a:solidFill>
                <a:latin typeface="+mn-lt"/>
                <a:ea typeface="宋体" pitchFamily="2" charset="-122"/>
              </a:rPr>
              <a:t>www.pumpress.com.cn</a:t>
            </a:r>
          </a:p>
        </p:txBody>
      </p:sp>
      <p:pic>
        <p:nvPicPr>
          <p:cNvPr id="49154" name="Picture 1"/>
          <p:cNvPicPr>
            <a:picLocks noChangeAspect="1" noChangeArrowheads="1"/>
          </p:cNvPicPr>
          <p:nvPr/>
        </p:nvPicPr>
        <p:blipFill>
          <a:blip r:embed="rId2" cstate="print"/>
          <a:srcRect/>
          <a:stretch>
            <a:fillRect/>
          </a:stretch>
        </p:blipFill>
        <p:spPr bwMode="auto">
          <a:xfrm>
            <a:off x="7092950" y="1484313"/>
            <a:ext cx="1714500" cy="2174875"/>
          </a:xfrm>
          <a:prstGeom prst="rect">
            <a:avLst/>
          </a:prstGeom>
          <a:noFill/>
          <a:ln w="9525">
            <a:noFill/>
            <a:miter lim="800000"/>
            <a:headEnd/>
            <a:tailEnd/>
          </a:ln>
        </p:spPr>
      </p:pic>
      <p:sp>
        <p:nvSpPr>
          <p:cNvPr id="48132" name="TextBox 5"/>
          <p:cNvSpPr txBox="1">
            <a:spLocks noChangeArrowheads="1"/>
          </p:cNvSpPr>
          <p:nvPr/>
        </p:nvSpPr>
        <p:spPr bwMode="auto">
          <a:xfrm>
            <a:off x="357188" y="1285875"/>
            <a:ext cx="5000625" cy="1066800"/>
          </a:xfrm>
          <a:prstGeom prst="rect">
            <a:avLst/>
          </a:prstGeom>
          <a:noFill/>
          <a:ln w="9525">
            <a:noFill/>
            <a:miter lim="800000"/>
            <a:headEnd/>
            <a:tailEnd/>
          </a:ln>
        </p:spPr>
        <p:txBody>
          <a:bodyPr>
            <a:spAutoFit/>
          </a:bodyPr>
          <a:lstStyle/>
          <a:p>
            <a:pPr>
              <a:defRPr/>
            </a:pPr>
            <a:endParaRPr lang="zh-CN" altLang="en-US" sz="3200" b="1" dirty="0">
              <a:latin typeface="+mn-lt"/>
              <a:ea typeface="+mn-ea"/>
            </a:endParaRPr>
          </a:p>
          <a:p>
            <a:pPr>
              <a:defRPr/>
            </a:pPr>
            <a:endParaRPr lang="zh-CN" altLang="en-US" sz="3200" b="1" dirty="0">
              <a:latin typeface="+mn-lt"/>
              <a:ea typeface="+mn-ea"/>
            </a:endParaRPr>
          </a:p>
        </p:txBody>
      </p:sp>
      <p:sp>
        <p:nvSpPr>
          <p:cNvPr id="49156" name="内容占位符 15"/>
          <p:cNvSpPr>
            <a:spLocks noGrp="1"/>
          </p:cNvSpPr>
          <p:nvPr>
            <p:ph idx="1"/>
          </p:nvPr>
        </p:nvSpPr>
        <p:spPr>
          <a:xfrm>
            <a:off x="304800" y="1268413"/>
            <a:ext cx="8610600" cy="4979987"/>
          </a:xfrm>
        </p:spPr>
        <p:txBody>
          <a:bodyPr/>
          <a:lstStyle/>
          <a:p>
            <a:pPr>
              <a:spcBef>
                <a:spcPct val="0"/>
              </a:spcBef>
              <a:buFont typeface="Wingdings" pitchFamily="2" charset="2"/>
              <a:buNone/>
            </a:pPr>
            <a:r>
              <a:rPr lang="zh-CN" altLang="en-US" smtClean="0">
                <a:ea typeface="宋体" charset="-122"/>
              </a:rPr>
              <a:t>（三）治疗原则</a:t>
            </a:r>
            <a:endParaRPr lang="en-US" altLang="zh-CN" smtClean="0">
              <a:ea typeface="宋体" charset="-122"/>
            </a:endParaRPr>
          </a:p>
          <a:p>
            <a:pPr>
              <a:spcBef>
                <a:spcPct val="0"/>
              </a:spcBef>
            </a:pPr>
            <a:r>
              <a:rPr lang="zh-CN" altLang="en-US" sz="2800" smtClean="0">
                <a:ea typeface="宋体" charset="-122"/>
              </a:rPr>
              <a:t>缺乏特效治疗</a:t>
            </a:r>
            <a:endParaRPr lang="en-US" altLang="zh-CN" sz="2800" smtClean="0">
              <a:ea typeface="宋体" charset="-122"/>
            </a:endParaRPr>
          </a:p>
          <a:p>
            <a:pPr>
              <a:spcBef>
                <a:spcPct val="0"/>
              </a:spcBef>
              <a:buFont typeface="Wingdings" pitchFamily="2" charset="2"/>
              <a:buNone/>
            </a:pPr>
            <a:r>
              <a:rPr lang="zh-CN" altLang="en-US" smtClean="0">
                <a:ea typeface="宋体" charset="-122"/>
              </a:rPr>
              <a:t>（四）社区护理</a:t>
            </a:r>
            <a:endParaRPr lang="en-US" altLang="zh-CN" smtClean="0">
              <a:ea typeface="宋体" charset="-122"/>
            </a:endParaRPr>
          </a:p>
          <a:p>
            <a:pPr>
              <a:spcBef>
                <a:spcPct val="0"/>
              </a:spcBef>
            </a:pPr>
            <a:r>
              <a:rPr lang="en-US" altLang="zh-CN" sz="2800" smtClean="0">
                <a:ea typeface="宋体" charset="-122"/>
              </a:rPr>
              <a:t>1.</a:t>
            </a:r>
            <a:r>
              <a:rPr lang="zh-CN" altLang="en-US" sz="2800" smtClean="0">
                <a:ea typeface="宋体" charset="-122"/>
              </a:rPr>
              <a:t>指导患者休养</a:t>
            </a:r>
          </a:p>
          <a:p>
            <a:pPr>
              <a:spcBef>
                <a:spcPct val="0"/>
              </a:spcBef>
            </a:pPr>
            <a:r>
              <a:rPr lang="en-US" altLang="zh-CN" sz="2800" smtClean="0">
                <a:ea typeface="宋体" charset="-122"/>
              </a:rPr>
              <a:t>2.</a:t>
            </a:r>
            <a:r>
              <a:rPr lang="zh-CN" altLang="en-US" sz="2800" smtClean="0">
                <a:ea typeface="宋体" charset="-122"/>
              </a:rPr>
              <a:t>心理护理</a:t>
            </a:r>
          </a:p>
          <a:p>
            <a:pPr>
              <a:spcBef>
                <a:spcPct val="0"/>
              </a:spcBef>
            </a:pPr>
            <a:endParaRPr lang="zh-CN" altLang="en-US" smtClean="0">
              <a:ea typeface="宋体" charset="-122"/>
            </a:endParaRPr>
          </a:p>
        </p:txBody>
      </p:sp>
      <p:grpSp>
        <p:nvGrpSpPr>
          <p:cNvPr id="49157" name="组合 17"/>
          <p:cNvGrpSpPr>
            <a:grpSpLocks/>
          </p:cNvGrpSpPr>
          <p:nvPr/>
        </p:nvGrpSpPr>
        <p:grpSpPr bwMode="auto">
          <a:xfrm>
            <a:off x="3419475" y="3070225"/>
            <a:ext cx="1084263" cy="1897063"/>
            <a:chOff x="2627313" y="2854772"/>
            <a:chExt cx="1083569" cy="1897062"/>
          </a:xfrm>
        </p:grpSpPr>
        <p:sp>
          <p:nvSpPr>
            <p:cNvPr id="49159" name="AutoShape 9"/>
            <p:cNvSpPr>
              <a:spLocks/>
            </p:cNvSpPr>
            <p:nvPr/>
          </p:nvSpPr>
          <p:spPr bwMode="auto">
            <a:xfrm>
              <a:off x="2627313" y="3069208"/>
              <a:ext cx="216024" cy="1585342"/>
            </a:xfrm>
            <a:prstGeom prst="leftBrace">
              <a:avLst>
                <a:gd name="adj1" fmla="val 63976"/>
                <a:gd name="adj2" fmla="val 50000"/>
              </a:avLst>
            </a:prstGeom>
            <a:noFill/>
            <a:ln w="9525">
              <a:solidFill>
                <a:schemeClr val="tx1"/>
              </a:solidFill>
              <a:round/>
              <a:headEnd/>
              <a:tailEnd/>
            </a:ln>
          </p:spPr>
          <p:txBody>
            <a:bodyPr wrap="none" anchor="ctr"/>
            <a:lstStyle/>
            <a:p>
              <a:endParaRPr lang="zh-CN" altLang="en-US"/>
            </a:p>
          </p:txBody>
        </p:sp>
        <p:sp>
          <p:nvSpPr>
            <p:cNvPr id="20" name="Rectangle 10"/>
            <p:cNvSpPr>
              <a:spLocks noChangeArrowheads="1"/>
            </p:cNvSpPr>
            <p:nvPr/>
          </p:nvSpPr>
          <p:spPr bwMode="auto">
            <a:xfrm>
              <a:off x="2843075" y="2854772"/>
              <a:ext cx="867807" cy="457200"/>
            </a:xfrm>
            <a:prstGeom prst="rect">
              <a:avLst/>
            </a:prstGeom>
            <a:noFill/>
            <a:ln w="9525">
              <a:noFill/>
              <a:miter lim="800000"/>
              <a:headEnd/>
              <a:tailEnd/>
            </a:ln>
            <a:effectLst/>
          </p:spPr>
          <p:txBody>
            <a:bodyPr anchor="ctr">
              <a:spAutoFit/>
            </a:bodyPr>
            <a:lstStyle/>
            <a:p>
              <a:pPr eaLnBrk="0" hangingPunct="0">
                <a:defRPr/>
              </a:pPr>
              <a:r>
                <a:rPr lang="zh-CN" altLang="en-US" sz="2400" b="1" dirty="0">
                  <a:latin typeface="+mn-ea"/>
                  <a:ea typeface="+mn-ea"/>
                </a:rPr>
                <a:t>休息</a:t>
              </a:r>
              <a:r>
                <a:rPr lang="zh-CN" altLang="en-US" b="1" dirty="0">
                  <a:solidFill>
                    <a:schemeClr val="tx2"/>
                  </a:solidFill>
                </a:rPr>
                <a:t> </a:t>
              </a:r>
            </a:p>
          </p:txBody>
        </p:sp>
        <p:sp>
          <p:nvSpPr>
            <p:cNvPr id="21" name="Rectangle 11"/>
            <p:cNvSpPr>
              <a:spLocks noChangeArrowheads="1"/>
            </p:cNvSpPr>
            <p:nvPr/>
          </p:nvSpPr>
          <p:spPr bwMode="auto">
            <a:xfrm>
              <a:off x="2843075" y="3575497"/>
              <a:ext cx="856701" cy="457200"/>
            </a:xfrm>
            <a:prstGeom prst="rect">
              <a:avLst/>
            </a:prstGeom>
            <a:noFill/>
            <a:ln w="9525">
              <a:noFill/>
              <a:miter lim="800000"/>
              <a:headEnd/>
              <a:tailEnd/>
            </a:ln>
            <a:effectLst/>
          </p:spPr>
          <p:txBody>
            <a:bodyPr wrap="none" anchor="ctr">
              <a:spAutoFit/>
            </a:bodyPr>
            <a:lstStyle/>
            <a:p>
              <a:pPr eaLnBrk="0" hangingPunct="0">
                <a:defRPr/>
              </a:pPr>
              <a:r>
                <a:rPr lang="zh-CN" altLang="en-US" sz="2400" b="1" dirty="0">
                  <a:latin typeface="+mn-ea"/>
                  <a:ea typeface="+mn-ea"/>
                </a:rPr>
                <a:t>饮食</a:t>
              </a:r>
              <a:r>
                <a:rPr lang="zh-CN" altLang="en-US" b="1" dirty="0">
                  <a:solidFill>
                    <a:schemeClr val="tx2"/>
                  </a:solidFill>
                </a:rPr>
                <a:t> </a:t>
              </a:r>
            </a:p>
          </p:txBody>
        </p:sp>
        <p:sp>
          <p:nvSpPr>
            <p:cNvPr id="22" name="Rectangle 12"/>
            <p:cNvSpPr>
              <a:spLocks noChangeArrowheads="1"/>
            </p:cNvSpPr>
            <p:nvPr/>
          </p:nvSpPr>
          <p:spPr bwMode="auto">
            <a:xfrm>
              <a:off x="2843075" y="4294634"/>
              <a:ext cx="856701" cy="457200"/>
            </a:xfrm>
            <a:prstGeom prst="rect">
              <a:avLst/>
            </a:prstGeom>
            <a:noFill/>
            <a:ln w="9525">
              <a:noFill/>
              <a:miter lim="800000"/>
              <a:headEnd/>
              <a:tailEnd/>
            </a:ln>
            <a:effectLst/>
          </p:spPr>
          <p:txBody>
            <a:bodyPr wrap="none" anchor="ctr">
              <a:spAutoFit/>
            </a:bodyPr>
            <a:lstStyle/>
            <a:p>
              <a:pPr eaLnBrk="0" hangingPunct="0">
                <a:defRPr/>
              </a:pPr>
              <a:r>
                <a:rPr lang="zh-CN" altLang="en-US" sz="2400" b="1" dirty="0">
                  <a:latin typeface="+mn-ea"/>
                  <a:ea typeface="+mn-ea"/>
                </a:rPr>
                <a:t>其他</a:t>
              </a:r>
              <a:r>
                <a:rPr lang="zh-CN" altLang="en-US" b="1" dirty="0">
                  <a:solidFill>
                    <a:schemeClr val="tx2"/>
                  </a:solidFill>
                </a:rPr>
                <a:t> </a:t>
              </a:r>
            </a:p>
          </p:txBody>
        </p:sp>
      </p:grpSp>
      <p:sp>
        <p:nvSpPr>
          <p:cNvPr id="49158" name="标题 5"/>
          <p:cNvSpPr>
            <a:spLocks noGrp="1"/>
          </p:cNvSpPr>
          <p:nvPr>
            <p:ph type="title"/>
          </p:nvPr>
        </p:nvSpPr>
        <p:spPr/>
        <p:txBody>
          <a:bodyPr/>
          <a:lstStyle/>
          <a:p>
            <a:r>
              <a:rPr lang="zh-CN" altLang="en-US" smtClean="0">
                <a:ea typeface="宋体" charset="-122"/>
              </a:rPr>
              <a:t>一、病毒性肝炎</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txBox="1">
            <a:spLocks noGrp="1"/>
          </p:cNvSpPr>
          <p:nvPr/>
        </p:nvSpPr>
        <p:spPr bwMode="auto">
          <a:xfrm>
            <a:off x="6248400" y="0"/>
            <a:ext cx="2667000" cy="228600"/>
          </a:xfrm>
          <a:prstGeom prst="rect">
            <a:avLst/>
          </a:prstGeom>
          <a:noFill/>
          <a:ln>
            <a:miter lim="800000"/>
            <a:headEnd/>
            <a:tailEnd/>
          </a:ln>
        </p:spPr>
        <p:txBody>
          <a:bodyPr/>
          <a:lstStyle/>
          <a:p>
            <a:pPr algn="r">
              <a:defRPr/>
            </a:pPr>
            <a:r>
              <a:rPr lang="en-US" sz="1000">
                <a:solidFill>
                  <a:schemeClr val="bg1"/>
                </a:solidFill>
                <a:latin typeface="+mn-lt"/>
                <a:ea typeface="宋体" pitchFamily="2" charset="-122"/>
              </a:rPr>
              <a:t>www.pumpress.com.cn</a:t>
            </a:r>
          </a:p>
        </p:txBody>
      </p:sp>
      <p:sp>
        <p:nvSpPr>
          <p:cNvPr id="49156" name="TextBox 5"/>
          <p:cNvSpPr txBox="1">
            <a:spLocks noChangeArrowheads="1"/>
          </p:cNvSpPr>
          <p:nvPr/>
        </p:nvSpPr>
        <p:spPr bwMode="auto">
          <a:xfrm>
            <a:off x="395288" y="1125538"/>
            <a:ext cx="5000625" cy="823912"/>
          </a:xfrm>
          <a:prstGeom prst="rect">
            <a:avLst/>
          </a:prstGeom>
          <a:noFill/>
          <a:ln w="9525">
            <a:noFill/>
            <a:miter lim="800000"/>
            <a:headEnd/>
            <a:tailEnd/>
          </a:ln>
        </p:spPr>
        <p:txBody>
          <a:bodyPr>
            <a:spAutoFit/>
          </a:bodyPr>
          <a:lstStyle/>
          <a:p>
            <a:pPr marL="342900" indent="-342900" eaLnBrk="0" hangingPunct="0">
              <a:lnSpc>
                <a:spcPct val="150000"/>
              </a:lnSpc>
              <a:spcBef>
                <a:spcPct val="20000"/>
              </a:spcBef>
              <a:buClr>
                <a:schemeClr val="hlink"/>
              </a:buClr>
              <a:defRPr/>
            </a:pPr>
            <a:r>
              <a:rPr lang="zh-CN" altLang="en-US" sz="3200" b="1" dirty="0">
                <a:latin typeface="+mn-lt"/>
                <a:ea typeface="+mn-ea"/>
              </a:rPr>
              <a:t>（五）社区预防</a:t>
            </a:r>
          </a:p>
        </p:txBody>
      </p:sp>
      <p:sp>
        <p:nvSpPr>
          <p:cNvPr id="49157" name="Rectangle 5"/>
          <p:cNvSpPr>
            <a:spLocks noChangeArrowheads="1"/>
          </p:cNvSpPr>
          <p:nvPr/>
        </p:nvSpPr>
        <p:spPr bwMode="auto">
          <a:xfrm>
            <a:off x="539750" y="2276475"/>
            <a:ext cx="2266950" cy="3378200"/>
          </a:xfrm>
          <a:prstGeom prst="rect">
            <a:avLst/>
          </a:prstGeom>
          <a:noFill/>
          <a:ln w="9525">
            <a:noFill/>
            <a:miter lim="800000"/>
            <a:headEnd/>
            <a:tailEnd/>
          </a:ln>
          <a:effectLst/>
        </p:spPr>
        <p:txBody>
          <a:bodyPr wrap="none">
            <a:spAutoFit/>
          </a:bodyPr>
          <a:lstStyle/>
          <a:p>
            <a:pPr>
              <a:defRPr/>
            </a:pPr>
            <a:r>
              <a:rPr lang="en-US" altLang="zh-CN" sz="2400" b="1" dirty="0">
                <a:latin typeface="+mn-ea"/>
                <a:ea typeface="+mn-ea"/>
              </a:rPr>
              <a:t>1.</a:t>
            </a:r>
            <a:r>
              <a:rPr lang="zh-CN" altLang="en-US" sz="2400" b="1" dirty="0">
                <a:latin typeface="+mn-ea"/>
                <a:ea typeface="+mn-ea"/>
              </a:rPr>
              <a:t>管理传染源</a:t>
            </a:r>
            <a:endParaRPr lang="en-US" altLang="zh-CN" sz="2400" b="1" dirty="0">
              <a:latin typeface="+mn-ea"/>
              <a:ea typeface="+mn-ea"/>
            </a:endParaRPr>
          </a:p>
          <a:p>
            <a:pPr>
              <a:defRPr/>
            </a:pPr>
            <a:endParaRPr lang="en-US" altLang="zh-CN" sz="2400" b="1" dirty="0">
              <a:latin typeface="+mn-ea"/>
              <a:ea typeface="+mn-ea"/>
            </a:endParaRPr>
          </a:p>
          <a:p>
            <a:pPr>
              <a:defRPr/>
            </a:pPr>
            <a:endParaRPr lang="en-US" altLang="zh-CN" sz="2400" b="1" dirty="0">
              <a:latin typeface="+mn-ea"/>
              <a:ea typeface="+mn-ea"/>
            </a:endParaRPr>
          </a:p>
          <a:p>
            <a:pPr>
              <a:defRPr/>
            </a:pPr>
            <a:endParaRPr lang="en-US" altLang="zh-CN" sz="2400" b="1" dirty="0">
              <a:latin typeface="+mn-ea"/>
              <a:ea typeface="+mn-ea"/>
            </a:endParaRPr>
          </a:p>
          <a:p>
            <a:pPr>
              <a:defRPr/>
            </a:pPr>
            <a:r>
              <a:rPr lang="en-US" altLang="zh-CN" sz="2400" b="1" dirty="0">
                <a:latin typeface="+mn-ea"/>
              </a:rPr>
              <a:t>2.</a:t>
            </a:r>
            <a:r>
              <a:rPr lang="zh-CN" altLang="en-US" sz="2400" b="1" dirty="0">
                <a:latin typeface="+mn-ea"/>
              </a:rPr>
              <a:t>切断传播途径</a:t>
            </a:r>
          </a:p>
          <a:p>
            <a:pPr>
              <a:defRPr/>
            </a:pPr>
            <a:endParaRPr lang="en-US" altLang="zh-CN" sz="2400" b="1" dirty="0">
              <a:latin typeface="+mn-ea"/>
              <a:ea typeface="+mn-ea"/>
            </a:endParaRPr>
          </a:p>
          <a:p>
            <a:pPr>
              <a:defRPr/>
            </a:pPr>
            <a:endParaRPr lang="en-US" altLang="zh-CN" sz="2400" b="1" dirty="0">
              <a:latin typeface="+mn-ea"/>
              <a:ea typeface="+mn-ea"/>
            </a:endParaRPr>
          </a:p>
          <a:p>
            <a:pPr>
              <a:defRPr/>
            </a:pPr>
            <a:endParaRPr lang="en-US" altLang="zh-CN" sz="2400" b="1" dirty="0">
              <a:latin typeface="+mn-ea"/>
              <a:ea typeface="+mn-ea"/>
            </a:endParaRPr>
          </a:p>
          <a:p>
            <a:pPr>
              <a:defRPr/>
            </a:pPr>
            <a:r>
              <a:rPr lang="en-US" altLang="zh-CN" sz="2400" b="1" dirty="0">
                <a:latin typeface="+mn-ea"/>
              </a:rPr>
              <a:t>3.</a:t>
            </a:r>
            <a:r>
              <a:rPr lang="zh-CN" altLang="en-US" sz="2400" b="1" dirty="0">
                <a:latin typeface="+mn-ea"/>
              </a:rPr>
              <a:t>保护易感人群</a:t>
            </a:r>
            <a:endParaRPr lang="zh-CN" altLang="en-US" sz="2400" b="1" dirty="0">
              <a:latin typeface="+mn-ea"/>
              <a:ea typeface="+mn-ea"/>
            </a:endParaRPr>
          </a:p>
        </p:txBody>
      </p:sp>
      <p:sp>
        <p:nvSpPr>
          <p:cNvPr id="50180" name="AutoShape 6"/>
          <p:cNvSpPr>
            <a:spLocks/>
          </p:cNvSpPr>
          <p:nvPr/>
        </p:nvSpPr>
        <p:spPr bwMode="auto">
          <a:xfrm>
            <a:off x="2484438" y="2060575"/>
            <a:ext cx="287337" cy="863600"/>
          </a:xfrm>
          <a:prstGeom prst="leftBrace">
            <a:avLst>
              <a:gd name="adj1" fmla="val 27161"/>
              <a:gd name="adj2" fmla="val 50000"/>
            </a:avLst>
          </a:prstGeom>
          <a:noFill/>
          <a:ln w="9525">
            <a:solidFill>
              <a:schemeClr val="tx1"/>
            </a:solidFill>
            <a:round/>
            <a:headEnd/>
            <a:tailEnd/>
          </a:ln>
        </p:spPr>
        <p:txBody>
          <a:bodyPr wrap="none" anchor="ctr"/>
          <a:lstStyle/>
          <a:p>
            <a:endParaRPr lang="zh-CN" altLang="en-US"/>
          </a:p>
        </p:txBody>
      </p:sp>
      <p:sp>
        <p:nvSpPr>
          <p:cNvPr id="49160" name="Rectangle 8"/>
          <p:cNvSpPr>
            <a:spLocks noChangeArrowheads="1"/>
          </p:cNvSpPr>
          <p:nvPr/>
        </p:nvSpPr>
        <p:spPr bwMode="auto">
          <a:xfrm>
            <a:off x="2771775" y="1846263"/>
            <a:ext cx="2808288" cy="457200"/>
          </a:xfrm>
          <a:prstGeom prst="rect">
            <a:avLst/>
          </a:prstGeom>
          <a:noFill/>
          <a:ln w="9525">
            <a:noFill/>
            <a:miter lim="800000"/>
            <a:headEnd/>
            <a:tailEnd/>
          </a:ln>
          <a:effectLst/>
        </p:spPr>
        <p:txBody>
          <a:bodyPr anchor="ctr">
            <a:spAutoFit/>
          </a:bodyPr>
          <a:lstStyle/>
          <a:p>
            <a:pPr eaLnBrk="0" hangingPunct="0">
              <a:defRPr/>
            </a:pPr>
            <a:r>
              <a:rPr lang="zh-CN" altLang="en-US" sz="2400" b="1" dirty="0">
                <a:latin typeface="+mn-ea"/>
                <a:ea typeface="+mn-ea"/>
              </a:rPr>
              <a:t>急性期应隔离治疗  </a:t>
            </a:r>
          </a:p>
        </p:txBody>
      </p:sp>
      <p:sp>
        <p:nvSpPr>
          <p:cNvPr id="49161" name="Rectangle 9"/>
          <p:cNvSpPr>
            <a:spLocks noChangeArrowheads="1"/>
          </p:cNvSpPr>
          <p:nvPr/>
        </p:nvSpPr>
        <p:spPr bwMode="auto">
          <a:xfrm>
            <a:off x="2771775" y="2638425"/>
            <a:ext cx="5248275" cy="457200"/>
          </a:xfrm>
          <a:prstGeom prst="rect">
            <a:avLst/>
          </a:prstGeom>
          <a:noFill/>
          <a:ln w="9525">
            <a:noFill/>
            <a:miter lim="800000"/>
            <a:headEnd/>
            <a:tailEnd/>
          </a:ln>
          <a:effectLst/>
        </p:spPr>
        <p:txBody>
          <a:bodyPr wrap="none" anchor="ctr">
            <a:spAutoFit/>
          </a:bodyPr>
          <a:lstStyle/>
          <a:p>
            <a:pPr eaLnBrk="0" hangingPunct="0"/>
            <a:r>
              <a:rPr lang="zh-CN" altLang="en-US" sz="2400" b="1"/>
              <a:t>慢性患者和</a:t>
            </a:r>
            <a:r>
              <a:rPr lang="en-US" altLang="zh-CN" sz="2400" b="1"/>
              <a:t>HBsAg</a:t>
            </a:r>
            <a:r>
              <a:rPr lang="zh-CN" altLang="en-US" sz="2400" b="1"/>
              <a:t>携带者应定期检查 </a:t>
            </a:r>
          </a:p>
        </p:txBody>
      </p:sp>
      <p:sp>
        <p:nvSpPr>
          <p:cNvPr id="50183" name="AutoShape 10"/>
          <p:cNvSpPr>
            <a:spLocks/>
          </p:cNvSpPr>
          <p:nvPr/>
        </p:nvSpPr>
        <p:spPr bwMode="auto">
          <a:xfrm>
            <a:off x="2771775" y="3500438"/>
            <a:ext cx="287338" cy="935037"/>
          </a:xfrm>
          <a:prstGeom prst="leftBrace">
            <a:avLst>
              <a:gd name="adj1" fmla="val 27118"/>
              <a:gd name="adj2" fmla="val 50000"/>
            </a:avLst>
          </a:prstGeom>
          <a:noFill/>
          <a:ln w="9525">
            <a:solidFill>
              <a:schemeClr val="tx1"/>
            </a:solidFill>
            <a:round/>
            <a:headEnd/>
            <a:tailEnd/>
          </a:ln>
        </p:spPr>
        <p:txBody>
          <a:bodyPr wrap="none" anchor="ctr"/>
          <a:lstStyle/>
          <a:p>
            <a:endParaRPr lang="zh-CN" altLang="en-US"/>
          </a:p>
        </p:txBody>
      </p:sp>
      <p:sp>
        <p:nvSpPr>
          <p:cNvPr id="49163" name="Rectangle 11"/>
          <p:cNvSpPr>
            <a:spLocks noChangeArrowheads="1"/>
          </p:cNvSpPr>
          <p:nvPr/>
        </p:nvSpPr>
        <p:spPr bwMode="auto">
          <a:xfrm>
            <a:off x="3059113" y="3286125"/>
            <a:ext cx="4608512" cy="457200"/>
          </a:xfrm>
          <a:prstGeom prst="rect">
            <a:avLst/>
          </a:prstGeom>
          <a:noFill/>
          <a:ln w="9525">
            <a:noFill/>
            <a:miter lim="800000"/>
            <a:headEnd/>
            <a:tailEnd/>
          </a:ln>
          <a:effectLst/>
        </p:spPr>
        <p:txBody>
          <a:bodyPr anchor="ctr">
            <a:spAutoFit/>
          </a:bodyPr>
          <a:lstStyle/>
          <a:p>
            <a:pPr eaLnBrk="0" hangingPunct="0">
              <a:defRPr/>
            </a:pPr>
            <a:r>
              <a:rPr lang="zh-CN" altLang="en-US" sz="2400" b="1" dirty="0">
                <a:latin typeface="+mn-ea"/>
                <a:ea typeface="+mn-ea"/>
              </a:rPr>
              <a:t>甲型、戊型阻断粪</a:t>
            </a:r>
            <a:r>
              <a:rPr lang="en-US" altLang="zh-CN" sz="2400" b="1" dirty="0">
                <a:latin typeface="+mn-ea"/>
                <a:ea typeface="+mn-ea"/>
              </a:rPr>
              <a:t>-</a:t>
            </a:r>
            <a:r>
              <a:rPr lang="zh-CN" altLang="en-US" sz="2400" b="1" dirty="0">
                <a:latin typeface="+mn-ea"/>
                <a:ea typeface="+mn-ea"/>
              </a:rPr>
              <a:t>口传播途径 </a:t>
            </a:r>
          </a:p>
        </p:txBody>
      </p:sp>
      <p:sp>
        <p:nvSpPr>
          <p:cNvPr id="49164" name="Rectangle 12"/>
          <p:cNvSpPr>
            <a:spLocks noChangeArrowheads="1"/>
          </p:cNvSpPr>
          <p:nvPr/>
        </p:nvSpPr>
        <p:spPr bwMode="auto">
          <a:xfrm>
            <a:off x="3059113" y="4151313"/>
            <a:ext cx="5145087" cy="457200"/>
          </a:xfrm>
          <a:prstGeom prst="rect">
            <a:avLst/>
          </a:prstGeom>
          <a:noFill/>
          <a:ln w="9525">
            <a:noFill/>
            <a:miter lim="800000"/>
            <a:headEnd/>
            <a:tailEnd/>
          </a:ln>
          <a:effectLst/>
        </p:spPr>
        <p:txBody>
          <a:bodyPr wrap="none" anchor="ctr">
            <a:spAutoFit/>
          </a:bodyPr>
          <a:lstStyle/>
          <a:p>
            <a:pPr eaLnBrk="0" hangingPunct="0">
              <a:defRPr/>
            </a:pPr>
            <a:r>
              <a:rPr lang="zh-CN" altLang="en-US" sz="2400" b="1" dirty="0">
                <a:latin typeface="+mn-ea"/>
                <a:ea typeface="+mn-ea"/>
              </a:rPr>
              <a:t>乙型、丙型、丁型阻断血液传播途径 </a:t>
            </a:r>
          </a:p>
        </p:txBody>
      </p:sp>
      <p:sp>
        <p:nvSpPr>
          <p:cNvPr id="50186" name="AutoShape 14"/>
          <p:cNvSpPr>
            <a:spLocks/>
          </p:cNvSpPr>
          <p:nvPr/>
        </p:nvSpPr>
        <p:spPr bwMode="auto">
          <a:xfrm>
            <a:off x="2771775" y="5013325"/>
            <a:ext cx="287338" cy="935038"/>
          </a:xfrm>
          <a:prstGeom prst="leftBrace">
            <a:avLst>
              <a:gd name="adj1" fmla="val 27118"/>
              <a:gd name="adj2" fmla="val 50000"/>
            </a:avLst>
          </a:prstGeom>
          <a:noFill/>
          <a:ln w="9525">
            <a:solidFill>
              <a:schemeClr val="tx1"/>
            </a:solidFill>
            <a:round/>
            <a:headEnd/>
            <a:tailEnd/>
          </a:ln>
        </p:spPr>
        <p:txBody>
          <a:bodyPr wrap="none" anchor="ctr"/>
          <a:lstStyle/>
          <a:p>
            <a:endParaRPr lang="zh-CN" altLang="en-US"/>
          </a:p>
        </p:txBody>
      </p:sp>
      <p:sp>
        <p:nvSpPr>
          <p:cNvPr id="49167" name="Rectangle 15"/>
          <p:cNvSpPr>
            <a:spLocks noChangeArrowheads="1"/>
          </p:cNvSpPr>
          <p:nvPr/>
        </p:nvSpPr>
        <p:spPr bwMode="auto">
          <a:xfrm>
            <a:off x="3059113" y="4799013"/>
            <a:ext cx="2097087" cy="457200"/>
          </a:xfrm>
          <a:prstGeom prst="rect">
            <a:avLst/>
          </a:prstGeom>
          <a:noFill/>
          <a:ln w="9525">
            <a:noFill/>
            <a:miter lim="800000"/>
            <a:headEnd/>
            <a:tailEnd/>
          </a:ln>
          <a:effectLst/>
        </p:spPr>
        <p:txBody>
          <a:bodyPr wrap="none" anchor="ctr">
            <a:spAutoFit/>
          </a:bodyPr>
          <a:lstStyle/>
          <a:p>
            <a:pPr eaLnBrk="0" hangingPunct="0">
              <a:defRPr/>
            </a:pPr>
            <a:r>
              <a:rPr lang="zh-CN" altLang="en-US" sz="2400" b="1" dirty="0">
                <a:latin typeface="+mn-ea"/>
                <a:ea typeface="+mn-ea"/>
              </a:rPr>
              <a:t>重视预防接种 </a:t>
            </a:r>
          </a:p>
        </p:txBody>
      </p:sp>
      <p:sp>
        <p:nvSpPr>
          <p:cNvPr id="49168" name="Rectangle 16"/>
          <p:cNvSpPr>
            <a:spLocks noChangeArrowheads="1"/>
          </p:cNvSpPr>
          <p:nvPr/>
        </p:nvSpPr>
        <p:spPr bwMode="auto">
          <a:xfrm>
            <a:off x="3059113" y="5662613"/>
            <a:ext cx="2160587" cy="457200"/>
          </a:xfrm>
          <a:prstGeom prst="rect">
            <a:avLst/>
          </a:prstGeom>
          <a:noFill/>
          <a:ln w="9525">
            <a:noFill/>
            <a:miter lim="800000"/>
            <a:headEnd/>
            <a:tailEnd/>
          </a:ln>
          <a:effectLst/>
        </p:spPr>
        <p:txBody>
          <a:bodyPr anchor="ctr">
            <a:spAutoFit/>
          </a:bodyPr>
          <a:lstStyle/>
          <a:p>
            <a:pPr eaLnBrk="0" hangingPunct="0">
              <a:defRPr/>
            </a:pPr>
            <a:r>
              <a:rPr lang="zh-CN" altLang="en-US" sz="2400" b="1" dirty="0">
                <a:latin typeface="+mn-ea"/>
                <a:ea typeface="+mn-ea"/>
              </a:rPr>
              <a:t>对接触者预防 </a:t>
            </a:r>
          </a:p>
        </p:txBody>
      </p:sp>
      <p:sp>
        <p:nvSpPr>
          <p:cNvPr id="17" name="标题 5"/>
          <p:cNvSpPr txBox="1">
            <a:spLocks/>
          </p:cNvSpPr>
          <p:nvPr/>
        </p:nvSpPr>
        <p:spPr>
          <a:xfrm>
            <a:off x="838200" y="304800"/>
            <a:ext cx="8077200" cy="563563"/>
          </a:xfrm>
          <a:prstGeom prst="rect">
            <a:avLst/>
          </a:prstGeom>
        </p:spPr>
        <p:txBody>
          <a:bodyPr/>
          <a:lstStyle/>
          <a:p>
            <a:pPr algn="r" eaLnBrk="0" hangingPunct="0">
              <a:defRPr/>
            </a:pPr>
            <a:r>
              <a:rPr lang="zh-CN" altLang="en-US" sz="3600" b="1" kern="0">
                <a:solidFill>
                  <a:schemeClr val="bg1"/>
                </a:solidFill>
                <a:latin typeface="+mj-lt"/>
                <a:ea typeface="+mj-ea"/>
                <a:cs typeface="+mj-cs"/>
              </a:rPr>
              <a:t>一、病毒性肝炎</a:t>
            </a:r>
            <a:endParaRPr lang="zh-CN" altLang="en-US" sz="3600" b="1" kern="0" dirty="0">
              <a:solidFill>
                <a:schemeClr val="bg1"/>
              </a:solidFill>
              <a:latin typeface="+mj-lt"/>
              <a:ea typeface="+mj-ea"/>
              <a:cs typeface="+mj-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txBox="1">
            <a:spLocks noGrp="1"/>
          </p:cNvSpPr>
          <p:nvPr/>
        </p:nvSpPr>
        <p:spPr bwMode="auto">
          <a:xfrm>
            <a:off x="6248400" y="0"/>
            <a:ext cx="2667000" cy="228600"/>
          </a:xfrm>
          <a:prstGeom prst="rect">
            <a:avLst/>
          </a:prstGeom>
          <a:noFill/>
          <a:ln>
            <a:miter lim="800000"/>
            <a:headEnd/>
            <a:tailEnd/>
          </a:ln>
        </p:spPr>
        <p:txBody>
          <a:bodyPr/>
          <a:lstStyle/>
          <a:p>
            <a:pPr algn="r">
              <a:defRPr/>
            </a:pPr>
            <a:r>
              <a:rPr lang="en-US" sz="1000">
                <a:solidFill>
                  <a:schemeClr val="bg1"/>
                </a:solidFill>
                <a:latin typeface="+mn-lt"/>
                <a:ea typeface="宋体" pitchFamily="2" charset="-122"/>
              </a:rPr>
              <a:t>www.pumpress.com.cn</a:t>
            </a:r>
          </a:p>
        </p:txBody>
      </p:sp>
      <p:sp>
        <p:nvSpPr>
          <p:cNvPr id="2" name="TextBox 7"/>
          <p:cNvSpPr txBox="1">
            <a:spLocks noChangeArrowheads="1"/>
          </p:cNvSpPr>
          <p:nvPr/>
        </p:nvSpPr>
        <p:spPr bwMode="auto">
          <a:xfrm>
            <a:off x="468313" y="2565400"/>
            <a:ext cx="7929562" cy="1190625"/>
          </a:xfrm>
          <a:prstGeom prst="rect">
            <a:avLst/>
          </a:prstGeom>
          <a:noFill/>
          <a:ln w="9525">
            <a:noFill/>
            <a:miter lim="800000"/>
            <a:headEnd/>
            <a:tailEnd/>
          </a:ln>
        </p:spPr>
        <p:txBody>
          <a:bodyPr>
            <a:spAutoFit/>
          </a:bodyPr>
          <a:lstStyle/>
          <a:p>
            <a:endParaRPr lang="zh-CN" altLang="en-US" b="1">
              <a:solidFill>
                <a:schemeClr val="tx2"/>
              </a:solidFill>
            </a:endParaRPr>
          </a:p>
          <a:p>
            <a:endParaRPr lang="zh-CN" altLang="en-US" b="1">
              <a:solidFill>
                <a:schemeClr val="tx2"/>
              </a:solidFill>
            </a:endParaRPr>
          </a:p>
          <a:p>
            <a:endParaRPr lang="zh-CN" altLang="en-US" b="1">
              <a:solidFill>
                <a:schemeClr val="tx2"/>
              </a:solidFill>
            </a:endParaRPr>
          </a:p>
          <a:p>
            <a:endParaRPr lang="zh-CN" altLang="en-US" b="1">
              <a:solidFill>
                <a:schemeClr val="tx2"/>
              </a:solidFill>
            </a:endParaRPr>
          </a:p>
        </p:txBody>
      </p:sp>
      <p:sp>
        <p:nvSpPr>
          <p:cNvPr id="51203" name="标题 4"/>
          <p:cNvSpPr>
            <a:spLocks noGrp="1"/>
          </p:cNvSpPr>
          <p:nvPr>
            <p:ph type="title"/>
          </p:nvPr>
        </p:nvSpPr>
        <p:spPr/>
        <p:txBody>
          <a:bodyPr/>
          <a:lstStyle/>
          <a:p>
            <a:r>
              <a:rPr lang="zh-CN" altLang="en-US" smtClean="0">
                <a:ea typeface="宋体" charset="-122"/>
              </a:rPr>
              <a:t>二、细菌性痢疾</a:t>
            </a:r>
          </a:p>
        </p:txBody>
      </p:sp>
      <p:sp>
        <p:nvSpPr>
          <p:cNvPr id="51204" name="内容占位符 8"/>
          <p:cNvSpPr>
            <a:spLocks noGrp="1"/>
          </p:cNvSpPr>
          <p:nvPr>
            <p:ph idx="1"/>
          </p:nvPr>
        </p:nvSpPr>
        <p:spPr/>
        <p:txBody>
          <a:bodyPr/>
          <a:lstStyle/>
          <a:p>
            <a:pPr>
              <a:spcBef>
                <a:spcPct val="0"/>
              </a:spcBef>
              <a:buFont typeface="Wingdings" pitchFamily="2" charset="2"/>
              <a:buNone/>
            </a:pPr>
            <a:r>
              <a:rPr lang="zh-CN" altLang="en-US" smtClean="0">
                <a:ea typeface="宋体" charset="-122"/>
              </a:rPr>
              <a:t>（一）流行病学</a:t>
            </a:r>
          </a:p>
          <a:p>
            <a:pPr>
              <a:spcBef>
                <a:spcPct val="0"/>
              </a:spcBef>
            </a:pPr>
            <a:r>
              <a:rPr lang="en-US" altLang="zh-CN" smtClean="0">
                <a:ea typeface="宋体" charset="-122"/>
              </a:rPr>
              <a:t>1.</a:t>
            </a:r>
            <a:r>
              <a:rPr lang="zh-CN" altLang="en-US" smtClean="0">
                <a:ea typeface="宋体" charset="-122"/>
              </a:rPr>
              <a:t>传染源：包括急、慢性菌痢患者和带菌者</a:t>
            </a:r>
          </a:p>
          <a:p>
            <a:pPr>
              <a:spcBef>
                <a:spcPct val="0"/>
              </a:spcBef>
            </a:pPr>
            <a:r>
              <a:rPr lang="en-US" altLang="zh-CN" smtClean="0">
                <a:ea typeface="宋体" charset="-122"/>
              </a:rPr>
              <a:t>2.</a:t>
            </a:r>
            <a:r>
              <a:rPr lang="zh-CN" altLang="en-US" smtClean="0">
                <a:ea typeface="宋体" charset="-122"/>
              </a:rPr>
              <a:t>传播途径：粪</a:t>
            </a:r>
            <a:r>
              <a:rPr lang="en-US" altLang="zh-CN" smtClean="0">
                <a:ea typeface="宋体" charset="-122"/>
              </a:rPr>
              <a:t>-</a:t>
            </a:r>
            <a:r>
              <a:rPr lang="zh-CN" altLang="en-US" smtClean="0">
                <a:ea typeface="宋体" charset="-122"/>
              </a:rPr>
              <a:t>口途径传播</a:t>
            </a:r>
          </a:p>
          <a:p>
            <a:pPr>
              <a:spcBef>
                <a:spcPct val="0"/>
              </a:spcBef>
            </a:pPr>
            <a:r>
              <a:rPr lang="en-US" altLang="zh-CN" smtClean="0">
                <a:ea typeface="宋体" charset="-122"/>
              </a:rPr>
              <a:t>3.</a:t>
            </a:r>
            <a:r>
              <a:rPr lang="zh-CN" altLang="en-US" smtClean="0">
                <a:ea typeface="宋体" charset="-122"/>
              </a:rPr>
              <a:t>易感染人群：人群普遍易感</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a:spLocks noChangeArrowheads="1"/>
          </p:cNvSpPr>
          <p:nvPr/>
        </p:nvSpPr>
        <p:spPr bwMode="auto">
          <a:xfrm>
            <a:off x="684213" y="1052513"/>
            <a:ext cx="3671887" cy="823912"/>
          </a:xfrm>
          <a:prstGeom prst="rect">
            <a:avLst/>
          </a:prstGeom>
          <a:noFill/>
          <a:ln w="9525">
            <a:noFill/>
            <a:miter lim="800000"/>
            <a:headEnd/>
            <a:tailEnd/>
          </a:ln>
        </p:spPr>
        <p:txBody>
          <a:bodyPr>
            <a:spAutoFit/>
          </a:bodyPr>
          <a:lstStyle/>
          <a:p>
            <a:pPr marL="342900" indent="-342900" eaLnBrk="0" hangingPunct="0">
              <a:lnSpc>
                <a:spcPct val="150000"/>
              </a:lnSpc>
              <a:spcBef>
                <a:spcPct val="20000"/>
              </a:spcBef>
              <a:buClr>
                <a:schemeClr val="hlink"/>
              </a:buClr>
              <a:defRPr/>
            </a:pPr>
            <a:r>
              <a:rPr lang="zh-CN" altLang="en-US" sz="3200" b="1" dirty="0">
                <a:latin typeface="+mn-lt"/>
                <a:ea typeface="+mn-ea"/>
              </a:rPr>
              <a:t>（二）临床表现</a:t>
            </a:r>
            <a:endParaRPr lang="zh-CN" altLang="en-US" b="1" dirty="0">
              <a:solidFill>
                <a:schemeClr val="tx2"/>
              </a:solidFill>
            </a:endParaRPr>
          </a:p>
        </p:txBody>
      </p:sp>
      <p:sp>
        <p:nvSpPr>
          <p:cNvPr id="52226" name="矩形 12"/>
          <p:cNvSpPr>
            <a:spLocks noChangeArrowheads="1"/>
          </p:cNvSpPr>
          <p:nvPr/>
        </p:nvSpPr>
        <p:spPr bwMode="auto">
          <a:xfrm>
            <a:off x="900113" y="1916113"/>
            <a:ext cx="1831975" cy="500062"/>
          </a:xfrm>
          <a:prstGeom prst="rect">
            <a:avLst/>
          </a:prstGeom>
          <a:solidFill>
            <a:srgbClr val="FFCC00"/>
          </a:solidFill>
          <a:ln w="25400" algn="ctr">
            <a:solidFill>
              <a:srgbClr val="6492A3"/>
            </a:solidFill>
            <a:miter lim="800000"/>
            <a:headEnd/>
            <a:tailEnd/>
          </a:ln>
        </p:spPr>
        <p:txBody>
          <a:bodyPr anchor="ctr"/>
          <a:lstStyle/>
          <a:p>
            <a:pPr algn="ctr"/>
            <a:r>
              <a:rPr lang="zh-CN" altLang="en-US" sz="2400" b="1">
                <a:solidFill>
                  <a:schemeClr val="tx2"/>
                </a:solidFill>
              </a:rPr>
              <a:t>急性菌痢</a:t>
            </a:r>
            <a:r>
              <a:rPr lang="zh-CN" altLang="en-US" sz="2400"/>
              <a:t> </a:t>
            </a:r>
          </a:p>
        </p:txBody>
      </p:sp>
      <p:sp>
        <p:nvSpPr>
          <p:cNvPr id="52227" name="虚尾箭头 18"/>
          <p:cNvSpPr>
            <a:spLocks/>
          </p:cNvSpPr>
          <p:nvPr/>
        </p:nvSpPr>
        <p:spPr bwMode="auto">
          <a:xfrm>
            <a:off x="2916238" y="2060575"/>
            <a:ext cx="3240087" cy="217488"/>
          </a:xfrm>
          <a:custGeom>
            <a:avLst/>
            <a:gdLst>
              <a:gd name="T0" fmla="*/ 0 w 539262"/>
              <a:gd name="T1" fmla="*/ 54372 h 142876"/>
              <a:gd name="T2" fmla="*/ 26827 w 539262"/>
              <a:gd name="T3" fmla="*/ 54372 h 142876"/>
              <a:gd name="T4" fmla="*/ 26827 w 539262"/>
              <a:gd name="T5" fmla="*/ 163115 h 142876"/>
              <a:gd name="T6" fmla="*/ 0 w 539262"/>
              <a:gd name="T7" fmla="*/ 163115 h 142876"/>
              <a:gd name="T8" fmla="*/ 0 w 539262"/>
              <a:gd name="T9" fmla="*/ 54372 h 142876"/>
              <a:gd name="T10" fmla="*/ 53655 w 539262"/>
              <a:gd name="T11" fmla="*/ 54372 h 142876"/>
              <a:gd name="T12" fmla="*/ 107310 w 539262"/>
              <a:gd name="T13" fmla="*/ 54372 h 142876"/>
              <a:gd name="T14" fmla="*/ 107310 w 539262"/>
              <a:gd name="T15" fmla="*/ 163115 h 142876"/>
              <a:gd name="T16" fmla="*/ 53655 w 539262"/>
              <a:gd name="T17" fmla="*/ 163115 h 142876"/>
              <a:gd name="T18" fmla="*/ 53655 w 539262"/>
              <a:gd name="T19" fmla="*/ 54372 h 142876"/>
              <a:gd name="T20" fmla="*/ 134131 w 539262"/>
              <a:gd name="T21" fmla="*/ 54372 h 142876"/>
              <a:gd name="T22" fmla="*/ 2810860 w 539262"/>
              <a:gd name="T23" fmla="*/ 54372 h 142876"/>
              <a:gd name="T24" fmla="*/ 2810860 w 539262"/>
              <a:gd name="T25" fmla="*/ 0 h 142876"/>
              <a:gd name="T26" fmla="*/ 3240087 w 539262"/>
              <a:gd name="T27" fmla="*/ 108744 h 142876"/>
              <a:gd name="T28" fmla="*/ 2810860 w 539262"/>
              <a:gd name="T29" fmla="*/ 217487 h 142876"/>
              <a:gd name="T30" fmla="*/ 2810860 w 539262"/>
              <a:gd name="T31" fmla="*/ 163115 h 142876"/>
              <a:gd name="T32" fmla="*/ 134131 w 539262"/>
              <a:gd name="T33" fmla="*/ 163115 h 142876"/>
              <a:gd name="T34" fmla="*/ 134131 w 539262"/>
              <a:gd name="T35" fmla="*/ 54372 h 14287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39262"/>
              <a:gd name="T55" fmla="*/ 0 h 142876"/>
              <a:gd name="T56" fmla="*/ 539262 w 539262"/>
              <a:gd name="T57" fmla="*/ 142876 h 14287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39262" h="142876">
                <a:moveTo>
                  <a:pt x="0" y="35719"/>
                </a:moveTo>
                <a:lnTo>
                  <a:pt x="4465" y="35719"/>
                </a:lnTo>
                <a:lnTo>
                  <a:pt x="4465" y="107157"/>
                </a:lnTo>
                <a:lnTo>
                  <a:pt x="0" y="107157"/>
                </a:lnTo>
                <a:lnTo>
                  <a:pt x="0" y="35719"/>
                </a:lnTo>
                <a:close/>
                <a:moveTo>
                  <a:pt x="8930" y="35719"/>
                </a:moveTo>
                <a:lnTo>
                  <a:pt x="17860" y="35719"/>
                </a:lnTo>
                <a:lnTo>
                  <a:pt x="17860" y="107157"/>
                </a:lnTo>
                <a:lnTo>
                  <a:pt x="8930" y="107157"/>
                </a:lnTo>
                <a:lnTo>
                  <a:pt x="8930" y="35719"/>
                </a:lnTo>
                <a:close/>
                <a:moveTo>
                  <a:pt x="22324" y="35719"/>
                </a:moveTo>
                <a:lnTo>
                  <a:pt x="467824" y="35719"/>
                </a:lnTo>
                <a:lnTo>
                  <a:pt x="467824" y="0"/>
                </a:lnTo>
                <a:lnTo>
                  <a:pt x="539262" y="71438"/>
                </a:lnTo>
                <a:lnTo>
                  <a:pt x="467824" y="142876"/>
                </a:lnTo>
                <a:lnTo>
                  <a:pt x="467824" y="107157"/>
                </a:lnTo>
                <a:lnTo>
                  <a:pt x="22324" y="107157"/>
                </a:lnTo>
                <a:lnTo>
                  <a:pt x="22324" y="35719"/>
                </a:lnTo>
                <a:close/>
              </a:path>
            </a:pathLst>
          </a:custGeom>
          <a:solidFill>
            <a:schemeClr val="hlink"/>
          </a:solidFill>
          <a:ln w="25400" cap="flat" cmpd="sng" algn="ctr">
            <a:solidFill>
              <a:srgbClr val="6492A3"/>
            </a:solidFill>
            <a:prstDash val="solid"/>
            <a:round/>
            <a:headEnd/>
            <a:tailEnd/>
          </a:ln>
        </p:spPr>
        <p:txBody>
          <a:bodyPr anchor="ctr"/>
          <a:lstStyle/>
          <a:p>
            <a:endParaRPr lang="zh-CN" altLang="en-US"/>
          </a:p>
        </p:txBody>
      </p:sp>
      <p:sp>
        <p:nvSpPr>
          <p:cNvPr id="52228" name="TextBox 19"/>
          <p:cNvSpPr txBox="1">
            <a:spLocks noChangeArrowheads="1"/>
          </p:cNvSpPr>
          <p:nvPr/>
        </p:nvSpPr>
        <p:spPr bwMode="auto">
          <a:xfrm>
            <a:off x="6156325" y="1989138"/>
            <a:ext cx="2170113" cy="466725"/>
          </a:xfrm>
          <a:prstGeom prst="rect">
            <a:avLst/>
          </a:prstGeom>
          <a:noFill/>
          <a:ln w="9525">
            <a:solidFill>
              <a:schemeClr val="hlink"/>
            </a:solidFill>
            <a:miter lim="800000"/>
            <a:headEnd/>
            <a:tailEnd/>
          </a:ln>
        </p:spPr>
        <p:txBody>
          <a:bodyPr>
            <a:spAutoFit/>
          </a:bodyPr>
          <a:lstStyle/>
          <a:p>
            <a:r>
              <a:rPr lang="zh-CN" altLang="en-US" sz="2400" b="1">
                <a:solidFill>
                  <a:schemeClr val="tx2"/>
                </a:solidFill>
              </a:rPr>
              <a:t>轻型 </a:t>
            </a:r>
            <a:endParaRPr lang="en-US" altLang="zh-CN" sz="2400" b="1">
              <a:solidFill>
                <a:schemeClr val="tx2"/>
              </a:solidFill>
            </a:endParaRPr>
          </a:p>
        </p:txBody>
      </p:sp>
      <p:sp>
        <p:nvSpPr>
          <p:cNvPr id="52229" name="矩形 12"/>
          <p:cNvSpPr>
            <a:spLocks noChangeArrowheads="1"/>
          </p:cNvSpPr>
          <p:nvPr/>
        </p:nvSpPr>
        <p:spPr bwMode="auto">
          <a:xfrm>
            <a:off x="900113" y="2708275"/>
            <a:ext cx="1831975" cy="500063"/>
          </a:xfrm>
          <a:prstGeom prst="rect">
            <a:avLst/>
          </a:prstGeom>
          <a:solidFill>
            <a:srgbClr val="FFCC00"/>
          </a:solidFill>
          <a:ln w="25400" algn="ctr">
            <a:solidFill>
              <a:srgbClr val="6492A3"/>
            </a:solidFill>
            <a:miter lim="800000"/>
            <a:headEnd/>
            <a:tailEnd/>
          </a:ln>
        </p:spPr>
        <p:txBody>
          <a:bodyPr anchor="ctr"/>
          <a:lstStyle/>
          <a:p>
            <a:pPr algn="ctr"/>
            <a:r>
              <a:rPr lang="zh-CN" altLang="en-US" sz="2400" b="1">
                <a:solidFill>
                  <a:schemeClr val="tx2"/>
                </a:solidFill>
              </a:rPr>
              <a:t>慢性菌痢 </a:t>
            </a:r>
          </a:p>
        </p:txBody>
      </p:sp>
      <p:sp>
        <p:nvSpPr>
          <p:cNvPr id="52230" name="TextBox 19"/>
          <p:cNvSpPr txBox="1">
            <a:spLocks noChangeArrowheads="1"/>
          </p:cNvSpPr>
          <p:nvPr/>
        </p:nvSpPr>
        <p:spPr bwMode="auto">
          <a:xfrm>
            <a:off x="6156325" y="1484313"/>
            <a:ext cx="2170113" cy="466725"/>
          </a:xfrm>
          <a:prstGeom prst="rect">
            <a:avLst/>
          </a:prstGeom>
          <a:noFill/>
          <a:ln w="9525">
            <a:solidFill>
              <a:schemeClr val="hlink"/>
            </a:solidFill>
            <a:miter lim="800000"/>
            <a:headEnd/>
            <a:tailEnd/>
          </a:ln>
        </p:spPr>
        <p:txBody>
          <a:bodyPr>
            <a:spAutoFit/>
          </a:bodyPr>
          <a:lstStyle/>
          <a:p>
            <a:r>
              <a:rPr lang="zh-CN" altLang="en-US" sz="2400" b="1">
                <a:solidFill>
                  <a:schemeClr val="tx2"/>
                </a:solidFill>
              </a:rPr>
              <a:t>普通型</a:t>
            </a:r>
            <a:r>
              <a:rPr lang="zh-CN" altLang="en-US" sz="2400"/>
              <a:t> </a:t>
            </a:r>
            <a:endParaRPr lang="en-US" altLang="zh-CN" sz="2400"/>
          </a:p>
        </p:txBody>
      </p:sp>
      <p:sp>
        <p:nvSpPr>
          <p:cNvPr id="52231" name="TextBox 19"/>
          <p:cNvSpPr txBox="1">
            <a:spLocks noChangeArrowheads="1"/>
          </p:cNvSpPr>
          <p:nvPr/>
        </p:nvSpPr>
        <p:spPr bwMode="auto">
          <a:xfrm>
            <a:off x="6156325" y="2492375"/>
            <a:ext cx="2170113" cy="466725"/>
          </a:xfrm>
          <a:prstGeom prst="rect">
            <a:avLst/>
          </a:prstGeom>
          <a:noFill/>
          <a:ln w="9525">
            <a:solidFill>
              <a:schemeClr val="hlink"/>
            </a:solidFill>
            <a:miter lim="800000"/>
            <a:headEnd/>
            <a:tailEnd/>
          </a:ln>
        </p:spPr>
        <p:txBody>
          <a:bodyPr>
            <a:spAutoFit/>
          </a:bodyPr>
          <a:lstStyle/>
          <a:p>
            <a:r>
              <a:rPr lang="zh-CN" altLang="en-US" sz="2400" b="1">
                <a:solidFill>
                  <a:schemeClr val="tx2"/>
                </a:solidFill>
              </a:rPr>
              <a:t>中毒型</a:t>
            </a:r>
            <a:r>
              <a:rPr lang="zh-CN" altLang="en-US" sz="2400"/>
              <a:t>  </a:t>
            </a:r>
            <a:endParaRPr lang="en-US" altLang="zh-CN" sz="2400"/>
          </a:p>
        </p:txBody>
      </p:sp>
      <p:sp>
        <p:nvSpPr>
          <p:cNvPr id="5" name="TextBox 6"/>
          <p:cNvSpPr txBox="1">
            <a:spLocks noChangeArrowheads="1"/>
          </p:cNvSpPr>
          <p:nvPr/>
        </p:nvSpPr>
        <p:spPr bwMode="auto">
          <a:xfrm>
            <a:off x="684213" y="3429000"/>
            <a:ext cx="4032250" cy="823913"/>
          </a:xfrm>
          <a:prstGeom prst="rect">
            <a:avLst/>
          </a:prstGeom>
          <a:noFill/>
          <a:ln w="9525">
            <a:noFill/>
            <a:miter lim="800000"/>
            <a:headEnd/>
            <a:tailEnd/>
          </a:ln>
        </p:spPr>
        <p:txBody>
          <a:bodyPr>
            <a:spAutoFit/>
          </a:bodyPr>
          <a:lstStyle/>
          <a:p>
            <a:pPr marL="342900" indent="-342900" eaLnBrk="0" hangingPunct="0">
              <a:lnSpc>
                <a:spcPct val="150000"/>
              </a:lnSpc>
              <a:spcBef>
                <a:spcPct val="20000"/>
              </a:spcBef>
              <a:buClr>
                <a:schemeClr val="hlink"/>
              </a:buClr>
              <a:defRPr/>
            </a:pPr>
            <a:r>
              <a:rPr lang="zh-CN" altLang="en-US" sz="3200" b="1" dirty="0">
                <a:latin typeface="+mn-lt"/>
                <a:ea typeface="+mn-ea"/>
              </a:rPr>
              <a:t>（三）治疗原则 </a:t>
            </a:r>
          </a:p>
        </p:txBody>
      </p:sp>
      <p:sp>
        <p:nvSpPr>
          <p:cNvPr id="51210" name="Rectangle 10"/>
          <p:cNvSpPr>
            <a:spLocks noChangeArrowheads="1"/>
          </p:cNvSpPr>
          <p:nvPr/>
        </p:nvSpPr>
        <p:spPr bwMode="auto">
          <a:xfrm>
            <a:off x="900113" y="4054475"/>
            <a:ext cx="2319337" cy="2016125"/>
          </a:xfrm>
          <a:prstGeom prst="rect">
            <a:avLst/>
          </a:prstGeom>
          <a:noFill/>
          <a:ln w="9525">
            <a:noFill/>
            <a:miter lim="800000"/>
            <a:headEnd/>
            <a:tailEnd/>
          </a:ln>
          <a:effectLst/>
        </p:spPr>
        <p:txBody>
          <a:bodyPr anchor="ctr">
            <a:spAutoFit/>
          </a:bodyPr>
          <a:lstStyle/>
          <a:p>
            <a:pPr indent="304800" eaLnBrk="0" hangingPunct="0">
              <a:lnSpc>
                <a:spcPct val="150000"/>
              </a:lnSpc>
              <a:defRPr/>
            </a:pPr>
            <a:r>
              <a:rPr lang="en-US" altLang="zh-CN" sz="2800" b="1" dirty="0">
                <a:latin typeface="+mn-lt"/>
                <a:ea typeface="+mn-ea"/>
              </a:rPr>
              <a:t>1.</a:t>
            </a:r>
            <a:r>
              <a:rPr lang="zh-CN" altLang="en-US" sz="2800" b="1" dirty="0">
                <a:latin typeface="+mn-lt"/>
                <a:ea typeface="+mn-ea"/>
              </a:rPr>
              <a:t>一般治疗</a:t>
            </a:r>
            <a:endParaRPr lang="en-US" altLang="zh-CN" sz="2800" b="1" dirty="0">
              <a:latin typeface="+mn-lt"/>
              <a:ea typeface="+mn-ea"/>
            </a:endParaRPr>
          </a:p>
          <a:p>
            <a:pPr indent="304800" eaLnBrk="0" hangingPunct="0">
              <a:lnSpc>
                <a:spcPct val="150000"/>
              </a:lnSpc>
              <a:defRPr/>
            </a:pPr>
            <a:r>
              <a:rPr lang="en-US" altLang="zh-CN" sz="2800" b="1" dirty="0">
                <a:latin typeface="+mn-lt"/>
                <a:ea typeface="+mn-ea"/>
              </a:rPr>
              <a:t>2.</a:t>
            </a:r>
            <a:r>
              <a:rPr lang="zh-CN" altLang="en-US" sz="2800" b="1" dirty="0">
                <a:latin typeface="+mn-lt"/>
                <a:ea typeface="+mn-ea"/>
              </a:rPr>
              <a:t>病原治疗</a:t>
            </a:r>
            <a:endParaRPr lang="en-US" altLang="zh-CN" sz="2800" b="1" dirty="0">
              <a:latin typeface="+mn-lt"/>
              <a:ea typeface="+mn-ea"/>
            </a:endParaRPr>
          </a:p>
          <a:p>
            <a:pPr indent="304800" eaLnBrk="0" hangingPunct="0">
              <a:lnSpc>
                <a:spcPct val="150000"/>
              </a:lnSpc>
              <a:defRPr/>
            </a:pPr>
            <a:r>
              <a:rPr lang="en-US" altLang="zh-CN" sz="2800" b="1" dirty="0">
                <a:latin typeface="+mn-lt"/>
                <a:ea typeface="+mn-ea"/>
              </a:rPr>
              <a:t>3.</a:t>
            </a:r>
            <a:r>
              <a:rPr lang="zh-CN" altLang="en-US" sz="2800" b="1" dirty="0">
                <a:latin typeface="+mn-lt"/>
                <a:ea typeface="+mn-ea"/>
              </a:rPr>
              <a:t>对症治疗</a:t>
            </a:r>
          </a:p>
        </p:txBody>
      </p:sp>
      <p:sp>
        <p:nvSpPr>
          <p:cNvPr id="52234" name="标题 4"/>
          <p:cNvSpPr>
            <a:spLocks noGrp="1"/>
          </p:cNvSpPr>
          <p:nvPr>
            <p:ph type="title"/>
          </p:nvPr>
        </p:nvSpPr>
        <p:spPr/>
        <p:txBody>
          <a:bodyPr/>
          <a:lstStyle/>
          <a:p>
            <a:r>
              <a:rPr lang="zh-CN" altLang="en-US" smtClean="0">
                <a:ea typeface="宋体" charset="-122"/>
              </a:rPr>
              <a:t>二、细菌性痢疾</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quarter" idx="11"/>
          </p:nvPr>
        </p:nvSpPr>
        <p:spPr/>
        <p:txBody>
          <a:bodyPr/>
          <a:lstStyle/>
          <a:p>
            <a:pPr>
              <a:defRPr/>
            </a:pPr>
            <a:r>
              <a:rPr lang="zh-CN" altLang="zh-CN" smtClean="0"/>
              <a:t>www.pumpress.com.cn</a:t>
            </a:r>
            <a:endParaRPr lang="zh-CN" altLang="zh-CN"/>
          </a:p>
        </p:txBody>
      </p:sp>
      <p:sp>
        <p:nvSpPr>
          <p:cNvPr id="18434" name="标题 1"/>
          <p:cNvSpPr>
            <a:spLocks noGrp="1" noChangeArrowheads="1"/>
          </p:cNvSpPr>
          <p:nvPr>
            <p:ph type="title" idx="4294967295"/>
          </p:nvPr>
        </p:nvSpPr>
        <p:spPr>
          <a:xfrm>
            <a:off x="1066800" y="304800"/>
            <a:ext cx="8077200" cy="563563"/>
          </a:xfrm>
        </p:spPr>
        <p:txBody>
          <a:bodyPr/>
          <a:lstStyle/>
          <a:p>
            <a:pPr algn="ctr"/>
            <a:r>
              <a:rPr lang="zh-CN" sz="4000" smtClean="0">
                <a:ea typeface="宋体" charset="-122"/>
              </a:rPr>
              <a:t>学习目标</a:t>
            </a:r>
          </a:p>
        </p:txBody>
      </p:sp>
      <p:sp>
        <p:nvSpPr>
          <p:cNvPr id="18435" name="内容占位符 2"/>
          <p:cNvSpPr>
            <a:spLocks noGrp="1" noChangeArrowheads="1"/>
          </p:cNvSpPr>
          <p:nvPr>
            <p:ph idx="4294967295"/>
          </p:nvPr>
        </p:nvSpPr>
        <p:spPr>
          <a:xfrm>
            <a:off x="252413" y="1196975"/>
            <a:ext cx="8639175" cy="5327650"/>
          </a:xfrm>
        </p:spPr>
        <p:txBody>
          <a:bodyPr/>
          <a:lstStyle/>
          <a:p>
            <a:r>
              <a:rPr lang="zh-CN" altLang="zh-CN" i="1" smtClean="0">
                <a:solidFill>
                  <a:srgbClr val="FF0000"/>
                </a:solidFill>
                <a:ea typeface="宋体" charset="-122"/>
              </a:rPr>
              <a:t>掌握</a:t>
            </a:r>
            <a:endParaRPr lang="en-US" altLang="zh-CN" i="1" smtClean="0">
              <a:solidFill>
                <a:srgbClr val="FF0000"/>
              </a:solidFill>
              <a:ea typeface="宋体" charset="-122"/>
            </a:endParaRPr>
          </a:p>
          <a:p>
            <a:pPr lvl="1"/>
            <a:r>
              <a:rPr lang="zh-CN" altLang="zh-CN" sz="2200" smtClean="0">
                <a:latin typeface="Arial" charset="0"/>
                <a:ea typeface="宋体" charset="-122"/>
              </a:rPr>
              <a:t>社区传染病的概念、传播流行的环节、预防原则；社区常见传染病的流行病学、社区护理、社区预防；传染病及突发公共卫生事件报告程序和时限；传染病及突发公共卫生事件报告和处理；卫生监督协管内容</a:t>
            </a:r>
            <a:r>
              <a:rPr lang="zh-CN" altLang="en-US" sz="2200" smtClean="0">
                <a:latin typeface="Arial" charset="0"/>
                <a:ea typeface="宋体" charset="-122"/>
              </a:rPr>
              <a:t>。</a:t>
            </a:r>
            <a:endParaRPr lang="en-US" altLang="zh-CN" sz="2200" smtClean="0">
              <a:latin typeface="Arial" charset="0"/>
              <a:ea typeface="宋体" charset="-122"/>
            </a:endParaRPr>
          </a:p>
          <a:p>
            <a:r>
              <a:rPr lang="zh-CN" altLang="zh-CN" i="1" smtClean="0">
                <a:solidFill>
                  <a:srgbClr val="692AA2"/>
                </a:solidFill>
                <a:ea typeface="宋体" charset="-122"/>
              </a:rPr>
              <a:t>熟悉</a:t>
            </a:r>
            <a:endParaRPr lang="en-US" altLang="zh-CN" i="1" smtClean="0">
              <a:solidFill>
                <a:srgbClr val="692AA2"/>
              </a:solidFill>
              <a:ea typeface="宋体" charset="-122"/>
            </a:endParaRPr>
          </a:p>
          <a:p>
            <a:pPr lvl="1"/>
            <a:r>
              <a:rPr lang="zh-CN" altLang="zh-CN" sz="2200" smtClean="0">
                <a:latin typeface="Arial" charset="0"/>
                <a:ea typeface="宋体" charset="-122"/>
              </a:rPr>
              <a:t>传染病的分类、访视；社区常见传染病的流行病学、临床表现；传染病及突发公共卫生事件报告方式、订正报告和补报；食品安全信息报告、职业卫生咨询指导、学校卫生协管服务、饮用水卫生安全巡查的内容和方法；卫生监督协管的管理内容。</a:t>
            </a:r>
            <a:endParaRPr lang="zh-CN" altLang="en-US" sz="2200" smtClean="0">
              <a:latin typeface="Arial" charset="0"/>
              <a:ea typeface="宋体" charset="-122"/>
            </a:endParaRPr>
          </a:p>
          <a:p>
            <a:r>
              <a:rPr lang="zh-CN" altLang="zh-CN" i="1" smtClean="0">
                <a:solidFill>
                  <a:srgbClr val="FF6600"/>
                </a:solidFill>
                <a:ea typeface="宋体" charset="-122"/>
              </a:rPr>
              <a:t>了解</a:t>
            </a:r>
            <a:endParaRPr lang="en-US" altLang="zh-CN" i="1" smtClean="0">
              <a:solidFill>
                <a:srgbClr val="FF6600"/>
              </a:solidFill>
              <a:ea typeface="宋体" charset="-122"/>
            </a:endParaRPr>
          </a:p>
          <a:p>
            <a:pPr lvl="1"/>
            <a:r>
              <a:rPr lang="zh-CN" altLang="zh-CN" sz="2200" smtClean="0">
                <a:latin typeface="Arial" charset="0"/>
                <a:ea typeface="宋体" charset="-122"/>
              </a:rPr>
              <a:t>社区常见传染病的治疗原则；卫生监督协管的意义；卫生监督协管的服务对象与服务要求</a:t>
            </a:r>
            <a:r>
              <a:rPr lang="zh-CN" altLang="en-US" sz="2200" smtClean="0">
                <a:latin typeface="Arial" charset="0"/>
                <a:ea typeface="宋体" charset="-122"/>
              </a:rPr>
              <a:t>。</a:t>
            </a:r>
          </a:p>
          <a:p>
            <a:pPr>
              <a:buFont typeface="Wingdings" pitchFamily="2" charset="2"/>
              <a:buNone/>
            </a:pPr>
            <a:endParaRPr lang="zh-CN" altLang="en-US" sz="2800" smtClean="0">
              <a:ea typeface="宋体"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txBox="1">
            <a:spLocks noGrp="1"/>
          </p:cNvSpPr>
          <p:nvPr/>
        </p:nvSpPr>
        <p:spPr bwMode="auto">
          <a:xfrm>
            <a:off x="6248400" y="0"/>
            <a:ext cx="2667000" cy="228600"/>
          </a:xfrm>
          <a:prstGeom prst="rect">
            <a:avLst/>
          </a:prstGeom>
          <a:noFill/>
          <a:ln>
            <a:miter lim="800000"/>
            <a:headEnd/>
            <a:tailEnd/>
          </a:ln>
        </p:spPr>
        <p:txBody>
          <a:bodyPr/>
          <a:lstStyle/>
          <a:p>
            <a:pPr algn="r">
              <a:lnSpc>
                <a:spcPct val="150000"/>
              </a:lnSpc>
              <a:defRPr/>
            </a:pPr>
            <a:r>
              <a:rPr lang="en-US" sz="1100" b="1">
                <a:latin typeface="+mn-ea"/>
                <a:ea typeface="+mn-ea"/>
              </a:rPr>
              <a:t>www.pumpress.com.cn</a:t>
            </a:r>
          </a:p>
        </p:txBody>
      </p:sp>
      <p:pic>
        <p:nvPicPr>
          <p:cNvPr id="54274" name="Picture 1"/>
          <p:cNvPicPr>
            <a:picLocks noChangeAspect="1" noChangeArrowheads="1"/>
          </p:cNvPicPr>
          <p:nvPr/>
        </p:nvPicPr>
        <p:blipFill>
          <a:blip r:embed="rId2" cstate="print"/>
          <a:srcRect/>
          <a:stretch>
            <a:fillRect/>
          </a:stretch>
        </p:blipFill>
        <p:spPr bwMode="auto">
          <a:xfrm>
            <a:off x="6948488" y="1700213"/>
            <a:ext cx="1714500" cy="2174875"/>
          </a:xfrm>
          <a:prstGeom prst="rect">
            <a:avLst/>
          </a:prstGeom>
          <a:noFill/>
          <a:ln w="9525">
            <a:noFill/>
            <a:miter lim="800000"/>
            <a:headEnd/>
            <a:tailEnd/>
          </a:ln>
        </p:spPr>
      </p:pic>
      <p:sp>
        <p:nvSpPr>
          <p:cNvPr id="53252" name="Rectangle 4"/>
          <p:cNvSpPr>
            <a:spLocks noChangeArrowheads="1"/>
          </p:cNvSpPr>
          <p:nvPr/>
        </p:nvSpPr>
        <p:spPr bwMode="auto">
          <a:xfrm>
            <a:off x="468313" y="1196975"/>
            <a:ext cx="3814762" cy="823913"/>
          </a:xfrm>
          <a:prstGeom prst="rect">
            <a:avLst/>
          </a:prstGeom>
          <a:noFill/>
          <a:ln w="9525">
            <a:noFill/>
            <a:miter lim="800000"/>
            <a:headEnd/>
            <a:tailEnd/>
          </a:ln>
          <a:effectLst/>
        </p:spPr>
        <p:txBody>
          <a:bodyPr>
            <a:spAutoFit/>
          </a:bodyPr>
          <a:lstStyle/>
          <a:p>
            <a:pPr eaLnBrk="0" hangingPunct="0">
              <a:lnSpc>
                <a:spcPct val="150000"/>
              </a:lnSpc>
              <a:defRPr/>
            </a:pPr>
            <a:r>
              <a:rPr lang="zh-CN" altLang="en-US" sz="3200" b="1" dirty="0">
                <a:latin typeface="+mn-ea"/>
                <a:ea typeface="+mn-ea"/>
              </a:rPr>
              <a:t>（四）社区护理</a:t>
            </a:r>
          </a:p>
        </p:txBody>
      </p:sp>
      <p:sp>
        <p:nvSpPr>
          <p:cNvPr id="53253" name="Rectangle 5"/>
          <p:cNvSpPr>
            <a:spLocks noChangeArrowheads="1"/>
          </p:cNvSpPr>
          <p:nvPr/>
        </p:nvSpPr>
        <p:spPr bwMode="auto">
          <a:xfrm>
            <a:off x="755650" y="1844675"/>
            <a:ext cx="3055938" cy="2830513"/>
          </a:xfrm>
          <a:prstGeom prst="rect">
            <a:avLst/>
          </a:prstGeom>
          <a:noFill/>
          <a:ln w="9525">
            <a:noFill/>
            <a:miter lim="800000"/>
            <a:headEnd/>
            <a:tailEnd/>
          </a:ln>
          <a:effectLst/>
        </p:spPr>
        <p:txBody>
          <a:bodyPr>
            <a:spAutoFit/>
          </a:bodyPr>
          <a:lstStyle/>
          <a:p>
            <a:pPr eaLnBrk="0" hangingPunct="0">
              <a:lnSpc>
                <a:spcPct val="150000"/>
              </a:lnSpc>
              <a:defRPr/>
            </a:pPr>
            <a:r>
              <a:rPr lang="en-US" altLang="zh-CN" sz="2400" b="1" dirty="0">
                <a:latin typeface="+mn-ea"/>
                <a:ea typeface="+mn-ea"/>
              </a:rPr>
              <a:t>1.</a:t>
            </a:r>
            <a:r>
              <a:rPr lang="zh-CN" altLang="en-US" sz="2400" b="1" dirty="0">
                <a:latin typeface="+mn-ea"/>
                <a:ea typeface="+mn-ea"/>
              </a:rPr>
              <a:t>休息</a:t>
            </a:r>
            <a:endParaRPr lang="en-US" altLang="zh-CN" sz="2400" b="1" dirty="0">
              <a:latin typeface="+mn-ea"/>
              <a:ea typeface="+mn-ea"/>
            </a:endParaRPr>
          </a:p>
          <a:p>
            <a:pPr eaLnBrk="0" hangingPunct="0">
              <a:lnSpc>
                <a:spcPct val="150000"/>
              </a:lnSpc>
              <a:defRPr/>
            </a:pPr>
            <a:r>
              <a:rPr lang="en-US" altLang="zh-CN" sz="2400" b="1" dirty="0">
                <a:latin typeface="+mn-ea"/>
                <a:ea typeface="+mn-ea"/>
              </a:rPr>
              <a:t>2.</a:t>
            </a:r>
            <a:r>
              <a:rPr lang="zh-CN" altLang="en-US" sz="2400" b="1" dirty="0">
                <a:latin typeface="+mn-ea"/>
                <a:ea typeface="+mn-ea"/>
              </a:rPr>
              <a:t>饮食 </a:t>
            </a:r>
          </a:p>
          <a:p>
            <a:pPr eaLnBrk="0" hangingPunct="0">
              <a:lnSpc>
                <a:spcPct val="150000"/>
              </a:lnSpc>
              <a:defRPr/>
            </a:pPr>
            <a:r>
              <a:rPr lang="en-US" altLang="zh-CN" sz="2400" b="1" dirty="0">
                <a:latin typeface="+mn-ea"/>
                <a:ea typeface="+mn-ea"/>
              </a:rPr>
              <a:t>3.</a:t>
            </a:r>
            <a:r>
              <a:rPr lang="zh-CN" altLang="en-US" sz="2400" b="1" dirty="0">
                <a:latin typeface="+mn-ea"/>
                <a:ea typeface="+mn-ea"/>
              </a:rPr>
              <a:t>按时服药 </a:t>
            </a:r>
          </a:p>
          <a:p>
            <a:pPr eaLnBrk="0" hangingPunct="0">
              <a:lnSpc>
                <a:spcPct val="150000"/>
              </a:lnSpc>
              <a:defRPr/>
            </a:pPr>
            <a:r>
              <a:rPr lang="en-US" altLang="zh-CN" sz="2400" b="1" dirty="0">
                <a:latin typeface="+mn-ea"/>
                <a:ea typeface="+mn-ea"/>
              </a:rPr>
              <a:t>4.</a:t>
            </a:r>
            <a:r>
              <a:rPr lang="zh-CN" altLang="en-US" sz="2400" b="1" dirty="0">
                <a:latin typeface="+mn-ea"/>
                <a:ea typeface="+mn-ea"/>
              </a:rPr>
              <a:t>勿用力排便 </a:t>
            </a:r>
          </a:p>
          <a:p>
            <a:pPr eaLnBrk="0" hangingPunct="0">
              <a:lnSpc>
                <a:spcPct val="150000"/>
              </a:lnSpc>
              <a:defRPr/>
            </a:pPr>
            <a:r>
              <a:rPr lang="en-US" altLang="zh-CN" sz="2400" b="1" dirty="0">
                <a:latin typeface="+mn-ea"/>
                <a:ea typeface="+mn-ea"/>
              </a:rPr>
              <a:t>5.</a:t>
            </a:r>
            <a:r>
              <a:rPr lang="zh-CN" altLang="en-US" sz="2400" b="1" dirty="0">
                <a:latin typeface="+mn-ea"/>
                <a:ea typeface="+mn-ea"/>
              </a:rPr>
              <a:t>皮肤护理 </a:t>
            </a:r>
          </a:p>
        </p:txBody>
      </p:sp>
      <p:sp>
        <p:nvSpPr>
          <p:cNvPr id="53254" name="Rectangle 6"/>
          <p:cNvSpPr>
            <a:spLocks noChangeArrowheads="1"/>
          </p:cNvSpPr>
          <p:nvPr/>
        </p:nvSpPr>
        <p:spPr bwMode="auto">
          <a:xfrm>
            <a:off x="468313" y="4652963"/>
            <a:ext cx="3527425" cy="1371600"/>
          </a:xfrm>
          <a:prstGeom prst="rect">
            <a:avLst/>
          </a:prstGeom>
          <a:noFill/>
          <a:ln w="9525">
            <a:noFill/>
            <a:miter lim="800000"/>
            <a:headEnd/>
            <a:tailEnd/>
          </a:ln>
          <a:effectLst/>
        </p:spPr>
        <p:txBody>
          <a:bodyPr>
            <a:spAutoFit/>
          </a:bodyPr>
          <a:lstStyle/>
          <a:p>
            <a:pPr eaLnBrk="0" hangingPunct="0">
              <a:lnSpc>
                <a:spcPct val="150000"/>
              </a:lnSpc>
              <a:defRPr/>
            </a:pPr>
            <a:r>
              <a:rPr lang="zh-CN" altLang="en-US" sz="3200" b="1" dirty="0">
                <a:latin typeface="+mn-ea"/>
                <a:ea typeface="+mn-ea"/>
              </a:rPr>
              <a:t>（五）社区预防</a:t>
            </a:r>
            <a:endParaRPr lang="en-US" altLang="zh-CN" sz="3200" b="1" dirty="0">
              <a:latin typeface="+mn-ea"/>
              <a:ea typeface="+mn-ea"/>
            </a:endParaRPr>
          </a:p>
          <a:p>
            <a:pPr eaLnBrk="0" hangingPunct="0">
              <a:lnSpc>
                <a:spcPct val="150000"/>
              </a:lnSpc>
              <a:defRPr/>
            </a:pPr>
            <a:r>
              <a:rPr lang="zh-CN" altLang="en-US" sz="2400" b="1" dirty="0">
                <a:latin typeface="+mn-ea"/>
                <a:ea typeface="+mn-ea"/>
              </a:rPr>
              <a:t>    养成良好的卫生习惯</a:t>
            </a:r>
          </a:p>
        </p:txBody>
      </p:sp>
      <p:sp>
        <p:nvSpPr>
          <p:cNvPr id="7" name="标题 4"/>
          <p:cNvSpPr txBox="1">
            <a:spLocks/>
          </p:cNvSpPr>
          <p:nvPr/>
        </p:nvSpPr>
        <p:spPr>
          <a:xfrm>
            <a:off x="838200" y="304800"/>
            <a:ext cx="8077200" cy="563563"/>
          </a:xfrm>
          <a:prstGeom prst="rect">
            <a:avLst/>
          </a:prstGeom>
        </p:spPr>
        <p:txBody>
          <a:bodyPr/>
          <a:lstStyle/>
          <a:p>
            <a:pPr algn="r" eaLnBrk="0" hangingPunct="0">
              <a:defRPr/>
            </a:pPr>
            <a:r>
              <a:rPr lang="zh-CN" altLang="en-US" sz="3600" b="1" kern="0">
                <a:solidFill>
                  <a:schemeClr val="bg1"/>
                </a:solidFill>
                <a:latin typeface="+mj-lt"/>
                <a:ea typeface="+mj-ea"/>
                <a:cs typeface="+mj-cs"/>
              </a:rPr>
              <a:t>二、细菌性痢疾</a:t>
            </a:r>
            <a:endParaRPr lang="zh-CN" altLang="en-US" sz="3600" b="1" kern="0" dirty="0">
              <a:solidFill>
                <a:schemeClr val="bg1"/>
              </a:solidFill>
              <a:latin typeface="+mj-lt"/>
              <a:ea typeface="+mj-ea"/>
              <a:cs typeface="+mj-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txBox="1">
            <a:spLocks noGrp="1"/>
          </p:cNvSpPr>
          <p:nvPr/>
        </p:nvSpPr>
        <p:spPr bwMode="auto">
          <a:xfrm>
            <a:off x="6248400" y="0"/>
            <a:ext cx="2667000" cy="228600"/>
          </a:xfrm>
          <a:prstGeom prst="rect">
            <a:avLst/>
          </a:prstGeom>
          <a:noFill/>
          <a:ln>
            <a:miter lim="800000"/>
            <a:headEnd/>
            <a:tailEnd/>
          </a:ln>
        </p:spPr>
        <p:txBody>
          <a:bodyPr/>
          <a:lstStyle/>
          <a:p>
            <a:pPr algn="r">
              <a:defRPr/>
            </a:pPr>
            <a:r>
              <a:rPr lang="en-US" sz="1000">
                <a:solidFill>
                  <a:schemeClr val="bg1"/>
                </a:solidFill>
                <a:latin typeface="+mn-lt"/>
                <a:ea typeface="宋体" pitchFamily="2" charset="-122"/>
              </a:rPr>
              <a:t>www.pumpress.com.cn</a:t>
            </a:r>
          </a:p>
        </p:txBody>
      </p:sp>
      <p:sp>
        <p:nvSpPr>
          <p:cNvPr id="55298" name="标题 4"/>
          <p:cNvSpPr>
            <a:spLocks noGrp="1"/>
          </p:cNvSpPr>
          <p:nvPr>
            <p:ph type="title"/>
          </p:nvPr>
        </p:nvSpPr>
        <p:spPr/>
        <p:txBody>
          <a:bodyPr/>
          <a:lstStyle/>
          <a:p>
            <a:r>
              <a:rPr lang="zh-CN" altLang="en-US" smtClean="0">
                <a:ea typeface="宋体" charset="-122"/>
              </a:rPr>
              <a:t>三、肺结核 </a:t>
            </a:r>
          </a:p>
        </p:txBody>
      </p:sp>
      <p:sp>
        <p:nvSpPr>
          <p:cNvPr id="55299" name="内容占位符 5"/>
          <p:cNvSpPr>
            <a:spLocks noGrp="1"/>
          </p:cNvSpPr>
          <p:nvPr>
            <p:ph idx="1"/>
          </p:nvPr>
        </p:nvSpPr>
        <p:spPr/>
        <p:txBody>
          <a:bodyPr/>
          <a:lstStyle/>
          <a:p>
            <a:pPr>
              <a:spcBef>
                <a:spcPct val="0"/>
              </a:spcBef>
              <a:buFont typeface="Wingdings" pitchFamily="2" charset="2"/>
              <a:buNone/>
            </a:pPr>
            <a:r>
              <a:rPr lang="zh-CN" altLang="en-US" smtClean="0">
                <a:ea typeface="宋体" charset="-122"/>
              </a:rPr>
              <a:t>（一）流行病学</a:t>
            </a:r>
          </a:p>
          <a:p>
            <a:pPr>
              <a:spcBef>
                <a:spcPct val="0"/>
              </a:spcBef>
            </a:pPr>
            <a:r>
              <a:rPr lang="en-US" altLang="zh-CN" smtClean="0">
                <a:ea typeface="宋体" charset="-122"/>
              </a:rPr>
              <a:t>1.</a:t>
            </a:r>
            <a:r>
              <a:rPr lang="zh-CN" altLang="en-US" smtClean="0">
                <a:ea typeface="宋体" charset="-122"/>
              </a:rPr>
              <a:t>传染源：肺结核患者</a:t>
            </a:r>
            <a:endParaRPr lang="en-US" altLang="zh-CN" smtClean="0">
              <a:ea typeface="宋体" charset="-122"/>
            </a:endParaRPr>
          </a:p>
          <a:p>
            <a:pPr lvl="1">
              <a:spcBef>
                <a:spcPct val="0"/>
              </a:spcBef>
            </a:pPr>
            <a:r>
              <a:rPr lang="zh-CN" altLang="en-US" smtClean="0">
                <a:latin typeface="Arial" charset="0"/>
                <a:ea typeface="宋体" charset="-122"/>
              </a:rPr>
              <a:t>长期排菌的开放性肺结核患者是主要的传染源</a:t>
            </a:r>
            <a:endParaRPr lang="en-US" altLang="zh-CN" smtClean="0">
              <a:latin typeface="Arial" charset="0"/>
              <a:ea typeface="宋体" charset="-122"/>
            </a:endParaRPr>
          </a:p>
          <a:p>
            <a:pPr>
              <a:spcBef>
                <a:spcPct val="0"/>
              </a:spcBef>
            </a:pPr>
            <a:r>
              <a:rPr lang="en-US" altLang="zh-CN" smtClean="0">
                <a:ea typeface="宋体" charset="-122"/>
              </a:rPr>
              <a:t>2.</a:t>
            </a:r>
            <a:r>
              <a:rPr lang="zh-CN" altLang="en-US" smtClean="0">
                <a:ea typeface="宋体" charset="-122"/>
              </a:rPr>
              <a:t>传播途径：呼吸道传播</a:t>
            </a:r>
            <a:endParaRPr lang="en-US" altLang="zh-CN" smtClean="0">
              <a:ea typeface="宋体" charset="-122"/>
            </a:endParaRPr>
          </a:p>
          <a:p>
            <a:pPr>
              <a:spcBef>
                <a:spcPct val="0"/>
              </a:spcBef>
            </a:pPr>
            <a:r>
              <a:rPr lang="en-US" altLang="zh-CN" smtClean="0">
                <a:ea typeface="宋体" charset="-122"/>
              </a:rPr>
              <a:t>3.</a:t>
            </a:r>
            <a:r>
              <a:rPr lang="zh-CN" altLang="en-US" smtClean="0">
                <a:ea typeface="宋体" charset="-122"/>
              </a:rPr>
              <a:t>易感染人群：人群普遍易感</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a:spLocks noChangeArrowheads="1"/>
          </p:cNvSpPr>
          <p:nvPr/>
        </p:nvSpPr>
        <p:spPr bwMode="auto">
          <a:xfrm>
            <a:off x="684213" y="1196975"/>
            <a:ext cx="4392612" cy="854075"/>
          </a:xfrm>
          <a:prstGeom prst="rect">
            <a:avLst/>
          </a:prstGeom>
          <a:noFill/>
          <a:ln w="9525">
            <a:noFill/>
            <a:miter lim="800000"/>
            <a:headEnd/>
            <a:tailEnd/>
          </a:ln>
        </p:spPr>
        <p:txBody>
          <a:bodyPr>
            <a:spAutoFit/>
          </a:bodyPr>
          <a:lstStyle/>
          <a:p>
            <a:pPr>
              <a:defRPr/>
            </a:pPr>
            <a:r>
              <a:rPr lang="zh-CN" altLang="en-US" sz="3200" b="1" dirty="0">
                <a:latin typeface="+mn-lt"/>
                <a:ea typeface="+mn-ea"/>
              </a:rPr>
              <a:t>（二）临床表现</a:t>
            </a:r>
          </a:p>
          <a:p>
            <a:pPr>
              <a:defRPr/>
            </a:pPr>
            <a:endParaRPr lang="zh-CN" altLang="en-US" b="1" dirty="0">
              <a:solidFill>
                <a:schemeClr val="tx2"/>
              </a:solidFill>
            </a:endParaRPr>
          </a:p>
        </p:txBody>
      </p:sp>
      <p:sp>
        <p:nvSpPr>
          <p:cNvPr id="3" name="TextBox 6"/>
          <p:cNvSpPr txBox="1">
            <a:spLocks noChangeArrowheads="1"/>
          </p:cNvSpPr>
          <p:nvPr/>
        </p:nvSpPr>
        <p:spPr bwMode="auto">
          <a:xfrm>
            <a:off x="684213" y="4149725"/>
            <a:ext cx="4535487" cy="1747838"/>
          </a:xfrm>
          <a:prstGeom prst="rect">
            <a:avLst/>
          </a:prstGeom>
          <a:noFill/>
          <a:ln w="9525">
            <a:noFill/>
            <a:miter lim="800000"/>
            <a:headEnd/>
            <a:tailEnd/>
          </a:ln>
        </p:spPr>
        <p:txBody>
          <a:bodyPr>
            <a:spAutoFit/>
          </a:bodyPr>
          <a:lstStyle/>
          <a:p>
            <a:pPr marL="342900" indent="-342900" eaLnBrk="0" hangingPunct="0">
              <a:spcBef>
                <a:spcPct val="20000"/>
              </a:spcBef>
              <a:buClr>
                <a:schemeClr val="hlink"/>
              </a:buClr>
              <a:defRPr/>
            </a:pPr>
            <a:r>
              <a:rPr lang="zh-CN" altLang="en-US" sz="3200" b="1" dirty="0">
                <a:latin typeface="+mn-lt"/>
                <a:ea typeface="+mn-ea"/>
              </a:rPr>
              <a:t>（三）治疗原则</a:t>
            </a:r>
            <a:endParaRPr lang="en-US" altLang="zh-CN" sz="3200" b="1" dirty="0">
              <a:latin typeface="+mn-lt"/>
              <a:ea typeface="+mn-ea"/>
            </a:endParaRPr>
          </a:p>
          <a:p>
            <a:pPr marL="342900" indent="-342900" eaLnBrk="0" hangingPunct="0">
              <a:spcBef>
                <a:spcPct val="20000"/>
              </a:spcBef>
              <a:buClr>
                <a:schemeClr val="hlink"/>
              </a:buClr>
              <a:defRPr/>
            </a:pPr>
            <a:r>
              <a:rPr lang="en-US" altLang="zh-CN" sz="3200" b="1" dirty="0"/>
              <a:t>1.</a:t>
            </a:r>
            <a:r>
              <a:rPr lang="zh-CN" altLang="en-US" sz="3200" b="1" dirty="0"/>
              <a:t>化疗 </a:t>
            </a:r>
          </a:p>
          <a:p>
            <a:pPr marL="342900" indent="-342900" eaLnBrk="0" hangingPunct="0">
              <a:spcBef>
                <a:spcPct val="20000"/>
              </a:spcBef>
              <a:buClr>
                <a:schemeClr val="hlink"/>
              </a:buClr>
              <a:defRPr/>
            </a:pPr>
            <a:r>
              <a:rPr lang="en-US" altLang="zh-CN" sz="3200" b="1" dirty="0"/>
              <a:t>2.</a:t>
            </a:r>
            <a:r>
              <a:rPr lang="zh-CN" altLang="en-US" sz="3200" b="1" dirty="0"/>
              <a:t>对症治疗</a:t>
            </a:r>
            <a:r>
              <a:rPr lang="zh-CN" altLang="en-US" sz="3200" b="1" dirty="0">
                <a:latin typeface="+mn-lt"/>
                <a:ea typeface="+mn-ea"/>
              </a:rPr>
              <a:t> </a:t>
            </a:r>
          </a:p>
        </p:txBody>
      </p:sp>
      <p:grpSp>
        <p:nvGrpSpPr>
          <p:cNvPr id="56323" name="组合 10"/>
          <p:cNvGrpSpPr>
            <a:grpSpLocks/>
          </p:cNvGrpSpPr>
          <p:nvPr/>
        </p:nvGrpSpPr>
        <p:grpSpPr bwMode="auto">
          <a:xfrm>
            <a:off x="1042988" y="1844675"/>
            <a:ext cx="7345362" cy="1974850"/>
            <a:chOff x="611188" y="1628775"/>
            <a:chExt cx="7345362" cy="1836717"/>
          </a:xfrm>
        </p:grpSpPr>
        <p:sp>
          <p:nvSpPr>
            <p:cNvPr id="56325" name="矩形 12"/>
            <p:cNvSpPr>
              <a:spLocks noChangeArrowheads="1"/>
            </p:cNvSpPr>
            <p:nvPr/>
          </p:nvSpPr>
          <p:spPr bwMode="auto">
            <a:xfrm>
              <a:off x="611188" y="1700213"/>
              <a:ext cx="1831975" cy="500062"/>
            </a:xfrm>
            <a:prstGeom prst="rect">
              <a:avLst/>
            </a:prstGeom>
            <a:solidFill>
              <a:srgbClr val="FFCC00"/>
            </a:solidFill>
            <a:ln w="25400" algn="ctr">
              <a:solidFill>
                <a:srgbClr val="6492A3"/>
              </a:solidFill>
              <a:miter lim="800000"/>
              <a:headEnd/>
              <a:tailEnd/>
            </a:ln>
          </p:spPr>
          <p:txBody>
            <a:bodyPr anchor="ctr"/>
            <a:lstStyle/>
            <a:p>
              <a:pPr algn="ctr"/>
              <a:r>
                <a:rPr lang="zh-CN" altLang="en-US" b="1">
                  <a:solidFill>
                    <a:schemeClr val="tx2"/>
                  </a:solidFill>
                </a:rPr>
                <a:t>全身中毒症状</a:t>
              </a:r>
              <a:r>
                <a:rPr lang="zh-CN" altLang="en-US"/>
                <a:t> </a:t>
              </a:r>
            </a:p>
          </p:txBody>
        </p:sp>
        <p:sp>
          <p:nvSpPr>
            <p:cNvPr id="56326" name="虚尾箭头 18"/>
            <p:cNvSpPr>
              <a:spLocks/>
            </p:cNvSpPr>
            <p:nvPr/>
          </p:nvSpPr>
          <p:spPr bwMode="auto">
            <a:xfrm>
              <a:off x="2484438" y="1916113"/>
              <a:ext cx="863600" cy="217487"/>
            </a:xfrm>
            <a:custGeom>
              <a:avLst/>
              <a:gdLst>
                <a:gd name="T0" fmla="*/ 0 w 539262"/>
                <a:gd name="T1" fmla="*/ 54372 h 142876"/>
                <a:gd name="T2" fmla="*/ 7150 w 539262"/>
                <a:gd name="T3" fmla="*/ 54372 h 142876"/>
                <a:gd name="T4" fmla="*/ 7150 w 539262"/>
                <a:gd name="T5" fmla="*/ 163115 h 142876"/>
                <a:gd name="T6" fmla="*/ 0 w 539262"/>
                <a:gd name="T7" fmla="*/ 163115 h 142876"/>
                <a:gd name="T8" fmla="*/ 0 w 539262"/>
                <a:gd name="T9" fmla="*/ 54372 h 142876"/>
                <a:gd name="T10" fmla="*/ 14301 w 539262"/>
                <a:gd name="T11" fmla="*/ 54372 h 142876"/>
                <a:gd name="T12" fmla="*/ 28602 w 539262"/>
                <a:gd name="T13" fmla="*/ 54372 h 142876"/>
                <a:gd name="T14" fmla="*/ 28602 w 539262"/>
                <a:gd name="T15" fmla="*/ 163115 h 142876"/>
                <a:gd name="T16" fmla="*/ 14301 w 539262"/>
                <a:gd name="T17" fmla="*/ 163115 h 142876"/>
                <a:gd name="T18" fmla="*/ 14301 w 539262"/>
                <a:gd name="T19" fmla="*/ 54372 h 142876"/>
                <a:gd name="T20" fmla="*/ 35751 w 539262"/>
                <a:gd name="T21" fmla="*/ 54372 h 142876"/>
                <a:gd name="T22" fmla="*/ 749196 w 539262"/>
                <a:gd name="T23" fmla="*/ 54372 h 142876"/>
                <a:gd name="T24" fmla="*/ 749196 w 539262"/>
                <a:gd name="T25" fmla="*/ 0 h 142876"/>
                <a:gd name="T26" fmla="*/ 863600 w 539262"/>
                <a:gd name="T27" fmla="*/ 108744 h 142876"/>
                <a:gd name="T28" fmla="*/ 749196 w 539262"/>
                <a:gd name="T29" fmla="*/ 217487 h 142876"/>
                <a:gd name="T30" fmla="*/ 749196 w 539262"/>
                <a:gd name="T31" fmla="*/ 163115 h 142876"/>
                <a:gd name="T32" fmla="*/ 35751 w 539262"/>
                <a:gd name="T33" fmla="*/ 163115 h 142876"/>
                <a:gd name="T34" fmla="*/ 35751 w 539262"/>
                <a:gd name="T35" fmla="*/ 54372 h 14287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39262"/>
                <a:gd name="T55" fmla="*/ 0 h 142876"/>
                <a:gd name="T56" fmla="*/ 539262 w 539262"/>
                <a:gd name="T57" fmla="*/ 142876 h 14287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39262" h="142876">
                  <a:moveTo>
                    <a:pt x="0" y="35719"/>
                  </a:moveTo>
                  <a:lnTo>
                    <a:pt x="4465" y="35719"/>
                  </a:lnTo>
                  <a:lnTo>
                    <a:pt x="4465" y="107157"/>
                  </a:lnTo>
                  <a:lnTo>
                    <a:pt x="0" y="107157"/>
                  </a:lnTo>
                  <a:lnTo>
                    <a:pt x="0" y="35719"/>
                  </a:lnTo>
                  <a:close/>
                  <a:moveTo>
                    <a:pt x="8930" y="35719"/>
                  </a:moveTo>
                  <a:lnTo>
                    <a:pt x="17860" y="35719"/>
                  </a:lnTo>
                  <a:lnTo>
                    <a:pt x="17860" y="107157"/>
                  </a:lnTo>
                  <a:lnTo>
                    <a:pt x="8930" y="107157"/>
                  </a:lnTo>
                  <a:lnTo>
                    <a:pt x="8930" y="35719"/>
                  </a:lnTo>
                  <a:close/>
                  <a:moveTo>
                    <a:pt x="22324" y="35719"/>
                  </a:moveTo>
                  <a:lnTo>
                    <a:pt x="467824" y="35719"/>
                  </a:lnTo>
                  <a:lnTo>
                    <a:pt x="467824" y="0"/>
                  </a:lnTo>
                  <a:lnTo>
                    <a:pt x="539262" y="71438"/>
                  </a:lnTo>
                  <a:lnTo>
                    <a:pt x="467824" y="142876"/>
                  </a:lnTo>
                  <a:lnTo>
                    <a:pt x="467824" y="107157"/>
                  </a:lnTo>
                  <a:lnTo>
                    <a:pt x="22324" y="107157"/>
                  </a:lnTo>
                  <a:lnTo>
                    <a:pt x="22324" y="35719"/>
                  </a:lnTo>
                  <a:close/>
                </a:path>
              </a:pathLst>
            </a:custGeom>
            <a:solidFill>
              <a:schemeClr val="hlink"/>
            </a:solidFill>
            <a:ln w="25400" cap="flat" cmpd="sng" algn="ctr">
              <a:solidFill>
                <a:srgbClr val="6492A3"/>
              </a:solidFill>
              <a:prstDash val="solid"/>
              <a:round/>
              <a:headEnd/>
              <a:tailEnd/>
            </a:ln>
          </p:spPr>
          <p:txBody>
            <a:bodyPr anchor="ctr"/>
            <a:lstStyle/>
            <a:p>
              <a:endParaRPr lang="zh-CN" altLang="en-US"/>
            </a:p>
          </p:txBody>
        </p:sp>
        <p:sp>
          <p:nvSpPr>
            <p:cNvPr id="56327" name="TextBox 19"/>
            <p:cNvSpPr txBox="1">
              <a:spLocks noChangeArrowheads="1"/>
            </p:cNvSpPr>
            <p:nvPr/>
          </p:nvSpPr>
          <p:spPr bwMode="auto">
            <a:xfrm>
              <a:off x="3419475" y="1628775"/>
              <a:ext cx="4537075" cy="605349"/>
            </a:xfrm>
            <a:prstGeom prst="rect">
              <a:avLst/>
            </a:prstGeom>
            <a:noFill/>
            <a:ln w="9525">
              <a:solidFill>
                <a:schemeClr val="hlink"/>
              </a:solidFill>
              <a:miter lim="800000"/>
              <a:headEnd/>
              <a:tailEnd/>
            </a:ln>
          </p:spPr>
          <p:txBody>
            <a:bodyPr>
              <a:spAutoFit/>
            </a:bodyPr>
            <a:lstStyle/>
            <a:p>
              <a:r>
                <a:rPr lang="zh-CN" altLang="en-US" b="1">
                  <a:solidFill>
                    <a:schemeClr val="tx2"/>
                  </a:solidFill>
                </a:rPr>
                <a:t>午后低热、盗汗、乏力、食欲缺乏、体重下降、育龄妇女月经不调</a:t>
              </a:r>
              <a:r>
                <a:rPr lang="zh-CN" altLang="en-US"/>
                <a:t> </a:t>
              </a:r>
              <a:endParaRPr lang="en-US" altLang="zh-CN"/>
            </a:p>
          </p:txBody>
        </p:sp>
        <p:sp>
          <p:nvSpPr>
            <p:cNvPr id="56328" name="矩形 12"/>
            <p:cNvSpPr>
              <a:spLocks noChangeArrowheads="1"/>
            </p:cNvSpPr>
            <p:nvPr/>
          </p:nvSpPr>
          <p:spPr bwMode="auto">
            <a:xfrm>
              <a:off x="611188" y="2636838"/>
              <a:ext cx="1831975" cy="500062"/>
            </a:xfrm>
            <a:prstGeom prst="rect">
              <a:avLst/>
            </a:prstGeom>
            <a:solidFill>
              <a:srgbClr val="FFCC00"/>
            </a:solidFill>
            <a:ln w="25400" algn="ctr">
              <a:solidFill>
                <a:srgbClr val="6492A3"/>
              </a:solidFill>
              <a:miter lim="800000"/>
              <a:headEnd/>
              <a:tailEnd/>
            </a:ln>
          </p:spPr>
          <p:txBody>
            <a:bodyPr anchor="ctr"/>
            <a:lstStyle/>
            <a:p>
              <a:pPr algn="ctr"/>
              <a:r>
                <a:rPr lang="zh-CN" altLang="en-US" b="1">
                  <a:solidFill>
                    <a:schemeClr val="tx2"/>
                  </a:solidFill>
                </a:rPr>
                <a:t>呼吸道症状</a:t>
              </a:r>
              <a:r>
                <a:rPr lang="zh-CN" altLang="en-US"/>
                <a:t> </a:t>
              </a:r>
            </a:p>
          </p:txBody>
        </p:sp>
        <p:sp>
          <p:nvSpPr>
            <p:cNvPr id="56329" name="虚尾箭头 18"/>
            <p:cNvSpPr>
              <a:spLocks/>
            </p:cNvSpPr>
            <p:nvPr/>
          </p:nvSpPr>
          <p:spPr bwMode="auto">
            <a:xfrm>
              <a:off x="2484438" y="2781300"/>
              <a:ext cx="863600" cy="217488"/>
            </a:xfrm>
            <a:custGeom>
              <a:avLst/>
              <a:gdLst>
                <a:gd name="T0" fmla="*/ 0 w 539262"/>
                <a:gd name="T1" fmla="*/ 54372 h 142876"/>
                <a:gd name="T2" fmla="*/ 7150 w 539262"/>
                <a:gd name="T3" fmla="*/ 54372 h 142876"/>
                <a:gd name="T4" fmla="*/ 7150 w 539262"/>
                <a:gd name="T5" fmla="*/ 163116 h 142876"/>
                <a:gd name="T6" fmla="*/ 0 w 539262"/>
                <a:gd name="T7" fmla="*/ 163116 h 142876"/>
                <a:gd name="T8" fmla="*/ 0 w 539262"/>
                <a:gd name="T9" fmla="*/ 54372 h 142876"/>
                <a:gd name="T10" fmla="*/ 14301 w 539262"/>
                <a:gd name="T11" fmla="*/ 54372 h 142876"/>
                <a:gd name="T12" fmla="*/ 28602 w 539262"/>
                <a:gd name="T13" fmla="*/ 54372 h 142876"/>
                <a:gd name="T14" fmla="*/ 28602 w 539262"/>
                <a:gd name="T15" fmla="*/ 163116 h 142876"/>
                <a:gd name="T16" fmla="*/ 14301 w 539262"/>
                <a:gd name="T17" fmla="*/ 163116 h 142876"/>
                <a:gd name="T18" fmla="*/ 14301 w 539262"/>
                <a:gd name="T19" fmla="*/ 54372 h 142876"/>
                <a:gd name="T20" fmla="*/ 35751 w 539262"/>
                <a:gd name="T21" fmla="*/ 54372 h 142876"/>
                <a:gd name="T22" fmla="*/ 749196 w 539262"/>
                <a:gd name="T23" fmla="*/ 54372 h 142876"/>
                <a:gd name="T24" fmla="*/ 749196 w 539262"/>
                <a:gd name="T25" fmla="*/ 0 h 142876"/>
                <a:gd name="T26" fmla="*/ 863600 w 539262"/>
                <a:gd name="T27" fmla="*/ 108744 h 142876"/>
                <a:gd name="T28" fmla="*/ 749196 w 539262"/>
                <a:gd name="T29" fmla="*/ 217488 h 142876"/>
                <a:gd name="T30" fmla="*/ 749196 w 539262"/>
                <a:gd name="T31" fmla="*/ 163116 h 142876"/>
                <a:gd name="T32" fmla="*/ 35751 w 539262"/>
                <a:gd name="T33" fmla="*/ 163116 h 142876"/>
                <a:gd name="T34" fmla="*/ 35751 w 539262"/>
                <a:gd name="T35" fmla="*/ 54372 h 14287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39262"/>
                <a:gd name="T55" fmla="*/ 0 h 142876"/>
                <a:gd name="T56" fmla="*/ 539262 w 539262"/>
                <a:gd name="T57" fmla="*/ 142876 h 14287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39262" h="142876">
                  <a:moveTo>
                    <a:pt x="0" y="35719"/>
                  </a:moveTo>
                  <a:lnTo>
                    <a:pt x="4465" y="35719"/>
                  </a:lnTo>
                  <a:lnTo>
                    <a:pt x="4465" y="107157"/>
                  </a:lnTo>
                  <a:lnTo>
                    <a:pt x="0" y="107157"/>
                  </a:lnTo>
                  <a:lnTo>
                    <a:pt x="0" y="35719"/>
                  </a:lnTo>
                  <a:close/>
                  <a:moveTo>
                    <a:pt x="8930" y="35719"/>
                  </a:moveTo>
                  <a:lnTo>
                    <a:pt x="17860" y="35719"/>
                  </a:lnTo>
                  <a:lnTo>
                    <a:pt x="17860" y="107157"/>
                  </a:lnTo>
                  <a:lnTo>
                    <a:pt x="8930" y="107157"/>
                  </a:lnTo>
                  <a:lnTo>
                    <a:pt x="8930" y="35719"/>
                  </a:lnTo>
                  <a:close/>
                  <a:moveTo>
                    <a:pt x="22324" y="35719"/>
                  </a:moveTo>
                  <a:lnTo>
                    <a:pt x="467824" y="35719"/>
                  </a:lnTo>
                  <a:lnTo>
                    <a:pt x="467824" y="0"/>
                  </a:lnTo>
                  <a:lnTo>
                    <a:pt x="539262" y="71438"/>
                  </a:lnTo>
                  <a:lnTo>
                    <a:pt x="467824" y="142876"/>
                  </a:lnTo>
                  <a:lnTo>
                    <a:pt x="467824" y="107157"/>
                  </a:lnTo>
                  <a:lnTo>
                    <a:pt x="22324" y="107157"/>
                  </a:lnTo>
                  <a:lnTo>
                    <a:pt x="22324" y="35719"/>
                  </a:lnTo>
                  <a:close/>
                </a:path>
              </a:pathLst>
            </a:custGeom>
            <a:solidFill>
              <a:schemeClr val="hlink"/>
            </a:solidFill>
            <a:ln w="25400" cap="flat" cmpd="sng" algn="ctr">
              <a:solidFill>
                <a:srgbClr val="6492A3"/>
              </a:solidFill>
              <a:prstDash val="solid"/>
              <a:round/>
              <a:headEnd/>
              <a:tailEnd/>
            </a:ln>
          </p:spPr>
          <p:txBody>
            <a:bodyPr anchor="ctr"/>
            <a:lstStyle/>
            <a:p>
              <a:endParaRPr lang="zh-CN" altLang="en-US"/>
            </a:p>
          </p:txBody>
        </p:sp>
        <p:sp>
          <p:nvSpPr>
            <p:cNvPr id="56330" name="TextBox 19"/>
            <p:cNvSpPr txBox="1">
              <a:spLocks noChangeArrowheads="1"/>
            </p:cNvSpPr>
            <p:nvPr/>
          </p:nvSpPr>
          <p:spPr bwMode="auto">
            <a:xfrm>
              <a:off x="3419475" y="2349288"/>
              <a:ext cx="4537075" cy="1116204"/>
            </a:xfrm>
            <a:prstGeom prst="rect">
              <a:avLst/>
            </a:prstGeom>
            <a:noFill/>
            <a:ln w="9525">
              <a:solidFill>
                <a:schemeClr val="hlink"/>
              </a:solidFill>
              <a:miter lim="800000"/>
              <a:headEnd/>
              <a:tailEnd/>
            </a:ln>
          </p:spPr>
          <p:txBody>
            <a:bodyPr>
              <a:spAutoFit/>
            </a:bodyPr>
            <a:lstStyle/>
            <a:p>
              <a:r>
                <a:rPr lang="zh-CN" altLang="en-US" b="1">
                  <a:solidFill>
                    <a:schemeClr val="tx2"/>
                  </a:solidFill>
                </a:rPr>
                <a:t>咳嗽、咳痰</a:t>
              </a:r>
            </a:p>
            <a:p>
              <a:r>
                <a:rPr lang="zh-CN" altLang="en-US" b="1">
                  <a:solidFill>
                    <a:schemeClr val="tx2"/>
                  </a:solidFill>
                </a:rPr>
                <a:t>咯血 </a:t>
              </a:r>
            </a:p>
            <a:p>
              <a:r>
                <a:rPr lang="zh-CN" altLang="en-US" b="1">
                  <a:solidFill>
                    <a:schemeClr val="tx2"/>
                  </a:solidFill>
                </a:rPr>
                <a:t>胸痛 </a:t>
              </a:r>
            </a:p>
            <a:p>
              <a:r>
                <a:rPr lang="zh-CN" altLang="en-US" b="1">
                  <a:solidFill>
                    <a:schemeClr val="tx2"/>
                  </a:solidFill>
                </a:rPr>
                <a:t>呼吸困难</a:t>
              </a:r>
              <a:r>
                <a:rPr lang="zh-CN" altLang="en-US"/>
                <a:t> </a:t>
              </a:r>
              <a:endParaRPr lang="en-US" altLang="zh-CN"/>
            </a:p>
          </p:txBody>
        </p:sp>
      </p:grpSp>
      <p:sp>
        <p:nvSpPr>
          <p:cNvPr id="56324" name="标题 4"/>
          <p:cNvSpPr>
            <a:spLocks noGrp="1"/>
          </p:cNvSpPr>
          <p:nvPr>
            <p:ph type="title"/>
          </p:nvPr>
        </p:nvSpPr>
        <p:spPr/>
        <p:txBody>
          <a:bodyPr/>
          <a:lstStyle/>
          <a:p>
            <a:r>
              <a:rPr lang="zh-CN" altLang="en-US" smtClean="0">
                <a:ea typeface="宋体" charset="-122"/>
              </a:rPr>
              <a:t>三、肺结核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txBox="1">
            <a:spLocks noGrp="1"/>
          </p:cNvSpPr>
          <p:nvPr/>
        </p:nvSpPr>
        <p:spPr bwMode="auto">
          <a:xfrm>
            <a:off x="6248400" y="0"/>
            <a:ext cx="2667000" cy="228600"/>
          </a:xfrm>
          <a:prstGeom prst="rect">
            <a:avLst/>
          </a:prstGeom>
          <a:noFill/>
          <a:ln>
            <a:miter lim="800000"/>
            <a:headEnd/>
            <a:tailEnd/>
          </a:ln>
        </p:spPr>
        <p:txBody>
          <a:bodyPr/>
          <a:lstStyle/>
          <a:p>
            <a:pPr algn="r">
              <a:defRPr/>
            </a:pPr>
            <a:r>
              <a:rPr lang="en-US" sz="1000">
                <a:solidFill>
                  <a:schemeClr val="bg1"/>
                </a:solidFill>
                <a:latin typeface="+mn-lt"/>
                <a:ea typeface="宋体" pitchFamily="2" charset="-122"/>
              </a:rPr>
              <a:t>www.pumpress.com.cn</a:t>
            </a:r>
          </a:p>
        </p:txBody>
      </p:sp>
      <p:pic>
        <p:nvPicPr>
          <p:cNvPr id="58370" name="Picture 1"/>
          <p:cNvPicPr>
            <a:picLocks noChangeAspect="1" noChangeArrowheads="1"/>
          </p:cNvPicPr>
          <p:nvPr/>
        </p:nvPicPr>
        <p:blipFill>
          <a:blip r:embed="rId2" cstate="print"/>
          <a:srcRect/>
          <a:stretch>
            <a:fillRect/>
          </a:stretch>
        </p:blipFill>
        <p:spPr bwMode="auto">
          <a:xfrm>
            <a:off x="7164388" y="1484313"/>
            <a:ext cx="1714500" cy="2174875"/>
          </a:xfrm>
          <a:prstGeom prst="rect">
            <a:avLst/>
          </a:prstGeom>
          <a:noFill/>
          <a:ln w="9525">
            <a:noFill/>
            <a:miter lim="800000"/>
            <a:headEnd/>
            <a:tailEnd/>
          </a:ln>
        </p:spPr>
      </p:pic>
      <p:sp>
        <p:nvSpPr>
          <p:cNvPr id="58371" name="内容占位符 8"/>
          <p:cNvSpPr>
            <a:spLocks noGrp="1"/>
          </p:cNvSpPr>
          <p:nvPr>
            <p:ph idx="1"/>
          </p:nvPr>
        </p:nvSpPr>
        <p:spPr>
          <a:xfrm>
            <a:off x="304800" y="1268413"/>
            <a:ext cx="8610600" cy="4979987"/>
          </a:xfrm>
        </p:spPr>
        <p:txBody>
          <a:bodyPr/>
          <a:lstStyle/>
          <a:p>
            <a:pPr>
              <a:spcBef>
                <a:spcPct val="0"/>
              </a:spcBef>
              <a:buFont typeface="Wingdings" pitchFamily="2" charset="2"/>
              <a:buNone/>
            </a:pPr>
            <a:r>
              <a:rPr lang="zh-CN" altLang="en-US" smtClean="0">
                <a:ea typeface="宋体" charset="-122"/>
              </a:rPr>
              <a:t>（四）社区护理</a:t>
            </a:r>
            <a:endParaRPr lang="en-US" altLang="zh-CN" smtClean="0">
              <a:ea typeface="宋体" charset="-122"/>
            </a:endParaRPr>
          </a:p>
          <a:p>
            <a:pPr>
              <a:spcBef>
                <a:spcPct val="0"/>
              </a:spcBef>
            </a:pPr>
            <a:r>
              <a:rPr lang="en-US" altLang="zh-CN" smtClean="0">
                <a:ea typeface="宋体" charset="-122"/>
              </a:rPr>
              <a:t>1.</a:t>
            </a:r>
            <a:r>
              <a:rPr lang="zh-CN" altLang="en-US" smtClean="0">
                <a:ea typeface="宋体" charset="-122"/>
              </a:rPr>
              <a:t>环境 </a:t>
            </a:r>
            <a:endParaRPr lang="en-US" altLang="zh-CN" smtClean="0">
              <a:ea typeface="宋体" charset="-122"/>
            </a:endParaRPr>
          </a:p>
          <a:p>
            <a:pPr>
              <a:spcBef>
                <a:spcPct val="0"/>
              </a:spcBef>
            </a:pPr>
            <a:r>
              <a:rPr lang="en-US" altLang="zh-CN" smtClean="0">
                <a:ea typeface="宋体" charset="-122"/>
              </a:rPr>
              <a:t>2.</a:t>
            </a:r>
            <a:r>
              <a:rPr lang="zh-CN" altLang="en-US" smtClean="0">
                <a:ea typeface="宋体" charset="-122"/>
              </a:rPr>
              <a:t>养成良好个人卫生习惯 </a:t>
            </a:r>
            <a:endParaRPr lang="en-US" altLang="zh-CN" smtClean="0">
              <a:ea typeface="宋体" charset="-122"/>
            </a:endParaRPr>
          </a:p>
          <a:p>
            <a:pPr>
              <a:spcBef>
                <a:spcPct val="0"/>
              </a:spcBef>
            </a:pPr>
            <a:r>
              <a:rPr lang="en-US" altLang="zh-CN" smtClean="0">
                <a:ea typeface="宋体" charset="-122"/>
              </a:rPr>
              <a:t>3.</a:t>
            </a:r>
            <a:r>
              <a:rPr lang="zh-CN" altLang="en-US" smtClean="0">
                <a:ea typeface="宋体" charset="-122"/>
              </a:rPr>
              <a:t>饮食管理 </a:t>
            </a:r>
            <a:endParaRPr lang="en-US" altLang="zh-CN" smtClean="0">
              <a:ea typeface="宋体" charset="-122"/>
            </a:endParaRPr>
          </a:p>
          <a:p>
            <a:pPr>
              <a:spcBef>
                <a:spcPct val="0"/>
              </a:spcBef>
            </a:pPr>
            <a:r>
              <a:rPr lang="en-US" altLang="zh-CN" smtClean="0">
                <a:ea typeface="宋体" charset="-122"/>
              </a:rPr>
              <a:t>4.</a:t>
            </a:r>
            <a:r>
              <a:rPr lang="zh-CN" altLang="en-US" smtClean="0">
                <a:ea typeface="宋体" charset="-122"/>
              </a:rPr>
              <a:t>休息 </a:t>
            </a:r>
            <a:endParaRPr lang="en-US" altLang="zh-CN" smtClean="0">
              <a:ea typeface="宋体" charset="-122"/>
            </a:endParaRPr>
          </a:p>
          <a:p>
            <a:pPr>
              <a:spcBef>
                <a:spcPct val="0"/>
              </a:spcBef>
            </a:pPr>
            <a:r>
              <a:rPr lang="en-US" altLang="zh-CN" smtClean="0">
                <a:ea typeface="宋体" charset="-122"/>
              </a:rPr>
              <a:t>5.</a:t>
            </a:r>
            <a:r>
              <a:rPr lang="zh-CN" altLang="en-US" smtClean="0">
                <a:ea typeface="宋体" charset="-122"/>
              </a:rPr>
              <a:t>规律用药 </a:t>
            </a:r>
          </a:p>
          <a:p>
            <a:pPr>
              <a:spcBef>
                <a:spcPct val="0"/>
              </a:spcBef>
            </a:pPr>
            <a:endParaRPr lang="zh-CN" altLang="en-US" smtClean="0">
              <a:ea typeface="宋体" charset="-122"/>
            </a:endParaRPr>
          </a:p>
        </p:txBody>
      </p:sp>
      <p:sp>
        <p:nvSpPr>
          <p:cNvPr id="58372" name="标题 4"/>
          <p:cNvSpPr>
            <a:spLocks noGrp="1"/>
          </p:cNvSpPr>
          <p:nvPr>
            <p:ph type="title"/>
          </p:nvPr>
        </p:nvSpPr>
        <p:spPr/>
        <p:txBody>
          <a:bodyPr/>
          <a:lstStyle/>
          <a:p>
            <a:r>
              <a:rPr lang="zh-CN" altLang="en-US" smtClean="0">
                <a:ea typeface="宋体" charset="-122"/>
              </a:rPr>
              <a:t>三、肺结核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txBox="1">
            <a:spLocks noGrp="1"/>
          </p:cNvSpPr>
          <p:nvPr/>
        </p:nvSpPr>
        <p:spPr bwMode="auto">
          <a:xfrm>
            <a:off x="6248400" y="0"/>
            <a:ext cx="2667000" cy="228600"/>
          </a:xfrm>
          <a:prstGeom prst="rect">
            <a:avLst/>
          </a:prstGeom>
          <a:noFill/>
          <a:ln>
            <a:miter lim="800000"/>
            <a:headEnd/>
            <a:tailEnd/>
          </a:ln>
        </p:spPr>
        <p:txBody>
          <a:bodyPr/>
          <a:lstStyle/>
          <a:p>
            <a:pPr algn="r">
              <a:defRPr/>
            </a:pPr>
            <a:r>
              <a:rPr lang="en-US" sz="1000">
                <a:solidFill>
                  <a:schemeClr val="bg1"/>
                </a:solidFill>
                <a:latin typeface="+mn-lt"/>
                <a:ea typeface="宋体" pitchFamily="2" charset="-122"/>
              </a:rPr>
              <a:t>www.pumpress.com.cn</a:t>
            </a:r>
          </a:p>
        </p:txBody>
      </p:sp>
      <p:sp>
        <p:nvSpPr>
          <p:cNvPr id="59394" name="内容占位符 8"/>
          <p:cNvSpPr>
            <a:spLocks noGrp="1"/>
          </p:cNvSpPr>
          <p:nvPr>
            <p:ph idx="1"/>
          </p:nvPr>
        </p:nvSpPr>
        <p:spPr>
          <a:xfrm>
            <a:off x="323850" y="1268413"/>
            <a:ext cx="8610600" cy="5165725"/>
          </a:xfrm>
        </p:spPr>
        <p:txBody>
          <a:bodyPr/>
          <a:lstStyle/>
          <a:p>
            <a:pPr>
              <a:spcBef>
                <a:spcPct val="0"/>
              </a:spcBef>
              <a:buFont typeface="Wingdings" pitchFamily="2" charset="2"/>
              <a:buNone/>
            </a:pPr>
            <a:r>
              <a:rPr lang="zh-CN" altLang="en-US" smtClean="0">
                <a:ea typeface="宋体" charset="-122"/>
              </a:rPr>
              <a:t>（五）社区预防 </a:t>
            </a:r>
          </a:p>
          <a:p>
            <a:pPr>
              <a:spcBef>
                <a:spcPct val="0"/>
              </a:spcBef>
            </a:pPr>
            <a:r>
              <a:rPr lang="en-US" altLang="zh-CN" smtClean="0">
                <a:ea typeface="宋体" charset="-122"/>
              </a:rPr>
              <a:t>1.</a:t>
            </a:r>
            <a:r>
              <a:rPr lang="zh-CN" altLang="en-US" smtClean="0">
                <a:ea typeface="宋体" charset="-122"/>
              </a:rPr>
              <a:t>管理传染源：彻底治疗痰涂片结核分枝杆菌阳性的患者 。</a:t>
            </a:r>
            <a:endParaRPr lang="en-US" altLang="zh-CN" smtClean="0">
              <a:ea typeface="宋体" charset="-122"/>
            </a:endParaRPr>
          </a:p>
          <a:p>
            <a:pPr>
              <a:spcBef>
                <a:spcPct val="0"/>
              </a:spcBef>
            </a:pPr>
            <a:r>
              <a:rPr lang="en-US" altLang="zh-CN" smtClean="0">
                <a:ea typeface="宋体" charset="-122"/>
              </a:rPr>
              <a:t>2.</a:t>
            </a:r>
            <a:r>
              <a:rPr lang="zh-CN" altLang="en-US" smtClean="0">
                <a:ea typeface="宋体" charset="-122"/>
              </a:rPr>
              <a:t>切断传播途径：养成良好的卫生习惯 。</a:t>
            </a:r>
          </a:p>
          <a:p>
            <a:pPr>
              <a:spcBef>
                <a:spcPct val="0"/>
              </a:spcBef>
            </a:pPr>
            <a:r>
              <a:rPr lang="en-US" altLang="zh-CN" smtClean="0">
                <a:ea typeface="宋体" charset="-122"/>
              </a:rPr>
              <a:t>3.</a:t>
            </a:r>
            <a:r>
              <a:rPr lang="zh-CN" altLang="en-US" smtClean="0">
                <a:ea typeface="宋体" charset="-122"/>
              </a:rPr>
              <a:t>保护易感人群：接种卡介苗 。</a:t>
            </a:r>
          </a:p>
          <a:p>
            <a:pPr>
              <a:spcBef>
                <a:spcPct val="0"/>
              </a:spcBef>
            </a:pPr>
            <a:endParaRPr lang="zh-CN" altLang="en-US" smtClean="0">
              <a:ea typeface="宋体" charset="-122"/>
            </a:endParaRPr>
          </a:p>
        </p:txBody>
      </p:sp>
      <p:sp>
        <p:nvSpPr>
          <p:cNvPr id="59395" name="标题 4"/>
          <p:cNvSpPr>
            <a:spLocks noGrp="1"/>
          </p:cNvSpPr>
          <p:nvPr>
            <p:ph type="title"/>
          </p:nvPr>
        </p:nvSpPr>
        <p:spPr/>
        <p:txBody>
          <a:bodyPr/>
          <a:lstStyle/>
          <a:p>
            <a:r>
              <a:rPr lang="zh-CN" altLang="en-US" smtClean="0">
                <a:ea typeface="宋体" charset="-122"/>
              </a:rPr>
              <a:t>三、肺结核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txBox="1">
            <a:spLocks noGrp="1"/>
          </p:cNvSpPr>
          <p:nvPr/>
        </p:nvSpPr>
        <p:spPr bwMode="auto">
          <a:xfrm>
            <a:off x="6248400" y="0"/>
            <a:ext cx="2667000" cy="228600"/>
          </a:xfrm>
          <a:prstGeom prst="rect">
            <a:avLst/>
          </a:prstGeom>
          <a:noFill/>
          <a:ln>
            <a:miter lim="800000"/>
            <a:headEnd/>
            <a:tailEnd/>
          </a:ln>
        </p:spPr>
        <p:txBody>
          <a:bodyPr/>
          <a:lstStyle/>
          <a:p>
            <a:pPr algn="r">
              <a:defRPr/>
            </a:pPr>
            <a:r>
              <a:rPr lang="en-US" sz="1000">
                <a:solidFill>
                  <a:schemeClr val="bg1"/>
                </a:solidFill>
                <a:latin typeface="+mn-lt"/>
                <a:ea typeface="宋体" pitchFamily="2" charset="-122"/>
              </a:rPr>
              <a:t>www.pumpress.com.cn</a:t>
            </a:r>
          </a:p>
        </p:txBody>
      </p:sp>
      <p:sp>
        <p:nvSpPr>
          <p:cNvPr id="60418" name="标题 4"/>
          <p:cNvSpPr>
            <a:spLocks noGrp="1"/>
          </p:cNvSpPr>
          <p:nvPr>
            <p:ph type="title"/>
          </p:nvPr>
        </p:nvSpPr>
        <p:spPr/>
        <p:txBody>
          <a:bodyPr/>
          <a:lstStyle/>
          <a:p>
            <a:r>
              <a:rPr lang="zh-CN" altLang="en-US" smtClean="0">
                <a:ea typeface="宋体" charset="-122"/>
              </a:rPr>
              <a:t>四、艾滋病 </a:t>
            </a:r>
          </a:p>
        </p:txBody>
      </p:sp>
      <p:sp>
        <p:nvSpPr>
          <p:cNvPr id="60419" name="内容占位符 8"/>
          <p:cNvSpPr>
            <a:spLocks noGrp="1"/>
          </p:cNvSpPr>
          <p:nvPr>
            <p:ph idx="1"/>
          </p:nvPr>
        </p:nvSpPr>
        <p:spPr/>
        <p:txBody>
          <a:bodyPr/>
          <a:lstStyle/>
          <a:p>
            <a:pPr>
              <a:spcBef>
                <a:spcPct val="0"/>
              </a:spcBef>
              <a:buFont typeface="Wingdings" pitchFamily="2" charset="2"/>
              <a:buNone/>
            </a:pPr>
            <a:r>
              <a:rPr lang="zh-CN" altLang="en-US" smtClean="0">
                <a:ea typeface="宋体" charset="-122"/>
              </a:rPr>
              <a:t>（一）流行病学</a:t>
            </a:r>
          </a:p>
          <a:p>
            <a:pPr>
              <a:spcBef>
                <a:spcPct val="0"/>
              </a:spcBef>
            </a:pPr>
            <a:r>
              <a:rPr lang="en-US" altLang="zh-CN" smtClean="0">
                <a:ea typeface="宋体" charset="-122"/>
              </a:rPr>
              <a:t>1.</a:t>
            </a:r>
            <a:r>
              <a:rPr lang="zh-CN" altLang="en-US" smtClean="0">
                <a:ea typeface="宋体" charset="-122"/>
              </a:rPr>
              <a:t>传染源：艾滋病患者及</a:t>
            </a:r>
            <a:r>
              <a:rPr lang="en-US" altLang="zh-CN" smtClean="0">
                <a:ea typeface="宋体" charset="-122"/>
              </a:rPr>
              <a:t>HIV</a:t>
            </a:r>
            <a:r>
              <a:rPr lang="zh-CN" altLang="en-US" smtClean="0">
                <a:ea typeface="宋体" charset="-122"/>
              </a:rPr>
              <a:t>携带者 。</a:t>
            </a:r>
          </a:p>
          <a:p>
            <a:pPr>
              <a:spcBef>
                <a:spcPct val="0"/>
              </a:spcBef>
            </a:pPr>
            <a:r>
              <a:rPr lang="en-US" altLang="zh-CN" smtClean="0">
                <a:ea typeface="宋体" charset="-122"/>
              </a:rPr>
              <a:t>2.</a:t>
            </a:r>
            <a:r>
              <a:rPr lang="zh-CN" altLang="en-US" smtClean="0">
                <a:ea typeface="宋体" charset="-122"/>
              </a:rPr>
              <a:t>传播途径：性接触、血液、母婴传播。 </a:t>
            </a:r>
          </a:p>
          <a:p>
            <a:pPr>
              <a:spcBef>
                <a:spcPct val="0"/>
              </a:spcBef>
            </a:pPr>
            <a:r>
              <a:rPr lang="en-US" altLang="zh-CN" smtClean="0">
                <a:ea typeface="宋体" charset="-122"/>
              </a:rPr>
              <a:t>3.</a:t>
            </a:r>
            <a:r>
              <a:rPr lang="zh-CN" altLang="en-US" smtClean="0">
                <a:ea typeface="宋体" charset="-122"/>
              </a:rPr>
              <a:t>易感染人群：人群普遍易感。</a:t>
            </a:r>
          </a:p>
          <a:p>
            <a:pPr>
              <a:spcBef>
                <a:spcPct val="0"/>
              </a:spcBef>
            </a:pPr>
            <a:endParaRPr lang="zh-CN" altLang="en-US" smtClean="0">
              <a:ea typeface="宋体"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1" name="Picture 2" descr="20061130203039306"/>
          <p:cNvPicPr>
            <a:picLocks noChangeAspect="1" noChangeArrowheads="1"/>
          </p:cNvPicPr>
          <p:nvPr/>
        </p:nvPicPr>
        <p:blipFill>
          <a:blip r:embed="rId3" cstate="print">
            <a:lum contrast="18000"/>
          </a:blip>
          <a:srcRect/>
          <a:stretch>
            <a:fillRect/>
          </a:stretch>
        </p:blipFill>
        <p:spPr bwMode="auto">
          <a:xfrm>
            <a:off x="1619250" y="1052513"/>
            <a:ext cx="5761038" cy="48133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a:spLocks noChangeArrowheads="1"/>
          </p:cNvSpPr>
          <p:nvPr/>
        </p:nvSpPr>
        <p:spPr bwMode="auto">
          <a:xfrm>
            <a:off x="684213" y="908050"/>
            <a:ext cx="4246562" cy="1098550"/>
          </a:xfrm>
          <a:prstGeom prst="rect">
            <a:avLst/>
          </a:prstGeom>
          <a:noFill/>
          <a:ln w="9525">
            <a:noFill/>
            <a:miter lim="800000"/>
            <a:headEnd/>
            <a:tailEnd/>
          </a:ln>
        </p:spPr>
        <p:txBody>
          <a:bodyPr>
            <a:spAutoFit/>
          </a:bodyPr>
          <a:lstStyle/>
          <a:p>
            <a:pPr marL="342900" indent="-342900" eaLnBrk="0" hangingPunct="0">
              <a:lnSpc>
                <a:spcPct val="150000"/>
              </a:lnSpc>
              <a:spcBef>
                <a:spcPts val="0"/>
              </a:spcBef>
              <a:buClr>
                <a:schemeClr val="hlink"/>
              </a:buClr>
              <a:defRPr/>
            </a:pPr>
            <a:r>
              <a:rPr lang="zh-CN" altLang="en-US" sz="3200" b="1" dirty="0">
                <a:latin typeface="+mn-lt"/>
                <a:ea typeface="+mn-ea"/>
              </a:rPr>
              <a:t>（二）临床表现</a:t>
            </a:r>
          </a:p>
          <a:p>
            <a:pPr>
              <a:defRPr/>
            </a:pPr>
            <a:endParaRPr lang="zh-CN" altLang="en-US" b="1" dirty="0">
              <a:solidFill>
                <a:schemeClr val="tx2"/>
              </a:solidFill>
            </a:endParaRPr>
          </a:p>
        </p:txBody>
      </p:sp>
      <p:grpSp>
        <p:nvGrpSpPr>
          <p:cNvPr id="63490" name="组合 24"/>
          <p:cNvGrpSpPr>
            <a:grpSpLocks/>
          </p:cNvGrpSpPr>
          <p:nvPr/>
        </p:nvGrpSpPr>
        <p:grpSpPr bwMode="auto">
          <a:xfrm>
            <a:off x="611188" y="1628775"/>
            <a:ext cx="7993062" cy="650875"/>
            <a:chOff x="611188" y="1628775"/>
            <a:chExt cx="7777235" cy="650875"/>
          </a:xfrm>
        </p:grpSpPr>
        <p:sp>
          <p:nvSpPr>
            <p:cNvPr id="63509" name="矩形 12"/>
            <p:cNvSpPr>
              <a:spLocks noChangeArrowheads="1"/>
            </p:cNvSpPr>
            <p:nvPr/>
          </p:nvSpPr>
          <p:spPr bwMode="auto">
            <a:xfrm>
              <a:off x="611188" y="1700213"/>
              <a:ext cx="1831975" cy="500062"/>
            </a:xfrm>
            <a:prstGeom prst="rect">
              <a:avLst/>
            </a:prstGeom>
            <a:solidFill>
              <a:srgbClr val="FFCC00"/>
            </a:solidFill>
            <a:ln w="25400" algn="ctr">
              <a:solidFill>
                <a:srgbClr val="6492A3"/>
              </a:solidFill>
              <a:miter lim="800000"/>
              <a:headEnd/>
              <a:tailEnd/>
            </a:ln>
          </p:spPr>
          <p:txBody>
            <a:bodyPr anchor="ctr"/>
            <a:lstStyle/>
            <a:p>
              <a:pPr algn="ctr"/>
              <a:r>
                <a:rPr lang="zh-CN" altLang="en-US" b="1">
                  <a:solidFill>
                    <a:schemeClr val="tx2"/>
                  </a:solidFill>
                </a:rPr>
                <a:t>急性</a:t>
              </a:r>
              <a:endParaRPr lang="en-US" altLang="zh-CN" b="1">
                <a:solidFill>
                  <a:schemeClr val="tx2"/>
                </a:solidFill>
              </a:endParaRPr>
            </a:p>
            <a:p>
              <a:pPr algn="ctr"/>
              <a:r>
                <a:rPr lang="en-US" altLang="zh-CN" b="1">
                  <a:solidFill>
                    <a:schemeClr val="tx2"/>
                  </a:solidFill>
                </a:rPr>
                <a:t>HIV</a:t>
              </a:r>
              <a:r>
                <a:rPr lang="zh-CN" altLang="en-US" b="1">
                  <a:solidFill>
                    <a:schemeClr val="tx2"/>
                  </a:solidFill>
                </a:rPr>
                <a:t>感染期</a:t>
              </a:r>
              <a:r>
                <a:rPr lang="zh-CN" altLang="en-US"/>
                <a:t> </a:t>
              </a:r>
              <a:endParaRPr lang="zh-CN" altLang="en-US" b="1">
                <a:solidFill>
                  <a:schemeClr val="tx2"/>
                </a:solidFill>
              </a:endParaRPr>
            </a:p>
          </p:txBody>
        </p:sp>
        <p:sp>
          <p:nvSpPr>
            <p:cNvPr id="63510" name="虚尾箭头 18"/>
            <p:cNvSpPr>
              <a:spLocks/>
            </p:cNvSpPr>
            <p:nvPr/>
          </p:nvSpPr>
          <p:spPr bwMode="auto">
            <a:xfrm>
              <a:off x="2484438" y="1916113"/>
              <a:ext cx="504825" cy="217487"/>
            </a:xfrm>
            <a:custGeom>
              <a:avLst/>
              <a:gdLst>
                <a:gd name="T0" fmla="*/ 0 w 539262"/>
                <a:gd name="T1" fmla="*/ 54372 h 142876"/>
                <a:gd name="T2" fmla="*/ 4180 w 539262"/>
                <a:gd name="T3" fmla="*/ 54372 h 142876"/>
                <a:gd name="T4" fmla="*/ 4180 w 539262"/>
                <a:gd name="T5" fmla="*/ 163115 h 142876"/>
                <a:gd name="T6" fmla="*/ 0 w 539262"/>
                <a:gd name="T7" fmla="*/ 163115 h 142876"/>
                <a:gd name="T8" fmla="*/ 0 w 539262"/>
                <a:gd name="T9" fmla="*/ 54372 h 142876"/>
                <a:gd name="T10" fmla="*/ 8360 w 539262"/>
                <a:gd name="T11" fmla="*/ 54372 h 142876"/>
                <a:gd name="T12" fmla="*/ 16719 w 539262"/>
                <a:gd name="T13" fmla="*/ 54372 h 142876"/>
                <a:gd name="T14" fmla="*/ 16719 w 539262"/>
                <a:gd name="T15" fmla="*/ 163115 h 142876"/>
                <a:gd name="T16" fmla="*/ 8360 w 539262"/>
                <a:gd name="T17" fmla="*/ 163115 h 142876"/>
                <a:gd name="T18" fmla="*/ 8360 w 539262"/>
                <a:gd name="T19" fmla="*/ 54372 h 142876"/>
                <a:gd name="T20" fmla="*/ 20898 w 539262"/>
                <a:gd name="T21" fmla="*/ 54372 h 142876"/>
                <a:gd name="T22" fmla="*/ 437949 w 539262"/>
                <a:gd name="T23" fmla="*/ 54372 h 142876"/>
                <a:gd name="T24" fmla="*/ 437949 w 539262"/>
                <a:gd name="T25" fmla="*/ 0 h 142876"/>
                <a:gd name="T26" fmla="*/ 504825 w 539262"/>
                <a:gd name="T27" fmla="*/ 108744 h 142876"/>
                <a:gd name="T28" fmla="*/ 437949 w 539262"/>
                <a:gd name="T29" fmla="*/ 217487 h 142876"/>
                <a:gd name="T30" fmla="*/ 437949 w 539262"/>
                <a:gd name="T31" fmla="*/ 163115 h 142876"/>
                <a:gd name="T32" fmla="*/ 20898 w 539262"/>
                <a:gd name="T33" fmla="*/ 163115 h 142876"/>
                <a:gd name="T34" fmla="*/ 20898 w 539262"/>
                <a:gd name="T35" fmla="*/ 54372 h 14287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39262"/>
                <a:gd name="T55" fmla="*/ 0 h 142876"/>
                <a:gd name="T56" fmla="*/ 539262 w 539262"/>
                <a:gd name="T57" fmla="*/ 142876 h 14287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39262" h="142876">
                  <a:moveTo>
                    <a:pt x="0" y="35719"/>
                  </a:moveTo>
                  <a:lnTo>
                    <a:pt x="4465" y="35719"/>
                  </a:lnTo>
                  <a:lnTo>
                    <a:pt x="4465" y="107157"/>
                  </a:lnTo>
                  <a:lnTo>
                    <a:pt x="0" y="107157"/>
                  </a:lnTo>
                  <a:lnTo>
                    <a:pt x="0" y="35719"/>
                  </a:lnTo>
                  <a:close/>
                  <a:moveTo>
                    <a:pt x="8930" y="35719"/>
                  </a:moveTo>
                  <a:lnTo>
                    <a:pt x="17860" y="35719"/>
                  </a:lnTo>
                  <a:lnTo>
                    <a:pt x="17860" y="107157"/>
                  </a:lnTo>
                  <a:lnTo>
                    <a:pt x="8930" y="107157"/>
                  </a:lnTo>
                  <a:lnTo>
                    <a:pt x="8930" y="35719"/>
                  </a:lnTo>
                  <a:close/>
                  <a:moveTo>
                    <a:pt x="22324" y="35719"/>
                  </a:moveTo>
                  <a:lnTo>
                    <a:pt x="467824" y="35719"/>
                  </a:lnTo>
                  <a:lnTo>
                    <a:pt x="467824" y="0"/>
                  </a:lnTo>
                  <a:lnTo>
                    <a:pt x="539262" y="71438"/>
                  </a:lnTo>
                  <a:lnTo>
                    <a:pt x="467824" y="142876"/>
                  </a:lnTo>
                  <a:lnTo>
                    <a:pt x="467824" y="107157"/>
                  </a:lnTo>
                  <a:lnTo>
                    <a:pt x="22324" y="107157"/>
                  </a:lnTo>
                  <a:lnTo>
                    <a:pt x="22324" y="35719"/>
                  </a:lnTo>
                  <a:close/>
                </a:path>
              </a:pathLst>
            </a:custGeom>
            <a:solidFill>
              <a:schemeClr val="hlink"/>
            </a:solidFill>
            <a:ln w="25400" cap="flat" cmpd="sng" algn="ctr">
              <a:solidFill>
                <a:srgbClr val="6492A3"/>
              </a:solidFill>
              <a:prstDash val="solid"/>
              <a:round/>
              <a:headEnd/>
              <a:tailEnd/>
            </a:ln>
          </p:spPr>
          <p:txBody>
            <a:bodyPr anchor="ctr"/>
            <a:lstStyle/>
            <a:p>
              <a:endParaRPr lang="zh-CN" altLang="en-US"/>
            </a:p>
          </p:txBody>
        </p:sp>
        <p:sp>
          <p:nvSpPr>
            <p:cNvPr id="63511" name="TextBox 19"/>
            <p:cNvSpPr txBox="1">
              <a:spLocks noChangeArrowheads="1"/>
            </p:cNvSpPr>
            <p:nvPr/>
          </p:nvSpPr>
          <p:spPr bwMode="auto">
            <a:xfrm>
              <a:off x="2987674" y="1628775"/>
              <a:ext cx="5400749" cy="650875"/>
            </a:xfrm>
            <a:prstGeom prst="rect">
              <a:avLst/>
            </a:prstGeom>
            <a:noFill/>
            <a:ln w="9525">
              <a:solidFill>
                <a:schemeClr val="hlink"/>
              </a:solidFill>
              <a:miter lim="800000"/>
              <a:headEnd/>
              <a:tailEnd/>
            </a:ln>
          </p:spPr>
          <p:txBody>
            <a:bodyPr>
              <a:spAutoFit/>
            </a:bodyPr>
            <a:lstStyle/>
            <a:p>
              <a:r>
                <a:rPr lang="zh-CN" altLang="en-US" b="1">
                  <a:solidFill>
                    <a:schemeClr val="tx2"/>
                  </a:solidFill>
                </a:rPr>
                <a:t>感染</a:t>
              </a:r>
              <a:r>
                <a:rPr lang="en-US" altLang="zh-CN" b="1">
                  <a:solidFill>
                    <a:schemeClr val="tx2"/>
                  </a:solidFill>
                </a:rPr>
                <a:t>HIV 1</a:t>
              </a:r>
              <a:r>
                <a:rPr lang="zh-CN" altLang="en-US" b="1">
                  <a:solidFill>
                    <a:schemeClr val="tx2"/>
                  </a:solidFill>
                </a:rPr>
                <a:t>～</a:t>
              </a:r>
              <a:r>
                <a:rPr lang="en-US" altLang="zh-CN" b="1">
                  <a:solidFill>
                    <a:schemeClr val="tx2"/>
                  </a:solidFill>
                </a:rPr>
                <a:t>2</a:t>
              </a:r>
              <a:r>
                <a:rPr lang="zh-CN" altLang="en-US" b="1">
                  <a:solidFill>
                    <a:schemeClr val="tx2"/>
                  </a:solidFill>
                </a:rPr>
                <a:t>周可出现发热、咳嗽、头痛、乏力、恶心、食欲缺乏、腹泻、皮疹</a:t>
              </a:r>
              <a:r>
                <a:rPr lang="zh-CN" altLang="en-US"/>
                <a:t> </a:t>
              </a:r>
              <a:endParaRPr lang="en-US" altLang="zh-CN"/>
            </a:p>
          </p:txBody>
        </p:sp>
      </p:grpSp>
      <p:grpSp>
        <p:nvGrpSpPr>
          <p:cNvPr id="63491" name="组合 17"/>
          <p:cNvGrpSpPr>
            <a:grpSpLocks/>
          </p:cNvGrpSpPr>
          <p:nvPr/>
        </p:nvGrpSpPr>
        <p:grpSpPr bwMode="auto">
          <a:xfrm>
            <a:off x="611188" y="3213100"/>
            <a:ext cx="7921625" cy="650875"/>
            <a:chOff x="611188" y="2492375"/>
            <a:chExt cx="7705725" cy="651095"/>
          </a:xfrm>
        </p:grpSpPr>
        <p:sp>
          <p:nvSpPr>
            <p:cNvPr id="63506" name="矩形 12"/>
            <p:cNvSpPr>
              <a:spLocks noChangeArrowheads="1"/>
            </p:cNvSpPr>
            <p:nvPr/>
          </p:nvSpPr>
          <p:spPr bwMode="auto">
            <a:xfrm>
              <a:off x="611188" y="2492375"/>
              <a:ext cx="1831975" cy="500063"/>
            </a:xfrm>
            <a:prstGeom prst="rect">
              <a:avLst/>
            </a:prstGeom>
            <a:solidFill>
              <a:srgbClr val="FFCC00"/>
            </a:solidFill>
            <a:ln w="25400" algn="ctr">
              <a:solidFill>
                <a:srgbClr val="6492A3"/>
              </a:solidFill>
              <a:miter lim="800000"/>
              <a:headEnd/>
              <a:tailEnd/>
            </a:ln>
          </p:spPr>
          <p:txBody>
            <a:bodyPr anchor="ctr"/>
            <a:lstStyle/>
            <a:p>
              <a:pPr algn="ctr"/>
              <a:r>
                <a:rPr lang="zh-CN" altLang="en-US" b="1">
                  <a:solidFill>
                    <a:schemeClr val="tx2"/>
                  </a:solidFill>
                </a:rPr>
                <a:t>艾滋病前期</a:t>
              </a:r>
            </a:p>
          </p:txBody>
        </p:sp>
        <p:sp>
          <p:nvSpPr>
            <p:cNvPr id="63507" name="虚尾箭头 18"/>
            <p:cNvSpPr>
              <a:spLocks/>
            </p:cNvSpPr>
            <p:nvPr/>
          </p:nvSpPr>
          <p:spPr bwMode="auto">
            <a:xfrm>
              <a:off x="2484438" y="2636838"/>
              <a:ext cx="504825" cy="217487"/>
            </a:xfrm>
            <a:custGeom>
              <a:avLst/>
              <a:gdLst>
                <a:gd name="T0" fmla="*/ 0 w 539262"/>
                <a:gd name="T1" fmla="*/ 54372 h 142876"/>
                <a:gd name="T2" fmla="*/ 4180 w 539262"/>
                <a:gd name="T3" fmla="*/ 54372 h 142876"/>
                <a:gd name="T4" fmla="*/ 4180 w 539262"/>
                <a:gd name="T5" fmla="*/ 163115 h 142876"/>
                <a:gd name="T6" fmla="*/ 0 w 539262"/>
                <a:gd name="T7" fmla="*/ 163115 h 142876"/>
                <a:gd name="T8" fmla="*/ 0 w 539262"/>
                <a:gd name="T9" fmla="*/ 54372 h 142876"/>
                <a:gd name="T10" fmla="*/ 8360 w 539262"/>
                <a:gd name="T11" fmla="*/ 54372 h 142876"/>
                <a:gd name="T12" fmla="*/ 16719 w 539262"/>
                <a:gd name="T13" fmla="*/ 54372 h 142876"/>
                <a:gd name="T14" fmla="*/ 16719 w 539262"/>
                <a:gd name="T15" fmla="*/ 163115 h 142876"/>
                <a:gd name="T16" fmla="*/ 8360 w 539262"/>
                <a:gd name="T17" fmla="*/ 163115 h 142876"/>
                <a:gd name="T18" fmla="*/ 8360 w 539262"/>
                <a:gd name="T19" fmla="*/ 54372 h 142876"/>
                <a:gd name="T20" fmla="*/ 20898 w 539262"/>
                <a:gd name="T21" fmla="*/ 54372 h 142876"/>
                <a:gd name="T22" fmla="*/ 437949 w 539262"/>
                <a:gd name="T23" fmla="*/ 54372 h 142876"/>
                <a:gd name="T24" fmla="*/ 437949 w 539262"/>
                <a:gd name="T25" fmla="*/ 0 h 142876"/>
                <a:gd name="T26" fmla="*/ 504825 w 539262"/>
                <a:gd name="T27" fmla="*/ 108744 h 142876"/>
                <a:gd name="T28" fmla="*/ 437949 w 539262"/>
                <a:gd name="T29" fmla="*/ 217487 h 142876"/>
                <a:gd name="T30" fmla="*/ 437949 w 539262"/>
                <a:gd name="T31" fmla="*/ 163115 h 142876"/>
                <a:gd name="T32" fmla="*/ 20898 w 539262"/>
                <a:gd name="T33" fmla="*/ 163115 h 142876"/>
                <a:gd name="T34" fmla="*/ 20898 w 539262"/>
                <a:gd name="T35" fmla="*/ 54372 h 14287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39262"/>
                <a:gd name="T55" fmla="*/ 0 h 142876"/>
                <a:gd name="T56" fmla="*/ 539262 w 539262"/>
                <a:gd name="T57" fmla="*/ 142876 h 14287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39262" h="142876">
                  <a:moveTo>
                    <a:pt x="0" y="35719"/>
                  </a:moveTo>
                  <a:lnTo>
                    <a:pt x="4465" y="35719"/>
                  </a:lnTo>
                  <a:lnTo>
                    <a:pt x="4465" y="107157"/>
                  </a:lnTo>
                  <a:lnTo>
                    <a:pt x="0" y="107157"/>
                  </a:lnTo>
                  <a:lnTo>
                    <a:pt x="0" y="35719"/>
                  </a:lnTo>
                  <a:close/>
                  <a:moveTo>
                    <a:pt x="8930" y="35719"/>
                  </a:moveTo>
                  <a:lnTo>
                    <a:pt x="17860" y="35719"/>
                  </a:lnTo>
                  <a:lnTo>
                    <a:pt x="17860" y="107157"/>
                  </a:lnTo>
                  <a:lnTo>
                    <a:pt x="8930" y="107157"/>
                  </a:lnTo>
                  <a:lnTo>
                    <a:pt x="8930" y="35719"/>
                  </a:lnTo>
                  <a:close/>
                  <a:moveTo>
                    <a:pt x="22324" y="35719"/>
                  </a:moveTo>
                  <a:lnTo>
                    <a:pt x="467824" y="35719"/>
                  </a:lnTo>
                  <a:lnTo>
                    <a:pt x="467824" y="0"/>
                  </a:lnTo>
                  <a:lnTo>
                    <a:pt x="539262" y="71438"/>
                  </a:lnTo>
                  <a:lnTo>
                    <a:pt x="467824" y="142876"/>
                  </a:lnTo>
                  <a:lnTo>
                    <a:pt x="467824" y="107157"/>
                  </a:lnTo>
                  <a:lnTo>
                    <a:pt x="22324" y="107157"/>
                  </a:lnTo>
                  <a:lnTo>
                    <a:pt x="22324" y="35719"/>
                  </a:lnTo>
                  <a:close/>
                </a:path>
              </a:pathLst>
            </a:custGeom>
            <a:solidFill>
              <a:schemeClr val="hlink"/>
            </a:solidFill>
            <a:ln w="25400" cap="flat" cmpd="sng" algn="ctr">
              <a:solidFill>
                <a:srgbClr val="6492A3"/>
              </a:solidFill>
              <a:prstDash val="solid"/>
              <a:round/>
              <a:headEnd/>
              <a:tailEnd/>
            </a:ln>
          </p:spPr>
          <p:txBody>
            <a:bodyPr anchor="ctr"/>
            <a:lstStyle/>
            <a:p>
              <a:endParaRPr lang="zh-CN" altLang="en-US"/>
            </a:p>
          </p:txBody>
        </p:sp>
        <p:sp>
          <p:nvSpPr>
            <p:cNvPr id="63508" name="TextBox 19"/>
            <p:cNvSpPr txBox="1">
              <a:spLocks noChangeArrowheads="1"/>
            </p:cNvSpPr>
            <p:nvPr/>
          </p:nvSpPr>
          <p:spPr bwMode="auto">
            <a:xfrm>
              <a:off x="2987763" y="2492375"/>
              <a:ext cx="5329150" cy="651095"/>
            </a:xfrm>
            <a:prstGeom prst="rect">
              <a:avLst/>
            </a:prstGeom>
            <a:noFill/>
            <a:ln w="9525">
              <a:solidFill>
                <a:schemeClr val="hlink"/>
              </a:solidFill>
              <a:miter lim="800000"/>
              <a:headEnd/>
              <a:tailEnd/>
            </a:ln>
          </p:spPr>
          <p:txBody>
            <a:bodyPr>
              <a:spAutoFit/>
            </a:bodyPr>
            <a:lstStyle/>
            <a:p>
              <a:r>
                <a:rPr lang="zh-CN" altLang="zh-CN" b="1" dirty="0">
                  <a:solidFill>
                    <a:schemeClr val="tx2"/>
                  </a:solidFill>
                </a:rPr>
                <a:t>持续性的淋巴腺肿大；持续发热、疲乏、盗汗、体重下降；发生单纯疱疹病毒、</a:t>
              </a:r>
              <a:r>
                <a:rPr lang="zh-CN" altLang="zh-CN" b="1" dirty="0" smtClean="0">
                  <a:solidFill>
                    <a:schemeClr val="tx2"/>
                  </a:solidFill>
                </a:rPr>
                <a:t>白念珠</a:t>
              </a:r>
              <a:r>
                <a:rPr lang="zh-CN" altLang="zh-CN" b="1" dirty="0">
                  <a:solidFill>
                    <a:schemeClr val="tx2"/>
                  </a:solidFill>
                </a:rPr>
                <a:t>菌等各种感染。</a:t>
              </a:r>
              <a:endParaRPr lang="en-US" altLang="zh-CN" b="1" dirty="0">
                <a:solidFill>
                  <a:schemeClr val="tx2"/>
                </a:solidFill>
              </a:endParaRPr>
            </a:p>
          </p:txBody>
        </p:sp>
      </p:grpSp>
      <p:grpSp>
        <p:nvGrpSpPr>
          <p:cNvPr id="63492" name="组合 16"/>
          <p:cNvGrpSpPr>
            <a:grpSpLocks/>
          </p:cNvGrpSpPr>
          <p:nvPr/>
        </p:nvGrpSpPr>
        <p:grpSpPr bwMode="auto">
          <a:xfrm>
            <a:off x="611188" y="4076700"/>
            <a:ext cx="7921625" cy="2282825"/>
            <a:chOff x="468313" y="3500438"/>
            <a:chExt cx="7848600" cy="2155477"/>
          </a:xfrm>
        </p:grpSpPr>
        <p:sp>
          <p:nvSpPr>
            <p:cNvPr id="63498" name="TextBox 19"/>
            <p:cNvSpPr txBox="1">
              <a:spLocks noChangeArrowheads="1"/>
            </p:cNvSpPr>
            <p:nvPr/>
          </p:nvSpPr>
          <p:spPr bwMode="auto">
            <a:xfrm>
              <a:off x="2915692" y="4581174"/>
              <a:ext cx="5401221" cy="355249"/>
            </a:xfrm>
            <a:prstGeom prst="rect">
              <a:avLst/>
            </a:prstGeom>
            <a:noFill/>
            <a:ln w="9525">
              <a:solidFill>
                <a:schemeClr val="hlink"/>
              </a:solidFill>
              <a:miter lim="800000"/>
              <a:headEnd/>
              <a:tailEnd/>
            </a:ln>
          </p:spPr>
          <p:txBody>
            <a:bodyPr>
              <a:spAutoFit/>
            </a:bodyPr>
            <a:lstStyle/>
            <a:p>
              <a:r>
                <a:rPr lang="zh-CN" altLang="en-US" b="1">
                  <a:solidFill>
                    <a:schemeClr val="tx2"/>
                  </a:solidFill>
                </a:rPr>
                <a:t>神经系统症状</a:t>
              </a:r>
              <a:r>
                <a:rPr lang="zh-CN" altLang="en-US"/>
                <a:t> </a:t>
              </a:r>
              <a:endParaRPr lang="en-US" altLang="zh-CN"/>
            </a:p>
          </p:txBody>
        </p:sp>
        <p:sp>
          <p:nvSpPr>
            <p:cNvPr id="63499" name="矩形 12"/>
            <p:cNvSpPr>
              <a:spLocks noChangeArrowheads="1"/>
            </p:cNvSpPr>
            <p:nvPr/>
          </p:nvSpPr>
          <p:spPr bwMode="auto">
            <a:xfrm>
              <a:off x="468313" y="4365625"/>
              <a:ext cx="1831975" cy="500063"/>
            </a:xfrm>
            <a:prstGeom prst="rect">
              <a:avLst/>
            </a:prstGeom>
            <a:solidFill>
              <a:srgbClr val="FFCC00"/>
            </a:solidFill>
            <a:ln w="25400" algn="ctr">
              <a:solidFill>
                <a:srgbClr val="6492A3"/>
              </a:solidFill>
              <a:miter lim="800000"/>
              <a:headEnd/>
              <a:tailEnd/>
            </a:ln>
          </p:spPr>
          <p:txBody>
            <a:bodyPr anchor="ctr"/>
            <a:lstStyle/>
            <a:p>
              <a:pPr algn="ctr"/>
              <a:r>
                <a:rPr lang="zh-CN" altLang="en-US" b="1">
                  <a:solidFill>
                    <a:schemeClr val="tx2"/>
                  </a:solidFill>
                </a:rPr>
                <a:t>艾滋病期 </a:t>
              </a:r>
            </a:p>
          </p:txBody>
        </p:sp>
        <p:sp>
          <p:nvSpPr>
            <p:cNvPr id="63500" name="TextBox 19"/>
            <p:cNvSpPr txBox="1">
              <a:spLocks noChangeArrowheads="1"/>
            </p:cNvSpPr>
            <p:nvPr/>
          </p:nvSpPr>
          <p:spPr bwMode="auto">
            <a:xfrm>
              <a:off x="2915692" y="4221429"/>
              <a:ext cx="5401221" cy="355249"/>
            </a:xfrm>
            <a:prstGeom prst="rect">
              <a:avLst/>
            </a:prstGeom>
            <a:noFill/>
            <a:ln w="9525">
              <a:solidFill>
                <a:schemeClr val="hlink"/>
              </a:solidFill>
              <a:miter lim="800000"/>
              <a:headEnd/>
              <a:tailEnd/>
            </a:ln>
          </p:spPr>
          <p:txBody>
            <a:bodyPr>
              <a:spAutoFit/>
            </a:bodyPr>
            <a:lstStyle/>
            <a:p>
              <a:r>
                <a:rPr lang="zh-CN" altLang="en-US" b="1">
                  <a:solidFill>
                    <a:schemeClr val="tx2"/>
                  </a:solidFill>
                </a:rPr>
                <a:t>消化道症状 </a:t>
              </a:r>
              <a:endParaRPr lang="en-US" altLang="zh-CN" b="1">
                <a:solidFill>
                  <a:schemeClr val="tx2"/>
                </a:solidFill>
              </a:endParaRPr>
            </a:p>
          </p:txBody>
        </p:sp>
        <p:sp>
          <p:nvSpPr>
            <p:cNvPr id="63501" name="TextBox 19"/>
            <p:cNvSpPr txBox="1">
              <a:spLocks noChangeArrowheads="1"/>
            </p:cNvSpPr>
            <p:nvPr/>
          </p:nvSpPr>
          <p:spPr bwMode="auto">
            <a:xfrm>
              <a:off x="2915692" y="3500438"/>
              <a:ext cx="5401221" cy="355249"/>
            </a:xfrm>
            <a:prstGeom prst="rect">
              <a:avLst/>
            </a:prstGeom>
            <a:noFill/>
            <a:ln w="9525">
              <a:solidFill>
                <a:schemeClr val="hlink"/>
              </a:solidFill>
              <a:miter lim="800000"/>
              <a:headEnd/>
              <a:tailEnd/>
            </a:ln>
          </p:spPr>
          <p:txBody>
            <a:bodyPr>
              <a:spAutoFit/>
            </a:bodyPr>
            <a:lstStyle/>
            <a:p>
              <a:r>
                <a:rPr lang="zh-CN" altLang="en-US" b="1">
                  <a:solidFill>
                    <a:schemeClr val="tx2"/>
                  </a:solidFill>
                </a:rPr>
                <a:t>一般症状</a:t>
              </a:r>
              <a:r>
                <a:rPr lang="zh-CN" altLang="en-US"/>
                <a:t> </a:t>
              </a:r>
              <a:endParaRPr lang="en-US" altLang="zh-CN"/>
            </a:p>
          </p:txBody>
        </p:sp>
        <p:sp>
          <p:nvSpPr>
            <p:cNvPr id="63502" name="TextBox 19"/>
            <p:cNvSpPr txBox="1">
              <a:spLocks noChangeArrowheads="1"/>
            </p:cNvSpPr>
            <p:nvPr/>
          </p:nvSpPr>
          <p:spPr bwMode="auto">
            <a:xfrm>
              <a:off x="2915692" y="3860184"/>
              <a:ext cx="5401221" cy="355249"/>
            </a:xfrm>
            <a:prstGeom prst="rect">
              <a:avLst/>
            </a:prstGeom>
            <a:noFill/>
            <a:ln w="9525">
              <a:solidFill>
                <a:schemeClr val="hlink"/>
              </a:solidFill>
              <a:miter lim="800000"/>
              <a:headEnd/>
              <a:tailEnd/>
            </a:ln>
          </p:spPr>
          <p:txBody>
            <a:bodyPr>
              <a:spAutoFit/>
            </a:bodyPr>
            <a:lstStyle/>
            <a:p>
              <a:r>
                <a:rPr lang="zh-CN" altLang="en-US" b="1">
                  <a:solidFill>
                    <a:schemeClr val="tx2"/>
                  </a:solidFill>
                </a:rPr>
                <a:t>呼吸道症状</a:t>
              </a:r>
              <a:r>
                <a:rPr lang="zh-CN" altLang="en-US"/>
                <a:t> </a:t>
              </a:r>
              <a:endParaRPr lang="en-US" altLang="zh-CN"/>
            </a:p>
          </p:txBody>
        </p:sp>
        <p:sp>
          <p:nvSpPr>
            <p:cNvPr id="63503" name="虚尾箭头 18"/>
            <p:cNvSpPr>
              <a:spLocks/>
            </p:cNvSpPr>
            <p:nvPr/>
          </p:nvSpPr>
          <p:spPr bwMode="auto">
            <a:xfrm>
              <a:off x="2339975" y="4508500"/>
              <a:ext cx="504825" cy="217488"/>
            </a:xfrm>
            <a:custGeom>
              <a:avLst/>
              <a:gdLst>
                <a:gd name="T0" fmla="*/ 0 w 539262"/>
                <a:gd name="T1" fmla="*/ 54372 h 142876"/>
                <a:gd name="T2" fmla="*/ 4180 w 539262"/>
                <a:gd name="T3" fmla="*/ 54372 h 142876"/>
                <a:gd name="T4" fmla="*/ 4180 w 539262"/>
                <a:gd name="T5" fmla="*/ 163116 h 142876"/>
                <a:gd name="T6" fmla="*/ 0 w 539262"/>
                <a:gd name="T7" fmla="*/ 163116 h 142876"/>
                <a:gd name="T8" fmla="*/ 0 w 539262"/>
                <a:gd name="T9" fmla="*/ 54372 h 142876"/>
                <a:gd name="T10" fmla="*/ 8360 w 539262"/>
                <a:gd name="T11" fmla="*/ 54372 h 142876"/>
                <a:gd name="T12" fmla="*/ 16719 w 539262"/>
                <a:gd name="T13" fmla="*/ 54372 h 142876"/>
                <a:gd name="T14" fmla="*/ 16719 w 539262"/>
                <a:gd name="T15" fmla="*/ 163116 h 142876"/>
                <a:gd name="T16" fmla="*/ 8360 w 539262"/>
                <a:gd name="T17" fmla="*/ 163116 h 142876"/>
                <a:gd name="T18" fmla="*/ 8360 w 539262"/>
                <a:gd name="T19" fmla="*/ 54372 h 142876"/>
                <a:gd name="T20" fmla="*/ 20898 w 539262"/>
                <a:gd name="T21" fmla="*/ 54372 h 142876"/>
                <a:gd name="T22" fmla="*/ 437949 w 539262"/>
                <a:gd name="T23" fmla="*/ 54372 h 142876"/>
                <a:gd name="T24" fmla="*/ 437949 w 539262"/>
                <a:gd name="T25" fmla="*/ 0 h 142876"/>
                <a:gd name="T26" fmla="*/ 504825 w 539262"/>
                <a:gd name="T27" fmla="*/ 108744 h 142876"/>
                <a:gd name="T28" fmla="*/ 437949 w 539262"/>
                <a:gd name="T29" fmla="*/ 217488 h 142876"/>
                <a:gd name="T30" fmla="*/ 437949 w 539262"/>
                <a:gd name="T31" fmla="*/ 163116 h 142876"/>
                <a:gd name="T32" fmla="*/ 20898 w 539262"/>
                <a:gd name="T33" fmla="*/ 163116 h 142876"/>
                <a:gd name="T34" fmla="*/ 20898 w 539262"/>
                <a:gd name="T35" fmla="*/ 54372 h 14287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39262"/>
                <a:gd name="T55" fmla="*/ 0 h 142876"/>
                <a:gd name="T56" fmla="*/ 539262 w 539262"/>
                <a:gd name="T57" fmla="*/ 142876 h 14287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39262" h="142876">
                  <a:moveTo>
                    <a:pt x="0" y="35719"/>
                  </a:moveTo>
                  <a:lnTo>
                    <a:pt x="4465" y="35719"/>
                  </a:lnTo>
                  <a:lnTo>
                    <a:pt x="4465" y="107157"/>
                  </a:lnTo>
                  <a:lnTo>
                    <a:pt x="0" y="107157"/>
                  </a:lnTo>
                  <a:lnTo>
                    <a:pt x="0" y="35719"/>
                  </a:lnTo>
                  <a:close/>
                  <a:moveTo>
                    <a:pt x="8930" y="35719"/>
                  </a:moveTo>
                  <a:lnTo>
                    <a:pt x="17860" y="35719"/>
                  </a:lnTo>
                  <a:lnTo>
                    <a:pt x="17860" y="107157"/>
                  </a:lnTo>
                  <a:lnTo>
                    <a:pt x="8930" y="107157"/>
                  </a:lnTo>
                  <a:lnTo>
                    <a:pt x="8930" y="35719"/>
                  </a:lnTo>
                  <a:close/>
                  <a:moveTo>
                    <a:pt x="22324" y="35719"/>
                  </a:moveTo>
                  <a:lnTo>
                    <a:pt x="467824" y="35719"/>
                  </a:lnTo>
                  <a:lnTo>
                    <a:pt x="467824" y="0"/>
                  </a:lnTo>
                  <a:lnTo>
                    <a:pt x="539262" y="71438"/>
                  </a:lnTo>
                  <a:lnTo>
                    <a:pt x="467824" y="142876"/>
                  </a:lnTo>
                  <a:lnTo>
                    <a:pt x="467824" y="107157"/>
                  </a:lnTo>
                  <a:lnTo>
                    <a:pt x="22324" y="107157"/>
                  </a:lnTo>
                  <a:lnTo>
                    <a:pt x="22324" y="35719"/>
                  </a:lnTo>
                  <a:close/>
                </a:path>
              </a:pathLst>
            </a:custGeom>
            <a:solidFill>
              <a:schemeClr val="hlink"/>
            </a:solidFill>
            <a:ln w="25400" cap="flat" cmpd="sng" algn="ctr">
              <a:solidFill>
                <a:srgbClr val="6492A3"/>
              </a:solidFill>
              <a:prstDash val="solid"/>
              <a:round/>
              <a:headEnd/>
              <a:tailEnd/>
            </a:ln>
          </p:spPr>
          <p:txBody>
            <a:bodyPr anchor="ctr"/>
            <a:lstStyle/>
            <a:p>
              <a:endParaRPr lang="zh-CN" altLang="en-US"/>
            </a:p>
          </p:txBody>
        </p:sp>
        <p:sp>
          <p:nvSpPr>
            <p:cNvPr id="63504" name="TextBox 19"/>
            <p:cNvSpPr txBox="1">
              <a:spLocks noChangeArrowheads="1"/>
            </p:cNvSpPr>
            <p:nvPr/>
          </p:nvSpPr>
          <p:spPr bwMode="auto">
            <a:xfrm>
              <a:off x="2915692" y="4942419"/>
              <a:ext cx="5401221" cy="355249"/>
            </a:xfrm>
            <a:prstGeom prst="rect">
              <a:avLst/>
            </a:prstGeom>
            <a:noFill/>
            <a:ln w="9525">
              <a:solidFill>
                <a:schemeClr val="hlink"/>
              </a:solidFill>
              <a:miter lim="800000"/>
              <a:headEnd/>
              <a:tailEnd/>
            </a:ln>
          </p:spPr>
          <p:txBody>
            <a:bodyPr>
              <a:spAutoFit/>
            </a:bodyPr>
            <a:lstStyle/>
            <a:p>
              <a:r>
                <a:rPr lang="zh-CN" altLang="en-US" b="1">
                  <a:solidFill>
                    <a:schemeClr val="tx2"/>
                  </a:solidFill>
                </a:rPr>
                <a:t>皮肤和黏膜损害</a:t>
              </a:r>
              <a:r>
                <a:rPr lang="zh-CN" altLang="en-US"/>
                <a:t> </a:t>
              </a:r>
              <a:endParaRPr lang="en-US" altLang="zh-CN"/>
            </a:p>
          </p:txBody>
        </p:sp>
        <p:sp>
          <p:nvSpPr>
            <p:cNvPr id="63505" name="TextBox 19"/>
            <p:cNvSpPr txBox="1">
              <a:spLocks noChangeArrowheads="1"/>
            </p:cNvSpPr>
            <p:nvPr/>
          </p:nvSpPr>
          <p:spPr bwMode="auto">
            <a:xfrm>
              <a:off x="2915692" y="5300666"/>
              <a:ext cx="5401221" cy="355249"/>
            </a:xfrm>
            <a:prstGeom prst="rect">
              <a:avLst/>
            </a:prstGeom>
            <a:noFill/>
            <a:ln w="9525">
              <a:solidFill>
                <a:schemeClr val="hlink"/>
              </a:solidFill>
              <a:miter lim="800000"/>
              <a:headEnd/>
              <a:tailEnd/>
            </a:ln>
          </p:spPr>
          <p:txBody>
            <a:bodyPr>
              <a:spAutoFit/>
            </a:bodyPr>
            <a:lstStyle/>
            <a:p>
              <a:r>
                <a:rPr lang="zh-CN" altLang="en-US" b="1">
                  <a:solidFill>
                    <a:schemeClr val="tx2"/>
                  </a:solidFill>
                </a:rPr>
                <a:t>多种恶性肿瘤</a:t>
              </a:r>
              <a:r>
                <a:rPr lang="zh-CN" altLang="en-US"/>
                <a:t> </a:t>
              </a:r>
              <a:endParaRPr lang="en-US" altLang="zh-CN"/>
            </a:p>
          </p:txBody>
        </p:sp>
      </p:grpSp>
      <p:grpSp>
        <p:nvGrpSpPr>
          <p:cNvPr id="63493" name="组合 20"/>
          <p:cNvGrpSpPr>
            <a:grpSpLocks/>
          </p:cNvGrpSpPr>
          <p:nvPr/>
        </p:nvGrpSpPr>
        <p:grpSpPr bwMode="auto">
          <a:xfrm>
            <a:off x="611188" y="2420938"/>
            <a:ext cx="7993062" cy="650875"/>
            <a:chOff x="611188" y="2492375"/>
            <a:chExt cx="7705725" cy="650875"/>
          </a:xfrm>
        </p:grpSpPr>
        <p:sp>
          <p:nvSpPr>
            <p:cNvPr id="63495" name="矩形 12"/>
            <p:cNvSpPr>
              <a:spLocks noChangeArrowheads="1"/>
            </p:cNvSpPr>
            <p:nvPr/>
          </p:nvSpPr>
          <p:spPr bwMode="auto">
            <a:xfrm>
              <a:off x="611188" y="2492375"/>
              <a:ext cx="1831975" cy="500063"/>
            </a:xfrm>
            <a:prstGeom prst="rect">
              <a:avLst/>
            </a:prstGeom>
            <a:solidFill>
              <a:srgbClr val="FFCC00"/>
            </a:solidFill>
            <a:ln w="25400" algn="ctr">
              <a:solidFill>
                <a:srgbClr val="6492A3"/>
              </a:solidFill>
              <a:miter lim="800000"/>
              <a:headEnd/>
              <a:tailEnd/>
            </a:ln>
          </p:spPr>
          <p:txBody>
            <a:bodyPr anchor="ctr"/>
            <a:lstStyle/>
            <a:p>
              <a:pPr algn="ctr"/>
              <a:r>
                <a:rPr lang="zh-CN" altLang="en-US" b="1">
                  <a:solidFill>
                    <a:schemeClr val="tx2"/>
                  </a:solidFill>
                </a:rPr>
                <a:t>无症状</a:t>
              </a:r>
              <a:endParaRPr lang="en-US" altLang="zh-CN" b="1">
                <a:solidFill>
                  <a:schemeClr val="tx2"/>
                </a:solidFill>
              </a:endParaRPr>
            </a:p>
            <a:p>
              <a:pPr algn="ctr"/>
              <a:r>
                <a:rPr lang="en-US" altLang="zh-CN" b="1">
                  <a:solidFill>
                    <a:schemeClr val="tx2"/>
                  </a:solidFill>
                </a:rPr>
                <a:t>HIV</a:t>
              </a:r>
              <a:r>
                <a:rPr lang="zh-CN" altLang="en-US" b="1">
                  <a:solidFill>
                    <a:schemeClr val="tx2"/>
                  </a:solidFill>
                </a:rPr>
                <a:t>感染期</a:t>
              </a:r>
              <a:r>
                <a:rPr lang="zh-CN" altLang="en-US"/>
                <a:t> </a:t>
              </a:r>
            </a:p>
          </p:txBody>
        </p:sp>
        <p:sp>
          <p:nvSpPr>
            <p:cNvPr id="63496" name="虚尾箭头 18"/>
            <p:cNvSpPr>
              <a:spLocks/>
            </p:cNvSpPr>
            <p:nvPr/>
          </p:nvSpPr>
          <p:spPr bwMode="auto">
            <a:xfrm>
              <a:off x="2484438" y="2636838"/>
              <a:ext cx="504825" cy="217487"/>
            </a:xfrm>
            <a:custGeom>
              <a:avLst/>
              <a:gdLst>
                <a:gd name="T0" fmla="*/ 0 w 539262"/>
                <a:gd name="T1" fmla="*/ 54372 h 142876"/>
                <a:gd name="T2" fmla="*/ 4180 w 539262"/>
                <a:gd name="T3" fmla="*/ 54372 h 142876"/>
                <a:gd name="T4" fmla="*/ 4180 w 539262"/>
                <a:gd name="T5" fmla="*/ 163115 h 142876"/>
                <a:gd name="T6" fmla="*/ 0 w 539262"/>
                <a:gd name="T7" fmla="*/ 163115 h 142876"/>
                <a:gd name="T8" fmla="*/ 0 w 539262"/>
                <a:gd name="T9" fmla="*/ 54372 h 142876"/>
                <a:gd name="T10" fmla="*/ 8360 w 539262"/>
                <a:gd name="T11" fmla="*/ 54372 h 142876"/>
                <a:gd name="T12" fmla="*/ 16719 w 539262"/>
                <a:gd name="T13" fmla="*/ 54372 h 142876"/>
                <a:gd name="T14" fmla="*/ 16719 w 539262"/>
                <a:gd name="T15" fmla="*/ 163115 h 142876"/>
                <a:gd name="T16" fmla="*/ 8360 w 539262"/>
                <a:gd name="T17" fmla="*/ 163115 h 142876"/>
                <a:gd name="T18" fmla="*/ 8360 w 539262"/>
                <a:gd name="T19" fmla="*/ 54372 h 142876"/>
                <a:gd name="T20" fmla="*/ 20898 w 539262"/>
                <a:gd name="T21" fmla="*/ 54372 h 142876"/>
                <a:gd name="T22" fmla="*/ 437949 w 539262"/>
                <a:gd name="T23" fmla="*/ 54372 h 142876"/>
                <a:gd name="T24" fmla="*/ 437949 w 539262"/>
                <a:gd name="T25" fmla="*/ 0 h 142876"/>
                <a:gd name="T26" fmla="*/ 504825 w 539262"/>
                <a:gd name="T27" fmla="*/ 108744 h 142876"/>
                <a:gd name="T28" fmla="*/ 437949 w 539262"/>
                <a:gd name="T29" fmla="*/ 217487 h 142876"/>
                <a:gd name="T30" fmla="*/ 437949 w 539262"/>
                <a:gd name="T31" fmla="*/ 163115 h 142876"/>
                <a:gd name="T32" fmla="*/ 20898 w 539262"/>
                <a:gd name="T33" fmla="*/ 163115 h 142876"/>
                <a:gd name="T34" fmla="*/ 20898 w 539262"/>
                <a:gd name="T35" fmla="*/ 54372 h 14287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39262"/>
                <a:gd name="T55" fmla="*/ 0 h 142876"/>
                <a:gd name="T56" fmla="*/ 539262 w 539262"/>
                <a:gd name="T57" fmla="*/ 142876 h 14287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39262" h="142876">
                  <a:moveTo>
                    <a:pt x="0" y="35719"/>
                  </a:moveTo>
                  <a:lnTo>
                    <a:pt x="4465" y="35719"/>
                  </a:lnTo>
                  <a:lnTo>
                    <a:pt x="4465" y="107157"/>
                  </a:lnTo>
                  <a:lnTo>
                    <a:pt x="0" y="107157"/>
                  </a:lnTo>
                  <a:lnTo>
                    <a:pt x="0" y="35719"/>
                  </a:lnTo>
                  <a:close/>
                  <a:moveTo>
                    <a:pt x="8930" y="35719"/>
                  </a:moveTo>
                  <a:lnTo>
                    <a:pt x="17860" y="35719"/>
                  </a:lnTo>
                  <a:lnTo>
                    <a:pt x="17860" y="107157"/>
                  </a:lnTo>
                  <a:lnTo>
                    <a:pt x="8930" y="107157"/>
                  </a:lnTo>
                  <a:lnTo>
                    <a:pt x="8930" y="35719"/>
                  </a:lnTo>
                  <a:close/>
                  <a:moveTo>
                    <a:pt x="22324" y="35719"/>
                  </a:moveTo>
                  <a:lnTo>
                    <a:pt x="467824" y="35719"/>
                  </a:lnTo>
                  <a:lnTo>
                    <a:pt x="467824" y="0"/>
                  </a:lnTo>
                  <a:lnTo>
                    <a:pt x="539262" y="71438"/>
                  </a:lnTo>
                  <a:lnTo>
                    <a:pt x="467824" y="142876"/>
                  </a:lnTo>
                  <a:lnTo>
                    <a:pt x="467824" y="107157"/>
                  </a:lnTo>
                  <a:lnTo>
                    <a:pt x="22324" y="107157"/>
                  </a:lnTo>
                  <a:lnTo>
                    <a:pt x="22324" y="35719"/>
                  </a:lnTo>
                  <a:close/>
                </a:path>
              </a:pathLst>
            </a:custGeom>
            <a:solidFill>
              <a:schemeClr val="hlink"/>
            </a:solidFill>
            <a:ln w="25400" cap="flat" cmpd="sng" algn="ctr">
              <a:solidFill>
                <a:srgbClr val="6492A3"/>
              </a:solidFill>
              <a:prstDash val="solid"/>
              <a:round/>
              <a:headEnd/>
              <a:tailEnd/>
            </a:ln>
          </p:spPr>
          <p:txBody>
            <a:bodyPr anchor="ctr"/>
            <a:lstStyle/>
            <a:p>
              <a:endParaRPr lang="zh-CN" altLang="en-US"/>
            </a:p>
          </p:txBody>
        </p:sp>
        <p:sp>
          <p:nvSpPr>
            <p:cNvPr id="63497" name="TextBox 19"/>
            <p:cNvSpPr txBox="1">
              <a:spLocks noChangeArrowheads="1"/>
            </p:cNvSpPr>
            <p:nvPr/>
          </p:nvSpPr>
          <p:spPr bwMode="auto">
            <a:xfrm>
              <a:off x="2987675" y="2492375"/>
              <a:ext cx="5329238" cy="650875"/>
            </a:xfrm>
            <a:prstGeom prst="rect">
              <a:avLst/>
            </a:prstGeom>
            <a:noFill/>
            <a:ln w="9525">
              <a:solidFill>
                <a:schemeClr val="hlink"/>
              </a:solidFill>
              <a:miter lim="800000"/>
              <a:headEnd/>
              <a:tailEnd/>
            </a:ln>
          </p:spPr>
          <p:txBody>
            <a:bodyPr>
              <a:spAutoFit/>
            </a:bodyPr>
            <a:lstStyle/>
            <a:p>
              <a:r>
                <a:rPr lang="zh-CN" altLang="en-US" b="1">
                  <a:solidFill>
                    <a:schemeClr val="tx2"/>
                  </a:solidFill>
                </a:rPr>
                <a:t>可无任何临床表现，部分人可出现持续淋巴结肿大平均</a:t>
              </a:r>
              <a:r>
                <a:rPr lang="en-US" altLang="zh-CN" b="1">
                  <a:solidFill>
                    <a:schemeClr val="tx2"/>
                  </a:solidFill>
                </a:rPr>
                <a:t>8</a:t>
              </a:r>
              <a:r>
                <a:rPr lang="zh-CN" altLang="en-US" b="1">
                  <a:solidFill>
                    <a:schemeClr val="tx2"/>
                  </a:solidFill>
                </a:rPr>
                <a:t>～</a:t>
              </a:r>
              <a:r>
                <a:rPr lang="en-US" altLang="zh-CN" b="1">
                  <a:solidFill>
                    <a:schemeClr val="tx2"/>
                  </a:solidFill>
                </a:rPr>
                <a:t>10</a:t>
              </a:r>
              <a:r>
                <a:rPr lang="zh-CN" altLang="en-US" b="1">
                  <a:solidFill>
                    <a:schemeClr val="tx2"/>
                  </a:solidFill>
                </a:rPr>
                <a:t>年 </a:t>
              </a:r>
              <a:endParaRPr lang="en-US" altLang="zh-CN" b="1">
                <a:solidFill>
                  <a:schemeClr val="tx2"/>
                </a:solidFill>
              </a:endParaRPr>
            </a:p>
          </p:txBody>
        </p:sp>
      </p:grpSp>
      <p:sp>
        <p:nvSpPr>
          <p:cNvPr id="63494" name="标题 4"/>
          <p:cNvSpPr>
            <a:spLocks noGrp="1"/>
          </p:cNvSpPr>
          <p:nvPr>
            <p:ph type="title"/>
          </p:nvPr>
        </p:nvSpPr>
        <p:spPr/>
        <p:txBody>
          <a:bodyPr/>
          <a:lstStyle/>
          <a:p>
            <a:r>
              <a:rPr lang="zh-CN" altLang="en-US" smtClean="0">
                <a:ea typeface="宋体" charset="-122"/>
              </a:rPr>
              <a:t>四、艾滋病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txBox="1">
            <a:spLocks noGrp="1"/>
          </p:cNvSpPr>
          <p:nvPr/>
        </p:nvSpPr>
        <p:spPr bwMode="auto">
          <a:xfrm>
            <a:off x="6248400" y="0"/>
            <a:ext cx="2667000" cy="228600"/>
          </a:xfrm>
          <a:prstGeom prst="rect">
            <a:avLst/>
          </a:prstGeom>
          <a:noFill/>
          <a:ln>
            <a:miter lim="800000"/>
            <a:headEnd/>
            <a:tailEnd/>
          </a:ln>
        </p:spPr>
        <p:txBody>
          <a:bodyPr/>
          <a:lstStyle/>
          <a:p>
            <a:pPr algn="r">
              <a:defRPr/>
            </a:pPr>
            <a:r>
              <a:rPr lang="en-US" sz="1000">
                <a:solidFill>
                  <a:schemeClr val="bg1"/>
                </a:solidFill>
                <a:latin typeface="+mn-lt"/>
                <a:ea typeface="宋体" pitchFamily="2" charset="-122"/>
              </a:rPr>
              <a:t>www.pumpress.com.cn</a:t>
            </a:r>
          </a:p>
        </p:txBody>
      </p:sp>
      <p:pic>
        <p:nvPicPr>
          <p:cNvPr id="65538" name="Picture 1"/>
          <p:cNvPicPr>
            <a:picLocks noChangeAspect="1" noChangeArrowheads="1"/>
          </p:cNvPicPr>
          <p:nvPr/>
        </p:nvPicPr>
        <p:blipFill>
          <a:blip r:embed="rId2" cstate="print"/>
          <a:srcRect/>
          <a:stretch>
            <a:fillRect/>
          </a:stretch>
        </p:blipFill>
        <p:spPr bwMode="auto">
          <a:xfrm>
            <a:off x="7429500" y="1484313"/>
            <a:ext cx="1714500" cy="2174875"/>
          </a:xfrm>
          <a:prstGeom prst="rect">
            <a:avLst/>
          </a:prstGeom>
          <a:noFill/>
          <a:ln w="9525">
            <a:noFill/>
            <a:miter lim="800000"/>
            <a:headEnd/>
            <a:tailEnd/>
          </a:ln>
        </p:spPr>
      </p:pic>
      <p:sp>
        <p:nvSpPr>
          <p:cNvPr id="65539" name="内容占位符 10"/>
          <p:cNvSpPr>
            <a:spLocks noGrp="1"/>
          </p:cNvSpPr>
          <p:nvPr>
            <p:ph idx="1"/>
          </p:nvPr>
        </p:nvSpPr>
        <p:spPr/>
        <p:txBody>
          <a:bodyPr/>
          <a:lstStyle/>
          <a:p>
            <a:pPr>
              <a:spcBef>
                <a:spcPct val="0"/>
              </a:spcBef>
              <a:buFont typeface="Wingdings" pitchFamily="2" charset="2"/>
              <a:buNone/>
            </a:pPr>
            <a:r>
              <a:rPr lang="zh-CN" altLang="en-US" smtClean="0">
                <a:ea typeface="宋体" charset="-122"/>
              </a:rPr>
              <a:t>（三）治疗原则</a:t>
            </a:r>
          </a:p>
          <a:p>
            <a:pPr>
              <a:spcBef>
                <a:spcPct val="0"/>
              </a:spcBef>
            </a:pPr>
            <a:r>
              <a:rPr lang="zh-CN" altLang="en-US" smtClean="0">
                <a:ea typeface="宋体" charset="-122"/>
              </a:rPr>
              <a:t>目前尚无治愈药物 </a:t>
            </a:r>
          </a:p>
          <a:p>
            <a:pPr>
              <a:spcBef>
                <a:spcPct val="0"/>
              </a:spcBef>
              <a:buFont typeface="Wingdings" pitchFamily="2" charset="2"/>
              <a:buNone/>
            </a:pPr>
            <a:r>
              <a:rPr lang="zh-CN" altLang="en-US" smtClean="0">
                <a:ea typeface="宋体" charset="-122"/>
              </a:rPr>
              <a:t>（四）社区护理</a:t>
            </a:r>
          </a:p>
          <a:p>
            <a:pPr>
              <a:spcBef>
                <a:spcPct val="0"/>
              </a:spcBef>
            </a:pPr>
            <a:r>
              <a:rPr lang="en-US" altLang="zh-CN" smtClean="0">
                <a:ea typeface="宋体" charset="-122"/>
              </a:rPr>
              <a:t>1.</a:t>
            </a:r>
            <a:r>
              <a:rPr lang="zh-CN" altLang="en-US" smtClean="0">
                <a:ea typeface="宋体" charset="-122"/>
              </a:rPr>
              <a:t>对感染者的生活指导</a:t>
            </a:r>
          </a:p>
          <a:p>
            <a:pPr>
              <a:spcBef>
                <a:spcPct val="0"/>
              </a:spcBef>
            </a:pPr>
            <a:r>
              <a:rPr lang="en-US" altLang="zh-CN" smtClean="0">
                <a:ea typeface="宋体" charset="-122"/>
              </a:rPr>
              <a:t>2.</a:t>
            </a:r>
            <a:r>
              <a:rPr lang="zh-CN" altLang="en-US" smtClean="0">
                <a:ea typeface="宋体" charset="-122"/>
              </a:rPr>
              <a:t>家庭隔离和消毒指导</a:t>
            </a:r>
          </a:p>
          <a:p>
            <a:pPr>
              <a:spcBef>
                <a:spcPct val="0"/>
              </a:spcBef>
            </a:pPr>
            <a:r>
              <a:rPr lang="en-US" altLang="zh-CN" smtClean="0">
                <a:ea typeface="宋体" charset="-122"/>
              </a:rPr>
              <a:t>3.</a:t>
            </a:r>
            <a:r>
              <a:rPr lang="zh-CN" altLang="en-US" smtClean="0">
                <a:ea typeface="宋体" charset="-122"/>
              </a:rPr>
              <a:t>预防疾病的传播 </a:t>
            </a:r>
          </a:p>
          <a:p>
            <a:pPr>
              <a:spcBef>
                <a:spcPct val="0"/>
              </a:spcBef>
            </a:pPr>
            <a:endParaRPr lang="zh-CN" altLang="en-US" smtClean="0">
              <a:ea typeface="宋体" charset="-122"/>
            </a:endParaRPr>
          </a:p>
        </p:txBody>
      </p:sp>
      <p:sp>
        <p:nvSpPr>
          <p:cNvPr id="65540" name="标题 4"/>
          <p:cNvSpPr>
            <a:spLocks noGrp="1"/>
          </p:cNvSpPr>
          <p:nvPr>
            <p:ph type="title"/>
          </p:nvPr>
        </p:nvSpPr>
        <p:spPr/>
        <p:txBody>
          <a:bodyPr/>
          <a:lstStyle/>
          <a:p>
            <a:r>
              <a:rPr lang="zh-CN" altLang="en-US" smtClean="0">
                <a:ea typeface="宋体" charset="-122"/>
              </a:rPr>
              <a:t>四、艾滋病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txBox="1">
            <a:spLocks noGrp="1"/>
          </p:cNvSpPr>
          <p:nvPr/>
        </p:nvSpPr>
        <p:spPr bwMode="auto">
          <a:xfrm>
            <a:off x="6248400" y="0"/>
            <a:ext cx="2667000" cy="228600"/>
          </a:xfrm>
          <a:prstGeom prst="rect">
            <a:avLst/>
          </a:prstGeom>
          <a:noFill/>
          <a:ln>
            <a:miter lim="800000"/>
            <a:headEnd/>
            <a:tailEnd/>
          </a:ln>
        </p:spPr>
        <p:txBody>
          <a:bodyPr/>
          <a:lstStyle/>
          <a:p>
            <a:pPr algn="r">
              <a:defRPr/>
            </a:pPr>
            <a:r>
              <a:rPr lang="en-US" sz="1000">
                <a:solidFill>
                  <a:schemeClr val="bg1"/>
                </a:solidFill>
                <a:latin typeface="+mn-lt"/>
                <a:ea typeface="宋体" pitchFamily="2" charset="-122"/>
              </a:rPr>
              <a:t>www.pumpress.com.cn</a:t>
            </a:r>
          </a:p>
        </p:txBody>
      </p:sp>
      <p:pic>
        <p:nvPicPr>
          <p:cNvPr id="66562" name="Picture 1"/>
          <p:cNvPicPr>
            <a:picLocks noChangeAspect="1" noChangeArrowheads="1"/>
          </p:cNvPicPr>
          <p:nvPr/>
        </p:nvPicPr>
        <p:blipFill>
          <a:blip r:embed="rId2" cstate="print"/>
          <a:srcRect/>
          <a:stretch>
            <a:fillRect/>
          </a:stretch>
        </p:blipFill>
        <p:spPr bwMode="auto">
          <a:xfrm>
            <a:off x="7235825" y="1341438"/>
            <a:ext cx="1714500" cy="2174875"/>
          </a:xfrm>
          <a:prstGeom prst="rect">
            <a:avLst/>
          </a:prstGeom>
          <a:noFill/>
          <a:ln w="9525">
            <a:noFill/>
            <a:miter lim="800000"/>
            <a:headEnd/>
            <a:tailEnd/>
          </a:ln>
        </p:spPr>
      </p:pic>
      <p:sp>
        <p:nvSpPr>
          <p:cNvPr id="66563" name="内容占位符 6"/>
          <p:cNvSpPr>
            <a:spLocks noGrp="1"/>
          </p:cNvSpPr>
          <p:nvPr>
            <p:ph idx="1"/>
          </p:nvPr>
        </p:nvSpPr>
        <p:spPr/>
        <p:txBody>
          <a:bodyPr/>
          <a:lstStyle/>
          <a:p>
            <a:pPr>
              <a:spcBef>
                <a:spcPct val="0"/>
              </a:spcBef>
              <a:buFont typeface="Wingdings" pitchFamily="2" charset="2"/>
              <a:buNone/>
            </a:pPr>
            <a:r>
              <a:rPr lang="zh-CN" altLang="en-US" smtClean="0">
                <a:ea typeface="宋体" charset="-122"/>
              </a:rPr>
              <a:t>（五）社区预防 </a:t>
            </a:r>
          </a:p>
          <a:p>
            <a:pPr>
              <a:spcBef>
                <a:spcPct val="0"/>
              </a:spcBef>
            </a:pPr>
            <a:r>
              <a:rPr lang="en-US" altLang="zh-CN" smtClean="0">
                <a:ea typeface="宋体" charset="-122"/>
              </a:rPr>
              <a:t>1.</a:t>
            </a:r>
            <a:r>
              <a:rPr lang="zh-CN" altLang="en-US" smtClean="0">
                <a:ea typeface="宋体" charset="-122"/>
              </a:rPr>
              <a:t>宣传教育：学会自我保护。</a:t>
            </a:r>
            <a:endParaRPr lang="en-US" altLang="zh-CN" smtClean="0">
              <a:ea typeface="宋体" charset="-122"/>
            </a:endParaRPr>
          </a:p>
          <a:p>
            <a:pPr>
              <a:spcBef>
                <a:spcPct val="0"/>
              </a:spcBef>
            </a:pPr>
            <a:r>
              <a:rPr lang="en-US" altLang="zh-CN" smtClean="0">
                <a:ea typeface="宋体" charset="-122"/>
              </a:rPr>
              <a:t>2.</a:t>
            </a:r>
            <a:r>
              <a:rPr lang="zh-CN" altLang="en-US" smtClean="0">
                <a:ea typeface="宋体" charset="-122"/>
              </a:rPr>
              <a:t>管理传染源。</a:t>
            </a:r>
            <a:endParaRPr lang="en-US" altLang="zh-CN" smtClean="0">
              <a:ea typeface="宋体" charset="-122"/>
            </a:endParaRPr>
          </a:p>
          <a:p>
            <a:pPr>
              <a:spcBef>
                <a:spcPct val="0"/>
              </a:spcBef>
            </a:pPr>
            <a:r>
              <a:rPr lang="en-US" altLang="zh-CN" smtClean="0">
                <a:ea typeface="宋体" charset="-122"/>
              </a:rPr>
              <a:t>3.</a:t>
            </a:r>
            <a:r>
              <a:rPr lang="zh-CN" altLang="en-US" smtClean="0">
                <a:ea typeface="宋体" charset="-122"/>
              </a:rPr>
              <a:t>切断传播途径：正确使用安全套；保证安全用血 ；防止医源性感染 。</a:t>
            </a:r>
          </a:p>
          <a:p>
            <a:pPr>
              <a:spcBef>
                <a:spcPct val="0"/>
              </a:spcBef>
            </a:pPr>
            <a:r>
              <a:rPr lang="en-US" altLang="zh-CN" smtClean="0">
                <a:ea typeface="宋体" charset="-122"/>
              </a:rPr>
              <a:t>4.</a:t>
            </a:r>
            <a:r>
              <a:rPr lang="zh-CN" altLang="en-US" smtClean="0">
                <a:ea typeface="宋体" charset="-122"/>
              </a:rPr>
              <a:t>保护易感人群。</a:t>
            </a:r>
            <a:endParaRPr lang="en-US" altLang="zh-CN" smtClean="0">
              <a:ea typeface="宋体" charset="-122"/>
            </a:endParaRPr>
          </a:p>
          <a:p>
            <a:pPr>
              <a:spcBef>
                <a:spcPct val="0"/>
              </a:spcBef>
            </a:pPr>
            <a:endParaRPr lang="zh-CN" altLang="en-US" smtClean="0">
              <a:ea typeface="宋体" charset="-122"/>
            </a:endParaRPr>
          </a:p>
        </p:txBody>
      </p:sp>
      <p:sp>
        <p:nvSpPr>
          <p:cNvPr id="66564" name="标题 4"/>
          <p:cNvSpPr>
            <a:spLocks noGrp="1"/>
          </p:cNvSpPr>
          <p:nvPr>
            <p:ph type="title"/>
          </p:nvPr>
        </p:nvSpPr>
        <p:spPr/>
        <p:txBody>
          <a:bodyPr/>
          <a:lstStyle/>
          <a:p>
            <a:r>
              <a:rPr lang="zh-CN" altLang="en-US" smtClean="0">
                <a:ea typeface="宋体" charset="-122"/>
              </a:rPr>
              <a:t>四、艾滋病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19459" name="图片 6" descr="4.png"/>
          <p:cNvPicPr>
            <a:picLocks noGrp="1" noChangeAspect="1"/>
          </p:cNvPicPr>
          <p:nvPr>
            <p:ph idx="1"/>
          </p:nvPr>
        </p:nvPicPr>
        <p:blipFill>
          <a:blip r:embed="rId2" cstate="print"/>
          <a:srcRect/>
          <a:stretch>
            <a:fillRect/>
          </a:stretch>
        </p:blipFill>
        <p:spPr>
          <a:xfrm>
            <a:off x="468313" y="1628775"/>
            <a:ext cx="8280400" cy="4870450"/>
          </a:xfrm>
        </p:spPr>
      </p:pic>
      <p:sp>
        <p:nvSpPr>
          <p:cNvPr id="19460" name="TextBox 6"/>
          <p:cNvSpPr txBox="1">
            <a:spLocks noChangeArrowheads="1"/>
          </p:cNvSpPr>
          <p:nvPr/>
        </p:nvSpPr>
        <p:spPr bwMode="auto">
          <a:xfrm>
            <a:off x="3059113" y="2420938"/>
            <a:ext cx="5400675" cy="1819275"/>
          </a:xfrm>
          <a:prstGeom prst="rect">
            <a:avLst/>
          </a:prstGeom>
          <a:noFill/>
          <a:ln w="9525">
            <a:noFill/>
            <a:miter lim="800000"/>
            <a:headEnd/>
            <a:tailEnd/>
          </a:ln>
        </p:spPr>
        <p:txBody>
          <a:bodyPr>
            <a:spAutoFit/>
          </a:bodyPr>
          <a:lstStyle/>
          <a:p>
            <a:pPr algn="ctr">
              <a:lnSpc>
                <a:spcPct val="150000"/>
              </a:lnSpc>
            </a:pPr>
            <a:r>
              <a:rPr lang="zh-CN" altLang="en-US" sz="4000" b="1">
                <a:solidFill>
                  <a:schemeClr val="bg1"/>
                </a:solidFill>
              </a:rPr>
              <a:t>第一节</a:t>
            </a:r>
            <a:endParaRPr lang="en-US" altLang="zh-CN" sz="4000" b="1">
              <a:solidFill>
                <a:schemeClr val="bg1"/>
              </a:solidFill>
            </a:endParaRPr>
          </a:p>
          <a:p>
            <a:pPr algn="ctr">
              <a:lnSpc>
                <a:spcPct val="150000"/>
              </a:lnSpc>
            </a:pPr>
            <a:r>
              <a:rPr lang="zh-CN" altLang="en-US" sz="4000" b="1">
                <a:solidFill>
                  <a:schemeClr val="bg1"/>
                </a:solidFill>
              </a:rPr>
              <a:t>传染病的防治原则</a:t>
            </a:r>
            <a:endParaRPr lang="zh-CN" altLang="zh-CN" sz="4000" b="1">
              <a:solidFill>
                <a:schemeClr val="bg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txBox="1">
            <a:spLocks noGrp="1"/>
          </p:cNvSpPr>
          <p:nvPr/>
        </p:nvSpPr>
        <p:spPr bwMode="auto">
          <a:xfrm>
            <a:off x="6248400" y="0"/>
            <a:ext cx="2667000" cy="228600"/>
          </a:xfrm>
          <a:prstGeom prst="rect">
            <a:avLst/>
          </a:prstGeom>
          <a:noFill/>
          <a:ln>
            <a:miter lim="800000"/>
            <a:headEnd/>
            <a:tailEnd/>
          </a:ln>
        </p:spPr>
        <p:txBody>
          <a:bodyPr/>
          <a:lstStyle/>
          <a:p>
            <a:pPr algn="r">
              <a:defRPr/>
            </a:pPr>
            <a:r>
              <a:rPr lang="en-US" sz="1000">
                <a:solidFill>
                  <a:schemeClr val="bg1"/>
                </a:solidFill>
                <a:latin typeface="+mn-lt"/>
                <a:ea typeface="宋体" pitchFamily="2" charset="-122"/>
              </a:rPr>
              <a:t>www.pumpress.com.cn</a:t>
            </a:r>
          </a:p>
        </p:txBody>
      </p:sp>
      <p:sp>
        <p:nvSpPr>
          <p:cNvPr id="2" name="TextBox 7"/>
          <p:cNvSpPr txBox="1">
            <a:spLocks noChangeArrowheads="1"/>
          </p:cNvSpPr>
          <p:nvPr/>
        </p:nvSpPr>
        <p:spPr bwMode="auto">
          <a:xfrm>
            <a:off x="395288" y="1700213"/>
            <a:ext cx="8064500" cy="915987"/>
          </a:xfrm>
          <a:prstGeom prst="rect">
            <a:avLst/>
          </a:prstGeom>
          <a:noFill/>
          <a:ln w="9525">
            <a:noFill/>
            <a:miter lim="800000"/>
            <a:headEnd/>
            <a:tailEnd/>
          </a:ln>
        </p:spPr>
        <p:txBody>
          <a:bodyPr>
            <a:spAutoFit/>
          </a:bodyPr>
          <a:lstStyle/>
          <a:p>
            <a:pPr eaLnBrk="0" hangingPunct="0"/>
            <a:endParaRPr lang="zh-CN" altLang="en-US" b="1">
              <a:solidFill>
                <a:schemeClr val="tx2"/>
              </a:solidFill>
            </a:endParaRPr>
          </a:p>
          <a:p>
            <a:endParaRPr lang="zh-CN" altLang="en-US" b="1">
              <a:solidFill>
                <a:schemeClr val="tx2"/>
              </a:solidFill>
            </a:endParaRPr>
          </a:p>
          <a:p>
            <a:endParaRPr lang="zh-CN" altLang="en-US" b="1">
              <a:solidFill>
                <a:schemeClr val="tx2"/>
              </a:solidFill>
            </a:endParaRPr>
          </a:p>
        </p:txBody>
      </p:sp>
      <p:sp>
        <p:nvSpPr>
          <p:cNvPr id="67587" name="标题 4"/>
          <p:cNvSpPr>
            <a:spLocks noGrp="1"/>
          </p:cNvSpPr>
          <p:nvPr>
            <p:ph type="title"/>
          </p:nvPr>
        </p:nvSpPr>
        <p:spPr/>
        <p:txBody>
          <a:bodyPr/>
          <a:lstStyle/>
          <a:p>
            <a:r>
              <a:rPr lang="zh-CN" altLang="en-US" smtClean="0">
                <a:ea typeface="宋体" charset="-122"/>
              </a:rPr>
              <a:t>五、性传播疾病 </a:t>
            </a:r>
          </a:p>
        </p:txBody>
      </p:sp>
      <p:sp>
        <p:nvSpPr>
          <p:cNvPr id="67588" name="内容占位符 5"/>
          <p:cNvSpPr>
            <a:spLocks noGrp="1"/>
          </p:cNvSpPr>
          <p:nvPr>
            <p:ph idx="1"/>
          </p:nvPr>
        </p:nvSpPr>
        <p:spPr>
          <a:xfrm>
            <a:off x="304800" y="1125538"/>
            <a:ext cx="8610600" cy="5122862"/>
          </a:xfrm>
        </p:spPr>
        <p:txBody>
          <a:bodyPr/>
          <a:lstStyle/>
          <a:p>
            <a:pPr>
              <a:spcBef>
                <a:spcPct val="0"/>
              </a:spcBef>
              <a:buFont typeface="Wingdings" pitchFamily="2" charset="2"/>
              <a:buNone/>
            </a:pPr>
            <a:r>
              <a:rPr lang="zh-CN" altLang="en-US" smtClean="0">
                <a:ea typeface="宋体" charset="-122"/>
              </a:rPr>
              <a:t>（一）常见性传播疾病 </a:t>
            </a:r>
          </a:p>
          <a:p>
            <a:pPr>
              <a:spcBef>
                <a:spcPct val="0"/>
              </a:spcBef>
            </a:pPr>
            <a:r>
              <a:rPr lang="zh-CN" altLang="en-US" sz="2800" smtClean="0">
                <a:ea typeface="宋体" charset="-122"/>
              </a:rPr>
              <a:t>我国传染病防治法规定的性传播疾病包括梅毒、淋病、尖锐湿疣、非淋菌性尿道炎（宫颈炎）、生殖器疱疹、软下疳、性病性淋巴肉芽肿和艾滋病</a:t>
            </a:r>
            <a:r>
              <a:rPr lang="zh-CN" altLang="en-US" smtClean="0">
                <a:ea typeface="宋体" charset="-122"/>
              </a:rPr>
              <a:t>。</a:t>
            </a:r>
            <a:endParaRPr lang="zh-CN" altLang="en-US" sz="2800" smtClean="0">
              <a:ea typeface="宋体"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txBox="1">
            <a:spLocks noGrp="1"/>
          </p:cNvSpPr>
          <p:nvPr/>
        </p:nvSpPr>
        <p:spPr bwMode="auto">
          <a:xfrm>
            <a:off x="6248400" y="0"/>
            <a:ext cx="2667000" cy="228600"/>
          </a:xfrm>
          <a:prstGeom prst="rect">
            <a:avLst/>
          </a:prstGeom>
          <a:noFill/>
          <a:ln>
            <a:miter lim="800000"/>
            <a:headEnd/>
            <a:tailEnd/>
          </a:ln>
        </p:spPr>
        <p:txBody>
          <a:bodyPr/>
          <a:lstStyle/>
          <a:p>
            <a:pPr algn="r">
              <a:defRPr/>
            </a:pPr>
            <a:r>
              <a:rPr lang="en-US" sz="1000">
                <a:solidFill>
                  <a:schemeClr val="bg1"/>
                </a:solidFill>
                <a:latin typeface="+mn-lt"/>
                <a:ea typeface="宋体" pitchFamily="2" charset="-122"/>
              </a:rPr>
              <a:t>www.pumpress.com.cn</a:t>
            </a:r>
          </a:p>
        </p:txBody>
      </p:sp>
      <p:sp>
        <p:nvSpPr>
          <p:cNvPr id="2" name="TextBox 7"/>
          <p:cNvSpPr txBox="1">
            <a:spLocks noChangeArrowheads="1"/>
          </p:cNvSpPr>
          <p:nvPr/>
        </p:nvSpPr>
        <p:spPr bwMode="auto">
          <a:xfrm>
            <a:off x="395288" y="1700213"/>
            <a:ext cx="8064500" cy="915987"/>
          </a:xfrm>
          <a:prstGeom prst="rect">
            <a:avLst/>
          </a:prstGeom>
          <a:noFill/>
          <a:ln w="9525">
            <a:noFill/>
            <a:miter lim="800000"/>
            <a:headEnd/>
            <a:tailEnd/>
          </a:ln>
        </p:spPr>
        <p:txBody>
          <a:bodyPr>
            <a:spAutoFit/>
          </a:bodyPr>
          <a:lstStyle/>
          <a:p>
            <a:pPr eaLnBrk="0" hangingPunct="0"/>
            <a:endParaRPr lang="zh-CN" altLang="en-US" b="1">
              <a:solidFill>
                <a:schemeClr val="tx2"/>
              </a:solidFill>
            </a:endParaRPr>
          </a:p>
          <a:p>
            <a:endParaRPr lang="zh-CN" altLang="en-US" b="1">
              <a:solidFill>
                <a:schemeClr val="tx2"/>
              </a:solidFill>
            </a:endParaRPr>
          </a:p>
          <a:p>
            <a:endParaRPr lang="zh-CN" altLang="en-US" b="1">
              <a:solidFill>
                <a:schemeClr val="tx2"/>
              </a:solidFill>
            </a:endParaRPr>
          </a:p>
        </p:txBody>
      </p:sp>
      <p:sp>
        <p:nvSpPr>
          <p:cNvPr id="68611" name="标题 4"/>
          <p:cNvSpPr>
            <a:spLocks noGrp="1"/>
          </p:cNvSpPr>
          <p:nvPr>
            <p:ph type="title"/>
          </p:nvPr>
        </p:nvSpPr>
        <p:spPr/>
        <p:txBody>
          <a:bodyPr/>
          <a:lstStyle/>
          <a:p>
            <a:r>
              <a:rPr lang="zh-CN" altLang="en-US" smtClean="0">
                <a:ea typeface="宋体" charset="-122"/>
              </a:rPr>
              <a:t>五、性传播疾病 </a:t>
            </a:r>
          </a:p>
        </p:txBody>
      </p:sp>
      <p:sp>
        <p:nvSpPr>
          <p:cNvPr id="68612" name="内容占位符 5"/>
          <p:cNvSpPr>
            <a:spLocks noGrp="1"/>
          </p:cNvSpPr>
          <p:nvPr>
            <p:ph idx="1"/>
          </p:nvPr>
        </p:nvSpPr>
        <p:spPr>
          <a:xfrm>
            <a:off x="304800" y="1125538"/>
            <a:ext cx="8610600" cy="5122862"/>
          </a:xfrm>
        </p:spPr>
        <p:txBody>
          <a:bodyPr/>
          <a:lstStyle/>
          <a:p>
            <a:pPr>
              <a:spcBef>
                <a:spcPct val="0"/>
              </a:spcBef>
              <a:buFont typeface="Wingdings" pitchFamily="2" charset="2"/>
              <a:buNone/>
            </a:pPr>
            <a:r>
              <a:rPr lang="zh-CN" altLang="en-US" smtClean="0">
                <a:ea typeface="宋体" charset="-122"/>
              </a:rPr>
              <a:t>（二）临床表现 </a:t>
            </a:r>
          </a:p>
          <a:p>
            <a:pPr>
              <a:spcBef>
                <a:spcPct val="0"/>
              </a:spcBef>
            </a:pPr>
            <a:r>
              <a:rPr lang="en-US" altLang="zh-CN" sz="2800" smtClean="0">
                <a:ea typeface="宋体" charset="-122"/>
              </a:rPr>
              <a:t>1.</a:t>
            </a:r>
            <a:r>
              <a:rPr lang="zh-CN" altLang="en-US" sz="2800" smtClean="0">
                <a:ea typeface="宋体" charset="-122"/>
              </a:rPr>
              <a:t>梅毒 </a:t>
            </a:r>
          </a:p>
          <a:p>
            <a:pPr>
              <a:spcBef>
                <a:spcPct val="0"/>
              </a:spcBef>
            </a:pPr>
            <a:r>
              <a:rPr lang="en-US" altLang="zh-CN" sz="2800" smtClean="0">
                <a:ea typeface="宋体" charset="-122"/>
              </a:rPr>
              <a:t>2.</a:t>
            </a:r>
            <a:r>
              <a:rPr lang="zh-CN" altLang="en-US" sz="2800" smtClean="0">
                <a:ea typeface="宋体" charset="-122"/>
              </a:rPr>
              <a:t>淋病 </a:t>
            </a:r>
          </a:p>
          <a:p>
            <a:pPr>
              <a:spcBef>
                <a:spcPct val="0"/>
              </a:spcBef>
            </a:pPr>
            <a:r>
              <a:rPr lang="en-US" altLang="zh-CN" sz="2800" smtClean="0">
                <a:ea typeface="宋体" charset="-122"/>
              </a:rPr>
              <a:t>3.</a:t>
            </a:r>
            <a:r>
              <a:rPr lang="zh-CN" altLang="en-US" sz="2800" smtClean="0">
                <a:ea typeface="宋体" charset="-122"/>
              </a:rPr>
              <a:t>尖锐湿疣 </a:t>
            </a:r>
          </a:p>
          <a:p>
            <a:pPr>
              <a:spcBef>
                <a:spcPct val="0"/>
              </a:spcBef>
            </a:pPr>
            <a:r>
              <a:rPr lang="en-US" altLang="zh-CN" sz="2800" smtClean="0">
                <a:ea typeface="宋体" charset="-122"/>
              </a:rPr>
              <a:t>4.</a:t>
            </a:r>
            <a:r>
              <a:rPr lang="zh-CN" altLang="en-US" sz="2800" smtClean="0">
                <a:ea typeface="宋体" charset="-122"/>
              </a:rPr>
              <a:t>生殖器疱疹 </a:t>
            </a:r>
          </a:p>
          <a:p>
            <a:pPr>
              <a:spcBef>
                <a:spcPct val="0"/>
              </a:spcBef>
              <a:buFont typeface="Wingdings" pitchFamily="2" charset="2"/>
              <a:buNone/>
            </a:pPr>
            <a:r>
              <a:rPr lang="zh-CN" altLang="en-US" smtClean="0">
                <a:ea typeface="宋体" charset="-122"/>
              </a:rPr>
              <a:t>（三）预后</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txBox="1">
            <a:spLocks noGrp="1"/>
          </p:cNvSpPr>
          <p:nvPr/>
        </p:nvSpPr>
        <p:spPr bwMode="auto">
          <a:xfrm>
            <a:off x="6248400" y="0"/>
            <a:ext cx="2667000" cy="228600"/>
          </a:xfrm>
          <a:prstGeom prst="rect">
            <a:avLst/>
          </a:prstGeom>
          <a:noFill/>
          <a:ln>
            <a:miter lim="800000"/>
            <a:headEnd/>
            <a:tailEnd/>
          </a:ln>
        </p:spPr>
        <p:txBody>
          <a:bodyPr/>
          <a:lstStyle/>
          <a:p>
            <a:pPr algn="r">
              <a:defRPr/>
            </a:pPr>
            <a:r>
              <a:rPr lang="en-US" sz="1000">
                <a:solidFill>
                  <a:schemeClr val="bg1"/>
                </a:solidFill>
                <a:latin typeface="+mn-lt"/>
                <a:ea typeface="宋体" pitchFamily="2" charset="-122"/>
              </a:rPr>
              <a:t>www.pumpress.com.cn</a:t>
            </a:r>
          </a:p>
        </p:txBody>
      </p:sp>
      <p:pic>
        <p:nvPicPr>
          <p:cNvPr id="69634" name="Picture 1"/>
          <p:cNvPicPr>
            <a:picLocks noChangeAspect="1" noChangeArrowheads="1"/>
          </p:cNvPicPr>
          <p:nvPr/>
        </p:nvPicPr>
        <p:blipFill>
          <a:blip r:embed="rId2" cstate="print"/>
          <a:srcRect/>
          <a:stretch>
            <a:fillRect/>
          </a:stretch>
        </p:blipFill>
        <p:spPr bwMode="auto">
          <a:xfrm>
            <a:off x="7164388" y="1484313"/>
            <a:ext cx="1714500" cy="2174875"/>
          </a:xfrm>
          <a:prstGeom prst="rect">
            <a:avLst/>
          </a:prstGeom>
          <a:noFill/>
          <a:ln w="9525">
            <a:noFill/>
            <a:miter lim="800000"/>
            <a:headEnd/>
            <a:tailEnd/>
          </a:ln>
        </p:spPr>
      </p:pic>
      <p:sp>
        <p:nvSpPr>
          <p:cNvPr id="69635" name="内容占位符 9"/>
          <p:cNvSpPr>
            <a:spLocks noGrp="1"/>
          </p:cNvSpPr>
          <p:nvPr>
            <p:ph idx="1"/>
          </p:nvPr>
        </p:nvSpPr>
        <p:spPr>
          <a:xfrm>
            <a:off x="304800" y="1125538"/>
            <a:ext cx="8610600" cy="5399087"/>
          </a:xfrm>
        </p:spPr>
        <p:txBody>
          <a:bodyPr/>
          <a:lstStyle/>
          <a:p>
            <a:pPr>
              <a:spcBef>
                <a:spcPct val="0"/>
              </a:spcBef>
              <a:buFont typeface="Wingdings" pitchFamily="2" charset="2"/>
              <a:buNone/>
            </a:pPr>
            <a:r>
              <a:rPr lang="zh-CN" altLang="en-US" smtClean="0">
                <a:ea typeface="宋体" charset="-122"/>
              </a:rPr>
              <a:t>（四）治疗原则</a:t>
            </a:r>
          </a:p>
          <a:p>
            <a:pPr>
              <a:spcBef>
                <a:spcPct val="0"/>
              </a:spcBef>
            </a:pPr>
            <a:r>
              <a:rPr lang="en-US" altLang="zh-CN" smtClean="0">
                <a:ea typeface="宋体" charset="-122"/>
              </a:rPr>
              <a:t>1.</a:t>
            </a:r>
            <a:r>
              <a:rPr lang="zh-CN" altLang="en-US" smtClean="0">
                <a:ea typeface="宋体" charset="-122"/>
              </a:rPr>
              <a:t>全身治疗</a:t>
            </a:r>
          </a:p>
          <a:p>
            <a:pPr>
              <a:spcBef>
                <a:spcPct val="0"/>
              </a:spcBef>
            </a:pPr>
            <a:r>
              <a:rPr lang="en-US" altLang="zh-CN" smtClean="0">
                <a:ea typeface="宋体" charset="-122"/>
              </a:rPr>
              <a:t>2.</a:t>
            </a:r>
            <a:r>
              <a:rPr lang="zh-CN" altLang="en-US" smtClean="0">
                <a:ea typeface="宋体" charset="-122"/>
              </a:rPr>
              <a:t>局部治疗 </a:t>
            </a:r>
            <a:endParaRPr lang="en-US" altLang="zh-CN" smtClean="0">
              <a:ea typeface="宋体" charset="-122"/>
            </a:endParaRPr>
          </a:p>
          <a:p>
            <a:pPr>
              <a:spcBef>
                <a:spcPct val="0"/>
              </a:spcBef>
              <a:buFont typeface="Wingdings" pitchFamily="2" charset="2"/>
              <a:buNone/>
            </a:pPr>
            <a:r>
              <a:rPr lang="zh-CN" altLang="en-US" smtClean="0">
                <a:ea typeface="宋体" charset="-122"/>
              </a:rPr>
              <a:t>（五）社区护理</a:t>
            </a:r>
          </a:p>
          <a:p>
            <a:pPr>
              <a:spcBef>
                <a:spcPct val="0"/>
              </a:spcBef>
            </a:pPr>
            <a:r>
              <a:rPr lang="en-US" altLang="zh-CN" smtClean="0">
                <a:ea typeface="宋体" charset="-122"/>
              </a:rPr>
              <a:t>1.</a:t>
            </a:r>
            <a:r>
              <a:rPr lang="zh-CN" altLang="en-US" smtClean="0">
                <a:ea typeface="宋体" charset="-122"/>
              </a:rPr>
              <a:t>生活护理 </a:t>
            </a:r>
          </a:p>
          <a:p>
            <a:pPr>
              <a:spcBef>
                <a:spcPct val="0"/>
              </a:spcBef>
            </a:pPr>
            <a:r>
              <a:rPr lang="en-US" altLang="zh-CN" smtClean="0">
                <a:ea typeface="宋体" charset="-122"/>
              </a:rPr>
              <a:t>2.</a:t>
            </a:r>
            <a:r>
              <a:rPr lang="zh-CN" altLang="en-US" smtClean="0">
                <a:ea typeface="宋体" charset="-122"/>
              </a:rPr>
              <a:t>消毒隔离 </a:t>
            </a:r>
          </a:p>
          <a:p>
            <a:pPr>
              <a:spcBef>
                <a:spcPct val="0"/>
              </a:spcBef>
              <a:buFont typeface="Wingdings" pitchFamily="2" charset="2"/>
              <a:buNone/>
            </a:pPr>
            <a:r>
              <a:rPr lang="zh-CN" altLang="en-US" smtClean="0">
                <a:ea typeface="宋体" charset="-122"/>
              </a:rPr>
              <a:t>（六）社区预防</a:t>
            </a:r>
          </a:p>
        </p:txBody>
      </p:sp>
      <p:sp>
        <p:nvSpPr>
          <p:cNvPr id="69636" name="标题 4"/>
          <p:cNvSpPr>
            <a:spLocks noGrp="1"/>
          </p:cNvSpPr>
          <p:nvPr>
            <p:ph type="title"/>
          </p:nvPr>
        </p:nvSpPr>
        <p:spPr/>
        <p:txBody>
          <a:bodyPr/>
          <a:lstStyle/>
          <a:p>
            <a:r>
              <a:rPr lang="zh-CN" altLang="en-US" smtClean="0">
                <a:ea typeface="宋体" charset="-122"/>
              </a:rPr>
              <a:t>五、性传播疾病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70659" name="图片 6" descr="4.png"/>
          <p:cNvPicPr>
            <a:picLocks noGrp="1" noChangeAspect="1"/>
          </p:cNvPicPr>
          <p:nvPr>
            <p:ph idx="1"/>
          </p:nvPr>
        </p:nvPicPr>
        <p:blipFill>
          <a:blip r:embed="rId2" cstate="print"/>
          <a:srcRect/>
          <a:stretch>
            <a:fillRect/>
          </a:stretch>
        </p:blipFill>
        <p:spPr>
          <a:xfrm>
            <a:off x="468313" y="1628775"/>
            <a:ext cx="8280400" cy="4870450"/>
          </a:xfrm>
        </p:spPr>
      </p:pic>
      <p:sp>
        <p:nvSpPr>
          <p:cNvPr id="70660" name="TextBox 6"/>
          <p:cNvSpPr txBox="1">
            <a:spLocks noChangeArrowheads="1"/>
          </p:cNvSpPr>
          <p:nvPr/>
        </p:nvSpPr>
        <p:spPr bwMode="auto">
          <a:xfrm>
            <a:off x="3059113" y="1916113"/>
            <a:ext cx="5400675" cy="2835275"/>
          </a:xfrm>
          <a:prstGeom prst="rect">
            <a:avLst/>
          </a:prstGeom>
          <a:noFill/>
          <a:ln w="9525">
            <a:noFill/>
            <a:miter lim="800000"/>
            <a:headEnd/>
            <a:tailEnd/>
          </a:ln>
        </p:spPr>
        <p:txBody>
          <a:bodyPr>
            <a:spAutoFit/>
          </a:bodyPr>
          <a:lstStyle/>
          <a:p>
            <a:pPr algn="ctr">
              <a:lnSpc>
                <a:spcPct val="150000"/>
              </a:lnSpc>
            </a:pPr>
            <a:r>
              <a:rPr lang="zh-CN" altLang="en-US" sz="4000" b="1">
                <a:solidFill>
                  <a:schemeClr val="bg1"/>
                </a:solidFill>
              </a:rPr>
              <a:t>第三节</a:t>
            </a:r>
            <a:endParaRPr lang="en-US" altLang="zh-CN" sz="4000" b="1">
              <a:solidFill>
                <a:schemeClr val="bg1"/>
              </a:solidFill>
            </a:endParaRPr>
          </a:p>
          <a:p>
            <a:pPr algn="ctr">
              <a:lnSpc>
                <a:spcPct val="150000"/>
              </a:lnSpc>
            </a:pPr>
            <a:r>
              <a:rPr lang="zh-CN" altLang="en-US" sz="4000" b="1">
                <a:solidFill>
                  <a:schemeClr val="bg1"/>
                </a:solidFill>
              </a:rPr>
              <a:t>传染病及突发公共卫生事件报告和处理</a:t>
            </a:r>
            <a:endParaRPr lang="zh-CN" altLang="zh-CN" sz="4000" b="1">
              <a:solidFill>
                <a:schemeClr val="bg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71683" name="Picture 15" descr="Chalkboard3"/>
          <p:cNvPicPr>
            <a:picLocks noChangeAspect="1" noChangeArrowheads="1"/>
          </p:cNvPicPr>
          <p:nvPr/>
        </p:nvPicPr>
        <p:blipFill>
          <a:blip r:embed="rId2" cstate="print"/>
          <a:srcRect t="2168"/>
          <a:stretch>
            <a:fillRect/>
          </a:stretch>
        </p:blipFill>
        <p:spPr bwMode="auto">
          <a:xfrm>
            <a:off x="0" y="736600"/>
            <a:ext cx="5292725" cy="6121400"/>
          </a:xfrm>
          <a:prstGeom prst="rect">
            <a:avLst/>
          </a:prstGeom>
          <a:noFill/>
          <a:ln w="9525">
            <a:noFill/>
            <a:miter lim="800000"/>
            <a:headEnd/>
            <a:tailEnd/>
          </a:ln>
        </p:spPr>
      </p:pic>
      <p:sp>
        <p:nvSpPr>
          <p:cNvPr id="6" name="TextBox 5"/>
          <p:cNvSpPr txBox="1"/>
          <p:nvPr/>
        </p:nvSpPr>
        <p:spPr>
          <a:xfrm>
            <a:off x="827088" y="1268413"/>
            <a:ext cx="3457575" cy="3743325"/>
          </a:xfrm>
          <a:prstGeom prst="rect">
            <a:avLst/>
          </a:prstGeom>
          <a:noFill/>
        </p:spPr>
        <p:txBody>
          <a:bodyPr>
            <a:spAutoFit/>
          </a:bodyPr>
          <a:lstStyle/>
          <a:p>
            <a:pPr>
              <a:lnSpc>
                <a:spcPct val="120000"/>
              </a:lnSpc>
              <a:defRPr/>
            </a:pPr>
            <a:r>
              <a:rPr lang="zh-CN" altLang="en-US" sz="2000" b="1" dirty="0">
                <a:solidFill>
                  <a:schemeClr val="bg1"/>
                </a:solidFill>
                <a:latin typeface="+mn-ea"/>
                <a:ea typeface="+mn-ea"/>
              </a:rPr>
              <a:t>       患者，王某，从事家禽养殖业</a:t>
            </a:r>
            <a:r>
              <a:rPr lang="en-US" altLang="zh-CN" sz="2000" b="1" dirty="0">
                <a:solidFill>
                  <a:schemeClr val="bg1"/>
                </a:solidFill>
                <a:latin typeface="+mn-ea"/>
                <a:ea typeface="+mn-ea"/>
              </a:rPr>
              <a:t>5</a:t>
            </a:r>
            <a:r>
              <a:rPr lang="zh-CN" altLang="en-US" sz="2000" b="1" dirty="0">
                <a:solidFill>
                  <a:schemeClr val="bg1"/>
                </a:solidFill>
                <a:latin typeface="+mn-ea"/>
                <a:ea typeface="+mn-ea"/>
              </a:rPr>
              <a:t>年。近日流涕、鼻塞、咳嗽、咽痛、头痛、全身不适，今晨起肌肉酸痛，呼吸急促，前来医院就诊，测量体温</a:t>
            </a:r>
            <a:r>
              <a:rPr lang="en-US" altLang="zh-CN" sz="2000" b="1" dirty="0">
                <a:solidFill>
                  <a:schemeClr val="bg1"/>
                </a:solidFill>
                <a:latin typeface="+mn-ea"/>
                <a:ea typeface="+mn-ea"/>
              </a:rPr>
              <a:t>39.8</a:t>
            </a:r>
            <a:r>
              <a:rPr lang="zh-CN" altLang="en-US" sz="2000" b="1" dirty="0">
                <a:solidFill>
                  <a:schemeClr val="bg1"/>
                </a:solidFill>
                <a:latin typeface="+mn-ea"/>
                <a:ea typeface="+mn-ea"/>
              </a:rPr>
              <a:t>℃，胸部</a:t>
            </a:r>
            <a:r>
              <a:rPr lang="en-US" altLang="zh-CN" sz="2000" b="1" dirty="0">
                <a:solidFill>
                  <a:schemeClr val="bg1"/>
                </a:solidFill>
                <a:latin typeface="+mn-ea"/>
                <a:ea typeface="+mn-ea"/>
              </a:rPr>
              <a:t>X</a:t>
            </a:r>
            <a:r>
              <a:rPr lang="zh-CN" altLang="en-US" sz="2000" b="1" dirty="0">
                <a:solidFill>
                  <a:schemeClr val="bg1"/>
                </a:solidFill>
                <a:latin typeface="+mn-ea"/>
                <a:ea typeface="+mn-ea"/>
              </a:rPr>
              <a:t>线检查，显示单侧肺炎，并伴有少量胸腔积液，病原学检测分离出禽流感病毒。确诊为人感染禽流感。</a:t>
            </a:r>
          </a:p>
        </p:txBody>
      </p:sp>
      <p:pic>
        <p:nvPicPr>
          <p:cNvPr id="71685" name="Picture 2" descr="http://down.tutu001.com/d/file/20120217/373dcfb4c8f401a2c8be033836_560.jpg"/>
          <p:cNvPicPr>
            <a:picLocks noGrp="1" noChangeAspect="1" noChangeArrowheads="1"/>
          </p:cNvPicPr>
          <p:nvPr>
            <p:ph idx="1"/>
          </p:nvPr>
        </p:nvPicPr>
        <p:blipFill>
          <a:blip r:embed="rId3" cstate="print"/>
          <a:srcRect l="9450" t="12531" r="9550" b="12289"/>
          <a:stretch>
            <a:fillRect/>
          </a:stretch>
        </p:blipFill>
        <p:spPr>
          <a:xfrm>
            <a:off x="6732588" y="1341438"/>
            <a:ext cx="2012950" cy="1811337"/>
          </a:xfrm>
        </p:spPr>
      </p:pic>
      <p:sp>
        <p:nvSpPr>
          <p:cNvPr id="8" name="TextBox 7"/>
          <p:cNvSpPr txBox="1"/>
          <p:nvPr/>
        </p:nvSpPr>
        <p:spPr>
          <a:xfrm>
            <a:off x="5219700" y="2997200"/>
            <a:ext cx="3744913" cy="3013075"/>
          </a:xfrm>
          <a:prstGeom prst="rect">
            <a:avLst/>
          </a:prstGeom>
          <a:noFill/>
        </p:spPr>
        <p:txBody>
          <a:bodyPr>
            <a:spAutoFit/>
          </a:bodyPr>
          <a:lstStyle/>
          <a:p>
            <a:pPr>
              <a:defRPr/>
            </a:pPr>
            <a:r>
              <a:rPr lang="zh-CN" altLang="en-US" sz="2400" b="1" dirty="0">
                <a:latin typeface="+mn-ea"/>
                <a:ea typeface="+mn-ea"/>
              </a:rPr>
              <a:t>思考：</a:t>
            </a:r>
          </a:p>
          <a:p>
            <a:pPr>
              <a:defRPr/>
            </a:pPr>
            <a:r>
              <a:rPr lang="en-US" altLang="zh-CN" sz="2400" b="1" dirty="0">
                <a:latin typeface="+mn-ea"/>
                <a:ea typeface="+mn-ea"/>
              </a:rPr>
              <a:t>1.</a:t>
            </a:r>
            <a:r>
              <a:rPr lang="zh-CN" altLang="en-US" sz="2400" b="1" dirty="0">
                <a:latin typeface="+mn-ea"/>
                <a:ea typeface="+mn-ea"/>
              </a:rPr>
              <a:t>在发现这一突发传染病事件后，在第一时间内如何上报和处理？</a:t>
            </a:r>
          </a:p>
          <a:p>
            <a:pPr>
              <a:defRPr/>
            </a:pPr>
            <a:r>
              <a:rPr lang="en-US" altLang="zh-CN" sz="2400" b="1" dirty="0">
                <a:latin typeface="+mn-ea"/>
                <a:ea typeface="+mn-ea"/>
              </a:rPr>
              <a:t>2.</a:t>
            </a:r>
            <a:r>
              <a:rPr lang="zh-CN" altLang="en-US" sz="2400" b="1" dirty="0">
                <a:latin typeface="+mn-ea"/>
                <a:ea typeface="+mn-ea"/>
              </a:rPr>
              <a:t>社区护士如何对患者家庭和社区内接触人员进行护理评估？评估后如何对其进行医学观察？</a:t>
            </a:r>
          </a:p>
        </p:txBody>
      </p:sp>
      <p:pic>
        <p:nvPicPr>
          <p:cNvPr id="71687" name="Picture 16" descr="CHALKS"/>
          <p:cNvPicPr>
            <a:picLocks noChangeAspect="1" noChangeArrowheads="1"/>
          </p:cNvPicPr>
          <p:nvPr/>
        </p:nvPicPr>
        <p:blipFill>
          <a:blip r:embed="rId4" cstate="print"/>
          <a:srcRect/>
          <a:stretch>
            <a:fillRect/>
          </a:stretch>
        </p:blipFill>
        <p:spPr bwMode="auto">
          <a:xfrm>
            <a:off x="827088" y="5084763"/>
            <a:ext cx="3529012" cy="114300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标题 14"/>
          <p:cNvSpPr>
            <a:spLocks noGrp="1"/>
          </p:cNvSpPr>
          <p:nvPr>
            <p:ph type="title"/>
          </p:nvPr>
        </p:nvSpPr>
        <p:spPr>
          <a:xfrm>
            <a:off x="838200" y="304800"/>
            <a:ext cx="8305800" cy="563563"/>
          </a:xfrm>
        </p:spPr>
        <p:txBody>
          <a:bodyPr/>
          <a:lstStyle/>
          <a:p>
            <a:r>
              <a:rPr lang="zh-CN" altLang="en-US" sz="3200" smtClean="0">
                <a:ea typeface="宋体" charset="-122"/>
              </a:rPr>
              <a:t>一、传染病和突发公共卫生事件的报告</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9" name="TextBox 8"/>
          <p:cNvSpPr txBox="1">
            <a:spLocks noChangeArrowheads="1"/>
          </p:cNvSpPr>
          <p:nvPr/>
        </p:nvSpPr>
        <p:spPr bwMode="auto">
          <a:xfrm>
            <a:off x="468313" y="1484313"/>
            <a:ext cx="4895850" cy="823912"/>
          </a:xfrm>
          <a:prstGeom prst="rect">
            <a:avLst/>
          </a:prstGeom>
          <a:noFill/>
          <a:ln w="9525">
            <a:noFill/>
            <a:miter lim="800000"/>
            <a:headEnd/>
            <a:tailEnd/>
          </a:ln>
        </p:spPr>
        <p:txBody>
          <a:bodyPr>
            <a:spAutoFit/>
          </a:bodyPr>
          <a:lstStyle/>
          <a:p>
            <a:pPr marL="342900" indent="-342900" eaLnBrk="0" hangingPunct="0">
              <a:lnSpc>
                <a:spcPct val="150000"/>
              </a:lnSpc>
              <a:spcBef>
                <a:spcPts val="0"/>
              </a:spcBef>
              <a:buClr>
                <a:schemeClr val="hlink"/>
              </a:buClr>
              <a:defRPr/>
            </a:pPr>
            <a:r>
              <a:rPr lang="zh-CN" altLang="en-US" sz="3200" b="1" dirty="0">
                <a:latin typeface="+mn-lt"/>
                <a:ea typeface="+mn-ea"/>
              </a:rPr>
              <a:t>（一）报告程序和方式</a:t>
            </a:r>
          </a:p>
        </p:txBody>
      </p:sp>
      <p:grpSp>
        <p:nvGrpSpPr>
          <p:cNvPr id="72708" name="组合 16"/>
          <p:cNvGrpSpPr>
            <a:grpSpLocks/>
          </p:cNvGrpSpPr>
          <p:nvPr/>
        </p:nvGrpSpPr>
        <p:grpSpPr bwMode="auto">
          <a:xfrm>
            <a:off x="468313" y="2924175"/>
            <a:ext cx="8143875" cy="1428750"/>
            <a:chOff x="714375" y="3714750"/>
            <a:chExt cx="8143875" cy="1428750"/>
          </a:xfrm>
        </p:grpSpPr>
        <p:sp>
          <p:nvSpPr>
            <p:cNvPr id="72709" name="TextBox 11"/>
            <p:cNvSpPr txBox="1">
              <a:spLocks noChangeArrowheads="1"/>
            </p:cNvSpPr>
            <p:nvPr/>
          </p:nvSpPr>
          <p:spPr bwMode="auto">
            <a:xfrm>
              <a:off x="714375" y="3857625"/>
              <a:ext cx="1500188" cy="366713"/>
            </a:xfrm>
            <a:prstGeom prst="rect">
              <a:avLst/>
            </a:prstGeom>
            <a:noFill/>
            <a:ln w="9525">
              <a:noFill/>
              <a:miter lim="800000"/>
              <a:headEnd/>
              <a:tailEnd/>
            </a:ln>
          </p:spPr>
          <p:txBody>
            <a:bodyPr>
              <a:spAutoFit/>
            </a:bodyPr>
            <a:lstStyle/>
            <a:p>
              <a:r>
                <a:rPr lang="zh-CN" altLang="en-US" b="1">
                  <a:solidFill>
                    <a:schemeClr val="tx2"/>
                  </a:solidFill>
                </a:rPr>
                <a:t>有网络条件</a:t>
              </a:r>
            </a:p>
          </p:txBody>
        </p:sp>
        <p:sp>
          <p:nvSpPr>
            <p:cNvPr id="20" name="右箭头 19"/>
            <p:cNvSpPr/>
            <p:nvPr/>
          </p:nvSpPr>
          <p:spPr bwMode="auto">
            <a:xfrm>
              <a:off x="2214562" y="3714750"/>
              <a:ext cx="1643063" cy="7143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a:solidFill>
                    <a:srgbClr val="C00000"/>
                  </a:solidFill>
                </a:rPr>
                <a:t>规定时间</a:t>
              </a:r>
            </a:p>
          </p:txBody>
        </p:sp>
        <p:sp>
          <p:nvSpPr>
            <p:cNvPr id="72711" name="TextBox 21"/>
            <p:cNvSpPr txBox="1">
              <a:spLocks noChangeArrowheads="1"/>
            </p:cNvSpPr>
            <p:nvPr/>
          </p:nvSpPr>
          <p:spPr bwMode="auto">
            <a:xfrm>
              <a:off x="4000500" y="3786188"/>
              <a:ext cx="1500188" cy="366712"/>
            </a:xfrm>
            <a:prstGeom prst="rect">
              <a:avLst/>
            </a:prstGeom>
            <a:noFill/>
            <a:ln w="9525">
              <a:noFill/>
              <a:miter lim="800000"/>
              <a:headEnd/>
              <a:tailEnd/>
            </a:ln>
          </p:spPr>
          <p:txBody>
            <a:bodyPr>
              <a:spAutoFit/>
            </a:bodyPr>
            <a:lstStyle/>
            <a:p>
              <a:r>
                <a:rPr lang="zh-CN" altLang="en-US" b="1">
                  <a:solidFill>
                    <a:schemeClr val="tx2"/>
                  </a:solidFill>
                </a:rPr>
                <a:t>网络直报</a:t>
              </a:r>
            </a:p>
          </p:txBody>
        </p:sp>
        <p:sp>
          <p:nvSpPr>
            <p:cNvPr id="72712" name="TextBox 12"/>
            <p:cNvSpPr txBox="1">
              <a:spLocks noChangeArrowheads="1"/>
            </p:cNvSpPr>
            <p:nvPr/>
          </p:nvSpPr>
          <p:spPr bwMode="auto">
            <a:xfrm>
              <a:off x="714375" y="4572000"/>
              <a:ext cx="1500188" cy="366713"/>
            </a:xfrm>
            <a:prstGeom prst="rect">
              <a:avLst/>
            </a:prstGeom>
            <a:noFill/>
            <a:ln w="9525">
              <a:noFill/>
              <a:miter lim="800000"/>
              <a:headEnd/>
              <a:tailEnd/>
            </a:ln>
          </p:spPr>
          <p:txBody>
            <a:bodyPr>
              <a:spAutoFit/>
            </a:bodyPr>
            <a:lstStyle/>
            <a:p>
              <a:r>
                <a:rPr lang="zh-CN" altLang="en-US" b="1">
                  <a:solidFill>
                    <a:schemeClr val="tx2"/>
                  </a:solidFill>
                </a:rPr>
                <a:t>无网络条件</a:t>
              </a:r>
            </a:p>
          </p:txBody>
        </p:sp>
        <p:sp>
          <p:nvSpPr>
            <p:cNvPr id="21" name="右箭头 20"/>
            <p:cNvSpPr/>
            <p:nvPr/>
          </p:nvSpPr>
          <p:spPr bwMode="auto">
            <a:xfrm>
              <a:off x="2214562" y="4429125"/>
              <a:ext cx="1643063" cy="7143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a:solidFill>
                    <a:srgbClr val="FF0000"/>
                  </a:solidFill>
                </a:rPr>
                <a:t>相关要求</a:t>
              </a:r>
            </a:p>
          </p:txBody>
        </p:sp>
        <p:sp>
          <p:nvSpPr>
            <p:cNvPr id="72714" name="TextBox 22"/>
            <p:cNvSpPr txBox="1">
              <a:spLocks noChangeArrowheads="1"/>
            </p:cNvSpPr>
            <p:nvPr/>
          </p:nvSpPr>
          <p:spPr bwMode="auto">
            <a:xfrm>
              <a:off x="3954463" y="4578350"/>
              <a:ext cx="1928812" cy="366713"/>
            </a:xfrm>
            <a:prstGeom prst="rect">
              <a:avLst/>
            </a:prstGeom>
            <a:noFill/>
            <a:ln w="9525">
              <a:noFill/>
              <a:miter lim="800000"/>
              <a:headEnd/>
              <a:tailEnd/>
            </a:ln>
          </p:spPr>
          <p:txBody>
            <a:bodyPr>
              <a:spAutoFit/>
            </a:bodyPr>
            <a:lstStyle/>
            <a:p>
              <a:r>
                <a:rPr lang="zh-CN" altLang="en-US" b="1">
                  <a:solidFill>
                    <a:schemeClr val="tx2"/>
                  </a:solidFill>
                </a:rPr>
                <a:t>电话、传真等</a:t>
              </a:r>
            </a:p>
          </p:txBody>
        </p:sp>
        <p:sp>
          <p:nvSpPr>
            <p:cNvPr id="44" name="圆角矩形标注 43"/>
            <p:cNvSpPr/>
            <p:nvPr/>
          </p:nvSpPr>
          <p:spPr>
            <a:xfrm>
              <a:off x="5857875" y="3857625"/>
              <a:ext cx="3000375" cy="1214438"/>
            </a:xfrm>
            <a:prstGeom prst="wedgeRoundRectCallout">
              <a:avLst>
                <a:gd name="adj1" fmla="val -58393"/>
                <a:gd name="adj2" fmla="val -1205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1600" b="1" dirty="0">
                  <a:solidFill>
                    <a:schemeClr val="tx2"/>
                  </a:solidFill>
                </a:rPr>
                <a:t>同时向辖区县级疾病预防控制机构报送</a:t>
              </a:r>
              <a:r>
                <a:rPr lang="en-US" altLang="zh-CN" sz="1600" b="1" dirty="0">
                  <a:solidFill>
                    <a:schemeClr val="tx2"/>
                  </a:solidFill>
                </a:rPr>
                <a:t>《</a:t>
              </a:r>
              <a:r>
                <a:rPr lang="zh-CN" altLang="en-US" sz="1600" b="1" dirty="0">
                  <a:solidFill>
                    <a:schemeClr val="tx2"/>
                  </a:solidFill>
                </a:rPr>
                <a:t>中华人民共和国传染病报告卡</a:t>
              </a:r>
              <a:r>
                <a:rPr lang="en-US" altLang="zh-CN" sz="1600" b="1" dirty="0">
                  <a:solidFill>
                    <a:schemeClr val="tx2"/>
                  </a:solidFill>
                </a:rPr>
                <a:t>》</a:t>
              </a:r>
              <a:r>
                <a:rPr lang="zh-CN" altLang="en-US" sz="1600" b="1" dirty="0">
                  <a:solidFill>
                    <a:schemeClr val="tx2"/>
                  </a:solidFill>
                </a:rPr>
                <a:t>和</a:t>
              </a:r>
              <a:r>
                <a:rPr lang="en-US" sz="1600" b="1" dirty="0">
                  <a:solidFill>
                    <a:schemeClr val="tx2"/>
                  </a:solidFill>
                </a:rPr>
                <a:t>/</a:t>
              </a:r>
              <a:r>
                <a:rPr lang="zh-CN" altLang="en-US" sz="1600" b="1" dirty="0">
                  <a:solidFill>
                    <a:schemeClr val="tx2"/>
                  </a:solidFill>
                </a:rPr>
                <a:t>或</a:t>
              </a:r>
              <a:r>
                <a:rPr lang="en-US" altLang="zh-CN" sz="1600" b="1" dirty="0">
                  <a:solidFill>
                    <a:schemeClr val="tx2"/>
                  </a:solidFill>
                </a:rPr>
                <a:t>《</a:t>
              </a:r>
              <a:r>
                <a:rPr lang="zh-CN" altLang="en-US" sz="1600" b="1" dirty="0">
                  <a:solidFill>
                    <a:schemeClr val="tx2"/>
                  </a:solidFill>
                </a:rPr>
                <a:t>突发公共事件相关信息报告卡</a:t>
              </a:r>
              <a:r>
                <a:rPr lang="en-US" altLang="zh-CN" sz="1600" b="1" dirty="0">
                  <a:solidFill>
                    <a:schemeClr val="tx2"/>
                  </a:solidFill>
                </a:rPr>
                <a:t>》</a:t>
              </a:r>
              <a:r>
                <a:rPr lang="zh-CN" altLang="en-US" sz="1600" b="1" dirty="0">
                  <a:solidFill>
                    <a:schemeClr val="tx2"/>
                  </a:solidFill>
                </a:rPr>
                <a:t>。</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内容占位符 9"/>
          <p:cNvSpPr>
            <a:spLocks noGrp="1"/>
          </p:cNvSpPr>
          <p:nvPr>
            <p:ph idx="1"/>
          </p:nvPr>
        </p:nvSpPr>
        <p:spPr/>
        <p:txBody>
          <a:bodyPr/>
          <a:lstStyle/>
          <a:p>
            <a:pPr>
              <a:spcBef>
                <a:spcPct val="0"/>
              </a:spcBef>
              <a:buFont typeface="Wingdings" pitchFamily="2" charset="2"/>
              <a:buNone/>
            </a:pPr>
            <a:r>
              <a:rPr lang="zh-CN" altLang="en-US" smtClean="0">
                <a:ea typeface="宋体" charset="-122"/>
              </a:rPr>
              <a:t>（二）报告时限</a:t>
            </a:r>
          </a:p>
          <a:p>
            <a:pPr>
              <a:spcBef>
                <a:spcPct val="0"/>
              </a:spcBef>
            </a:pPr>
            <a:r>
              <a:rPr lang="zh-CN" altLang="en-US" sz="2800" smtClean="0">
                <a:ea typeface="宋体" charset="-122"/>
              </a:rPr>
              <a:t>发现甲类传染病和乙类传染病中患者或疑似患者，或发现其他传染病、不明原因疾病暴发及突发公共卫生事件相关信息时，应按要求于</a:t>
            </a:r>
            <a:r>
              <a:rPr lang="en-US" altLang="zh-CN" sz="2800" smtClean="0">
                <a:ea typeface="宋体" charset="-122"/>
              </a:rPr>
              <a:t>2</a:t>
            </a:r>
            <a:r>
              <a:rPr lang="zh-CN" altLang="en-US" sz="2800" smtClean="0">
                <a:ea typeface="宋体" charset="-122"/>
              </a:rPr>
              <a:t>小时内报告。</a:t>
            </a:r>
            <a:endParaRPr lang="en-US" altLang="zh-CN" sz="2800"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73731" name="标题 14"/>
          <p:cNvSpPr>
            <a:spLocks noGrp="1"/>
          </p:cNvSpPr>
          <p:nvPr>
            <p:ph type="title"/>
          </p:nvPr>
        </p:nvSpPr>
        <p:spPr>
          <a:xfrm>
            <a:off x="838200" y="304800"/>
            <a:ext cx="8305800" cy="563563"/>
          </a:xfrm>
        </p:spPr>
        <p:txBody>
          <a:bodyPr/>
          <a:lstStyle/>
          <a:p>
            <a:r>
              <a:rPr lang="zh-CN" altLang="en-US" sz="3200" smtClean="0">
                <a:ea typeface="宋体" charset="-122"/>
              </a:rPr>
              <a:t>一、传染病和突发公共卫生事件的报告</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内容占位符 9"/>
          <p:cNvSpPr>
            <a:spLocks noGrp="1"/>
          </p:cNvSpPr>
          <p:nvPr>
            <p:ph idx="1"/>
          </p:nvPr>
        </p:nvSpPr>
        <p:spPr>
          <a:xfrm>
            <a:off x="179388" y="1371600"/>
            <a:ext cx="8785225" cy="4876800"/>
          </a:xfrm>
        </p:spPr>
        <p:txBody>
          <a:bodyPr/>
          <a:lstStyle/>
          <a:p>
            <a:pPr>
              <a:spcBef>
                <a:spcPct val="0"/>
              </a:spcBef>
              <a:buFont typeface="Wingdings" pitchFamily="2" charset="2"/>
              <a:buNone/>
            </a:pPr>
            <a:r>
              <a:rPr lang="zh-CN" altLang="en-US" smtClean="0">
                <a:ea typeface="宋体" charset="-122"/>
              </a:rPr>
              <a:t>（三）订正报告和补报</a:t>
            </a:r>
            <a:endParaRPr lang="en-US" altLang="zh-CN" smtClean="0">
              <a:ea typeface="宋体" charset="-122"/>
            </a:endParaRPr>
          </a:p>
          <a:p>
            <a:pPr>
              <a:spcBef>
                <a:spcPct val="0"/>
              </a:spcBef>
            </a:pPr>
            <a:r>
              <a:rPr lang="en-US" altLang="zh-CN" sz="2800" smtClean="0">
                <a:ea typeface="宋体" charset="-122"/>
              </a:rPr>
              <a:t>1.</a:t>
            </a:r>
            <a:r>
              <a:rPr lang="zh-CN" altLang="en-US" sz="2800" smtClean="0">
                <a:ea typeface="宋体" charset="-122"/>
              </a:rPr>
              <a:t>订正：报告错误时或报告病例转归或诊断情况发生变化时，及时订正</a:t>
            </a:r>
            <a:r>
              <a:rPr lang="en-US" altLang="zh-CN" sz="2800" smtClean="0">
                <a:ea typeface="宋体" charset="-122"/>
              </a:rPr>
              <a:t>《</a:t>
            </a:r>
            <a:r>
              <a:rPr lang="zh-CN" altLang="en-US" sz="2800" smtClean="0">
                <a:ea typeface="宋体" charset="-122"/>
              </a:rPr>
              <a:t>中华人民共和国传染病报告卡</a:t>
            </a:r>
            <a:r>
              <a:rPr lang="en-US" altLang="zh-CN" sz="2800" smtClean="0">
                <a:ea typeface="宋体" charset="-122"/>
              </a:rPr>
              <a:t>》</a:t>
            </a:r>
            <a:r>
              <a:rPr lang="zh-CN" altLang="en-US" sz="2800" smtClean="0">
                <a:ea typeface="宋体" charset="-122"/>
              </a:rPr>
              <a:t>和（或）</a:t>
            </a:r>
            <a:r>
              <a:rPr lang="en-US" altLang="zh-CN" sz="2800" smtClean="0">
                <a:ea typeface="宋体" charset="-122"/>
              </a:rPr>
              <a:t>《</a:t>
            </a:r>
            <a:r>
              <a:rPr lang="zh-CN" altLang="en-US" sz="2800" smtClean="0">
                <a:ea typeface="宋体" charset="-122"/>
              </a:rPr>
              <a:t>突发公共卫生事件相关  信息报告卡</a:t>
            </a:r>
            <a:r>
              <a:rPr lang="en-US" altLang="zh-CN" sz="2800" smtClean="0">
                <a:ea typeface="宋体" charset="-122"/>
              </a:rPr>
              <a:t>》</a:t>
            </a:r>
            <a:r>
              <a:rPr lang="zh-CN" altLang="en-US" sz="2800" smtClean="0">
                <a:ea typeface="宋体" charset="-122"/>
              </a:rPr>
              <a:t>。</a:t>
            </a:r>
            <a:endParaRPr lang="en-US" altLang="zh-CN" sz="2800" smtClean="0">
              <a:ea typeface="宋体" charset="-122"/>
            </a:endParaRPr>
          </a:p>
          <a:p>
            <a:pPr>
              <a:spcBef>
                <a:spcPct val="0"/>
              </a:spcBef>
            </a:pPr>
            <a:r>
              <a:rPr lang="en-US" altLang="zh-CN" sz="2800" smtClean="0">
                <a:ea typeface="宋体" charset="-122"/>
              </a:rPr>
              <a:t>2.</a:t>
            </a:r>
            <a:r>
              <a:rPr lang="zh-CN" altLang="en-US" sz="2800" smtClean="0">
                <a:ea typeface="宋体" charset="-122"/>
              </a:rPr>
              <a:t>补报：对漏报的传染病病例和突发公共卫生事件及时补报。</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74755" name="标题 14"/>
          <p:cNvSpPr>
            <a:spLocks noGrp="1"/>
          </p:cNvSpPr>
          <p:nvPr>
            <p:ph type="title"/>
          </p:nvPr>
        </p:nvSpPr>
        <p:spPr>
          <a:xfrm>
            <a:off x="838200" y="304800"/>
            <a:ext cx="8305800" cy="563563"/>
          </a:xfrm>
        </p:spPr>
        <p:txBody>
          <a:bodyPr/>
          <a:lstStyle/>
          <a:p>
            <a:r>
              <a:rPr lang="zh-CN" altLang="en-US" sz="3200" smtClean="0">
                <a:ea typeface="宋体" charset="-122"/>
              </a:rPr>
              <a:t>一、传染病和突发公共卫生事件的报告</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5" name="TextBox 4"/>
          <p:cNvSpPr txBox="1">
            <a:spLocks noChangeArrowheads="1"/>
          </p:cNvSpPr>
          <p:nvPr/>
        </p:nvSpPr>
        <p:spPr bwMode="auto">
          <a:xfrm>
            <a:off x="1979613" y="333375"/>
            <a:ext cx="7164387" cy="579438"/>
          </a:xfrm>
          <a:prstGeom prst="rect">
            <a:avLst/>
          </a:prstGeom>
          <a:noFill/>
          <a:ln w="9525">
            <a:noFill/>
            <a:miter lim="800000"/>
            <a:headEnd/>
            <a:tailEnd/>
          </a:ln>
        </p:spPr>
        <p:txBody>
          <a:bodyPr>
            <a:spAutoFit/>
          </a:bodyPr>
          <a:lstStyle/>
          <a:p>
            <a:pPr>
              <a:defRPr/>
            </a:pPr>
            <a:r>
              <a:rPr lang="zh-CN" altLang="en-US" sz="3200" b="1" dirty="0">
                <a:solidFill>
                  <a:schemeClr val="bg1"/>
                </a:solidFill>
                <a:latin typeface="+mj-lt"/>
                <a:ea typeface="+mj-ea"/>
                <a:cs typeface="+mj-cs"/>
              </a:rPr>
              <a:t>二、传染病和突发公共卫生事件的处理</a:t>
            </a:r>
            <a:endParaRPr lang="zh-CN" altLang="en-US" sz="2000" dirty="0"/>
          </a:p>
        </p:txBody>
      </p:sp>
      <p:pic>
        <p:nvPicPr>
          <p:cNvPr id="1026" name="Picture 2"/>
          <p:cNvPicPr>
            <a:picLocks noChangeAspect="1" noChangeArrowheads="1"/>
          </p:cNvPicPr>
          <p:nvPr/>
        </p:nvPicPr>
        <p:blipFill>
          <a:blip r:embed="rId2" cstate="print"/>
          <a:srcRect/>
          <a:stretch>
            <a:fillRect/>
          </a:stretch>
        </p:blipFill>
        <p:spPr bwMode="auto">
          <a:xfrm>
            <a:off x="357188" y="1928813"/>
            <a:ext cx="2143125" cy="162560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6072188" y="1857375"/>
            <a:ext cx="1785937" cy="1843088"/>
          </a:xfrm>
          <a:prstGeom prst="rect">
            <a:avLst/>
          </a:prstGeom>
          <a:noFill/>
          <a:ln w="9525">
            <a:noFill/>
            <a:miter lim="800000"/>
            <a:headEnd/>
            <a:tailEnd/>
          </a:ln>
        </p:spPr>
      </p:pic>
      <p:pic>
        <p:nvPicPr>
          <p:cNvPr id="1029" name="Picture 5"/>
          <p:cNvPicPr>
            <a:picLocks noChangeAspect="1" noChangeArrowheads="1"/>
          </p:cNvPicPr>
          <p:nvPr/>
        </p:nvPicPr>
        <p:blipFill>
          <a:blip r:embed="rId4" cstate="print"/>
          <a:srcRect/>
          <a:stretch>
            <a:fillRect/>
          </a:stretch>
        </p:blipFill>
        <p:spPr bwMode="auto">
          <a:xfrm>
            <a:off x="3286125" y="1928813"/>
            <a:ext cx="1928813" cy="1703387"/>
          </a:xfrm>
          <a:prstGeom prst="rect">
            <a:avLst/>
          </a:prstGeom>
          <a:noFill/>
          <a:ln w="9525">
            <a:noFill/>
            <a:miter lim="800000"/>
            <a:headEnd/>
            <a:tailEnd/>
          </a:ln>
        </p:spPr>
      </p:pic>
      <p:pic>
        <p:nvPicPr>
          <p:cNvPr id="1031" name="Picture 7"/>
          <p:cNvPicPr>
            <a:picLocks noChangeAspect="1" noChangeArrowheads="1"/>
          </p:cNvPicPr>
          <p:nvPr/>
        </p:nvPicPr>
        <p:blipFill>
          <a:blip r:embed="rId5" cstate="print"/>
          <a:srcRect/>
          <a:stretch>
            <a:fillRect/>
          </a:stretch>
        </p:blipFill>
        <p:spPr bwMode="auto">
          <a:xfrm>
            <a:off x="3214688" y="4429125"/>
            <a:ext cx="2071687" cy="1455738"/>
          </a:xfrm>
          <a:prstGeom prst="rect">
            <a:avLst/>
          </a:prstGeom>
          <a:noFill/>
          <a:ln w="9525">
            <a:noFill/>
            <a:miter lim="800000"/>
            <a:headEnd/>
            <a:tailEnd/>
          </a:ln>
        </p:spPr>
      </p:pic>
      <p:pic>
        <p:nvPicPr>
          <p:cNvPr id="1033" name="Picture 9"/>
          <p:cNvPicPr>
            <a:picLocks noChangeAspect="1" noChangeArrowheads="1"/>
          </p:cNvPicPr>
          <p:nvPr/>
        </p:nvPicPr>
        <p:blipFill>
          <a:blip r:embed="rId6" cstate="print"/>
          <a:srcRect/>
          <a:stretch>
            <a:fillRect/>
          </a:stretch>
        </p:blipFill>
        <p:spPr bwMode="auto">
          <a:xfrm>
            <a:off x="6215063" y="4357688"/>
            <a:ext cx="1884362" cy="1571625"/>
          </a:xfrm>
          <a:prstGeom prst="rect">
            <a:avLst/>
          </a:prstGeom>
          <a:noFill/>
          <a:ln w="9525">
            <a:noFill/>
            <a:miter lim="800000"/>
            <a:headEnd/>
            <a:tailEnd/>
          </a:ln>
        </p:spPr>
      </p:pic>
      <p:pic>
        <p:nvPicPr>
          <p:cNvPr id="1034" name="Picture 10"/>
          <p:cNvPicPr>
            <a:picLocks noChangeAspect="1" noChangeArrowheads="1"/>
          </p:cNvPicPr>
          <p:nvPr/>
        </p:nvPicPr>
        <p:blipFill>
          <a:blip r:embed="rId7" cstate="print"/>
          <a:srcRect/>
          <a:stretch>
            <a:fillRect/>
          </a:stretch>
        </p:blipFill>
        <p:spPr bwMode="auto">
          <a:xfrm>
            <a:off x="214313" y="4500563"/>
            <a:ext cx="2381250" cy="1409700"/>
          </a:xfrm>
          <a:prstGeom prst="rect">
            <a:avLst/>
          </a:prstGeom>
          <a:noFill/>
          <a:ln w="9525">
            <a:noFill/>
            <a:miter lim="800000"/>
            <a:headEnd/>
            <a:tailEnd/>
          </a:ln>
        </p:spPr>
      </p:pic>
      <p:sp>
        <p:nvSpPr>
          <p:cNvPr id="16" name="椭圆形标注 15"/>
          <p:cNvSpPr/>
          <p:nvPr/>
        </p:nvSpPr>
        <p:spPr>
          <a:xfrm>
            <a:off x="5000625" y="1214438"/>
            <a:ext cx="2214563" cy="714375"/>
          </a:xfrm>
          <a:prstGeom prst="wedgeEllipseCallout">
            <a:avLst>
              <a:gd name="adj1" fmla="val -20833"/>
              <a:gd name="adj2" fmla="val 11897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b="1">
                <a:solidFill>
                  <a:srgbClr val="FF0000"/>
                </a:solidFill>
                <a:ea typeface="宋体" charset="-122"/>
              </a:rPr>
              <a:t>传染病及疑似患者的处理</a:t>
            </a:r>
          </a:p>
        </p:txBody>
      </p:sp>
      <p:sp>
        <p:nvSpPr>
          <p:cNvPr id="17" name="TextBox 16"/>
          <p:cNvSpPr txBox="1">
            <a:spLocks noChangeArrowheads="1"/>
          </p:cNvSpPr>
          <p:nvPr/>
        </p:nvSpPr>
        <p:spPr bwMode="auto">
          <a:xfrm>
            <a:off x="928688" y="3929063"/>
            <a:ext cx="857250" cy="366712"/>
          </a:xfrm>
          <a:prstGeom prst="rect">
            <a:avLst/>
          </a:prstGeom>
          <a:noFill/>
          <a:ln w="9525">
            <a:noFill/>
            <a:miter lim="800000"/>
            <a:headEnd/>
            <a:tailEnd/>
          </a:ln>
        </p:spPr>
        <p:txBody>
          <a:bodyPr>
            <a:spAutoFit/>
          </a:bodyPr>
          <a:lstStyle/>
          <a:p>
            <a:r>
              <a:rPr lang="zh-CN" altLang="en-US" b="1">
                <a:solidFill>
                  <a:schemeClr val="tx2"/>
                </a:solidFill>
              </a:rPr>
              <a:t>隔离</a:t>
            </a:r>
          </a:p>
        </p:txBody>
      </p:sp>
      <p:sp>
        <p:nvSpPr>
          <p:cNvPr id="18" name="TextBox 17"/>
          <p:cNvSpPr txBox="1">
            <a:spLocks noChangeArrowheads="1"/>
          </p:cNvSpPr>
          <p:nvPr/>
        </p:nvSpPr>
        <p:spPr bwMode="auto">
          <a:xfrm>
            <a:off x="428625" y="6072188"/>
            <a:ext cx="2071688" cy="366712"/>
          </a:xfrm>
          <a:prstGeom prst="rect">
            <a:avLst/>
          </a:prstGeom>
          <a:noFill/>
          <a:ln w="9525">
            <a:noFill/>
            <a:miter lim="800000"/>
            <a:headEnd/>
            <a:tailEnd/>
          </a:ln>
        </p:spPr>
        <p:txBody>
          <a:bodyPr>
            <a:spAutoFit/>
          </a:bodyPr>
          <a:lstStyle/>
          <a:p>
            <a:r>
              <a:rPr lang="zh-CN" altLang="en-US" b="1">
                <a:solidFill>
                  <a:schemeClr val="tx2"/>
                </a:solidFill>
              </a:rPr>
              <a:t>流行病学调查</a:t>
            </a:r>
          </a:p>
        </p:txBody>
      </p:sp>
      <p:sp>
        <p:nvSpPr>
          <p:cNvPr id="19" name="TextBox 18"/>
          <p:cNvSpPr txBox="1">
            <a:spLocks noChangeArrowheads="1"/>
          </p:cNvSpPr>
          <p:nvPr/>
        </p:nvSpPr>
        <p:spPr bwMode="auto">
          <a:xfrm>
            <a:off x="3643313" y="3786188"/>
            <a:ext cx="1285875" cy="366712"/>
          </a:xfrm>
          <a:prstGeom prst="rect">
            <a:avLst/>
          </a:prstGeom>
          <a:noFill/>
          <a:ln w="9525">
            <a:noFill/>
            <a:miter lim="800000"/>
            <a:headEnd/>
            <a:tailEnd/>
          </a:ln>
        </p:spPr>
        <p:txBody>
          <a:bodyPr>
            <a:spAutoFit/>
          </a:bodyPr>
          <a:lstStyle/>
          <a:p>
            <a:r>
              <a:rPr lang="zh-CN" altLang="en-US" b="1">
                <a:solidFill>
                  <a:schemeClr val="tx2"/>
                </a:solidFill>
              </a:rPr>
              <a:t>医学观察</a:t>
            </a:r>
          </a:p>
        </p:txBody>
      </p:sp>
      <p:sp>
        <p:nvSpPr>
          <p:cNvPr id="20" name="TextBox 19"/>
          <p:cNvSpPr txBox="1">
            <a:spLocks noChangeArrowheads="1"/>
          </p:cNvSpPr>
          <p:nvPr/>
        </p:nvSpPr>
        <p:spPr bwMode="auto">
          <a:xfrm>
            <a:off x="6143625" y="3786188"/>
            <a:ext cx="2071688" cy="366712"/>
          </a:xfrm>
          <a:prstGeom prst="rect">
            <a:avLst/>
          </a:prstGeom>
          <a:noFill/>
          <a:ln w="9525">
            <a:noFill/>
            <a:miter lim="800000"/>
            <a:headEnd/>
            <a:tailEnd/>
          </a:ln>
        </p:spPr>
        <p:txBody>
          <a:bodyPr>
            <a:spAutoFit/>
          </a:bodyPr>
          <a:lstStyle/>
          <a:p>
            <a:r>
              <a:rPr lang="zh-CN" altLang="en-US" b="1">
                <a:solidFill>
                  <a:schemeClr val="tx2"/>
                </a:solidFill>
              </a:rPr>
              <a:t>消毒、灭菌处理</a:t>
            </a:r>
          </a:p>
        </p:txBody>
      </p:sp>
      <p:sp>
        <p:nvSpPr>
          <p:cNvPr id="21" name="TextBox 20"/>
          <p:cNvSpPr txBox="1">
            <a:spLocks noChangeArrowheads="1"/>
          </p:cNvSpPr>
          <p:nvPr/>
        </p:nvSpPr>
        <p:spPr bwMode="auto">
          <a:xfrm>
            <a:off x="6572250" y="6072188"/>
            <a:ext cx="1285875" cy="366712"/>
          </a:xfrm>
          <a:prstGeom prst="rect">
            <a:avLst/>
          </a:prstGeom>
          <a:noFill/>
          <a:ln w="9525">
            <a:noFill/>
            <a:miter lim="800000"/>
            <a:headEnd/>
            <a:tailEnd/>
          </a:ln>
        </p:spPr>
        <p:txBody>
          <a:bodyPr>
            <a:spAutoFit/>
          </a:bodyPr>
          <a:lstStyle/>
          <a:p>
            <a:r>
              <a:rPr lang="zh-CN" altLang="en-US" b="1">
                <a:solidFill>
                  <a:schemeClr val="tx2"/>
                </a:solidFill>
              </a:rPr>
              <a:t>预防接种</a:t>
            </a:r>
          </a:p>
        </p:txBody>
      </p:sp>
      <p:sp>
        <p:nvSpPr>
          <p:cNvPr id="22" name="TextBox 21"/>
          <p:cNvSpPr txBox="1">
            <a:spLocks noChangeArrowheads="1"/>
          </p:cNvSpPr>
          <p:nvPr/>
        </p:nvSpPr>
        <p:spPr bwMode="auto">
          <a:xfrm>
            <a:off x="3786188" y="6000750"/>
            <a:ext cx="1428750" cy="366713"/>
          </a:xfrm>
          <a:prstGeom prst="rect">
            <a:avLst/>
          </a:prstGeom>
          <a:noFill/>
          <a:ln w="9525">
            <a:noFill/>
            <a:miter lim="800000"/>
            <a:headEnd/>
            <a:tailEnd/>
          </a:ln>
        </p:spPr>
        <p:txBody>
          <a:bodyPr>
            <a:spAutoFit/>
          </a:bodyPr>
          <a:lstStyle/>
          <a:p>
            <a:r>
              <a:rPr lang="zh-CN" altLang="en-US" b="1">
                <a:solidFill>
                  <a:schemeClr val="tx2"/>
                </a:solidFill>
              </a:rPr>
              <a:t>宣传教育</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 presetClass="entr" presetSubtype="1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checkerboard(across)">
                                      <p:cBhvr>
                                        <p:cTn id="11" dur="500"/>
                                        <p:tgtEl>
                                          <p:spTgt spid="16"/>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02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029"/>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9"/>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1027"/>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20"/>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1034"/>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8"/>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1031"/>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22"/>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1033"/>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6" grpId="0" animBg="1"/>
      <p:bldP spid="17" grpId="0"/>
      <p:bldP spid="18" grpId="0"/>
      <p:bldP spid="19" grpId="0"/>
      <p:bldP spid="20" grpId="0"/>
      <p:bldP spid="21" grpId="0"/>
      <p:bldP spid="2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7" name="椭圆形标注 6"/>
          <p:cNvSpPr/>
          <p:nvPr/>
        </p:nvSpPr>
        <p:spPr>
          <a:xfrm>
            <a:off x="3786188" y="928688"/>
            <a:ext cx="2000250" cy="714375"/>
          </a:xfrm>
          <a:prstGeom prst="wedgeEllipseCallout">
            <a:avLst>
              <a:gd name="adj1" fmla="val -32262"/>
              <a:gd name="adj2" fmla="val 9261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a:solidFill>
                  <a:srgbClr val="FF0000"/>
                </a:solidFill>
              </a:rPr>
              <a:t>公共卫生事件的处理</a:t>
            </a:r>
          </a:p>
        </p:txBody>
      </p:sp>
      <p:sp>
        <p:nvSpPr>
          <p:cNvPr id="8" name="TextBox 7"/>
          <p:cNvSpPr txBox="1">
            <a:spLocks noChangeArrowheads="1"/>
          </p:cNvSpPr>
          <p:nvPr/>
        </p:nvSpPr>
        <p:spPr bwMode="auto">
          <a:xfrm>
            <a:off x="1143000" y="3357563"/>
            <a:ext cx="1500188" cy="366712"/>
          </a:xfrm>
          <a:prstGeom prst="rect">
            <a:avLst/>
          </a:prstGeom>
          <a:noFill/>
          <a:ln w="9525">
            <a:noFill/>
            <a:miter lim="800000"/>
            <a:headEnd/>
            <a:tailEnd/>
          </a:ln>
        </p:spPr>
        <p:txBody>
          <a:bodyPr>
            <a:spAutoFit/>
          </a:bodyPr>
          <a:lstStyle/>
          <a:p>
            <a:r>
              <a:rPr lang="zh-CN" altLang="en-US" b="1">
                <a:solidFill>
                  <a:schemeClr val="tx2"/>
                </a:solidFill>
              </a:rPr>
              <a:t>脱离现场</a:t>
            </a:r>
          </a:p>
        </p:txBody>
      </p:sp>
      <p:sp>
        <p:nvSpPr>
          <p:cNvPr id="9" name="TextBox 8"/>
          <p:cNvSpPr txBox="1">
            <a:spLocks noChangeArrowheads="1"/>
          </p:cNvSpPr>
          <p:nvPr/>
        </p:nvSpPr>
        <p:spPr bwMode="auto">
          <a:xfrm>
            <a:off x="6429375" y="3357563"/>
            <a:ext cx="1500188" cy="366712"/>
          </a:xfrm>
          <a:prstGeom prst="rect">
            <a:avLst/>
          </a:prstGeom>
          <a:noFill/>
          <a:ln w="9525">
            <a:noFill/>
            <a:miter lim="800000"/>
            <a:headEnd/>
            <a:tailEnd/>
          </a:ln>
        </p:spPr>
        <p:txBody>
          <a:bodyPr>
            <a:spAutoFit/>
          </a:bodyPr>
          <a:lstStyle/>
          <a:p>
            <a:r>
              <a:rPr lang="zh-CN" altLang="en-US" b="1">
                <a:solidFill>
                  <a:schemeClr val="tx2"/>
                </a:solidFill>
              </a:rPr>
              <a:t>及时转诊</a:t>
            </a:r>
          </a:p>
        </p:txBody>
      </p:sp>
      <p:sp>
        <p:nvSpPr>
          <p:cNvPr id="10" name="TextBox 9"/>
          <p:cNvSpPr txBox="1">
            <a:spLocks noChangeArrowheads="1"/>
          </p:cNvSpPr>
          <p:nvPr/>
        </p:nvSpPr>
        <p:spPr bwMode="auto">
          <a:xfrm>
            <a:off x="857250" y="5929313"/>
            <a:ext cx="1500188" cy="366712"/>
          </a:xfrm>
          <a:prstGeom prst="rect">
            <a:avLst/>
          </a:prstGeom>
          <a:noFill/>
          <a:ln w="9525">
            <a:noFill/>
            <a:miter lim="800000"/>
            <a:headEnd/>
            <a:tailEnd/>
          </a:ln>
        </p:spPr>
        <p:txBody>
          <a:bodyPr>
            <a:spAutoFit/>
          </a:bodyPr>
          <a:lstStyle/>
          <a:p>
            <a:r>
              <a:rPr lang="zh-CN" altLang="en-US" b="1">
                <a:solidFill>
                  <a:schemeClr val="tx2"/>
                </a:solidFill>
              </a:rPr>
              <a:t>记录资料</a:t>
            </a:r>
          </a:p>
        </p:txBody>
      </p:sp>
      <p:sp>
        <p:nvSpPr>
          <p:cNvPr id="11" name="TextBox 10"/>
          <p:cNvSpPr txBox="1">
            <a:spLocks noChangeArrowheads="1"/>
          </p:cNvSpPr>
          <p:nvPr/>
        </p:nvSpPr>
        <p:spPr bwMode="auto">
          <a:xfrm>
            <a:off x="3357563" y="5929313"/>
            <a:ext cx="1857375" cy="366712"/>
          </a:xfrm>
          <a:prstGeom prst="rect">
            <a:avLst/>
          </a:prstGeom>
          <a:noFill/>
          <a:ln w="9525">
            <a:noFill/>
            <a:miter lim="800000"/>
            <a:headEnd/>
            <a:tailEnd/>
          </a:ln>
        </p:spPr>
        <p:txBody>
          <a:bodyPr>
            <a:spAutoFit/>
          </a:bodyPr>
          <a:lstStyle/>
          <a:p>
            <a:r>
              <a:rPr lang="zh-CN" altLang="en-US" b="1">
                <a:solidFill>
                  <a:schemeClr val="tx2"/>
                </a:solidFill>
              </a:rPr>
              <a:t>流行病学调查</a:t>
            </a:r>
          </a:p>
        </p:txBody>
      </p:sp>
      <p:sp>
        <p:nvSpPr>
          <p:cNvPr id="12" name="TextBox 11"/>
          <p:cNvSpPr txBox="1">
            <a:spLocks noChangeArrowheads="1"/>
          </p:cNvSpPr>
          <p:nvPr/>
        </p:nvSpPr>
        <p:spPr bwMode="auto">
          <a:xfrm>
            <a:off x="6500813" y="5857875"/>
            <a:ext cx="1500187" cy="366713"/>
          </a:xfrm>
          <a:prstGeom prst="rect">
            <a:avLst/>
          </a:prstGeom>
          <a:noFill/>
          <a:ln w="9525">
            <a:noFill/>
            <a:miter lim="800000"/>
            <a:headEnd/>
            <a:tailEnd/>
          </a:ln>
        </p:spPr>
        <p:txBody>
          <a:bodyPr>
            <a:spAutoFit/>
          </a:bodyPr>
          <a:lstStyle/>
          <a:p>
            <a:r>
              <a:rPr lang="zh-CN" altLang="en-US" b="1">
                <a:solidFill>
                  <a:schemeClr val="tx2"/>
                </a:solidFill>
              </a:rPr>
              <a:t>宣传教育</a:t>
            </a:r>
          </a:p>
        </p:txBody>
      </p:sp>
      <p:pic>
        <p:nvPicPr>
          <p:cNvPr id="2050" name="Picture 2"/>
          <p:cNvPicPr>
            <a:picLocks noChangeAspect="1" noChangeArrowheads="1"/>
          </p:cNvPicPr>
          <p:nvPr/>
        </p:nvPicPr>
        <p:blipFill>
          <a:blip r:embed="rId2" cstate="print"/>
          <a:srcRect/>
          <a:stretch>
            <a:fillRect/>
          </a:stretch>
        </p:blipFill>
        <p:spPr bwMode="auto">
          <a:xfrm>
            <a:off x="785813" y="1500188"/>
            <a:ext cx="2200275" cy="1743075"/>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5429250" y="1857375"/>
            <a:ext cx="2755900" cy="1357313"/>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571500" y="4357688"/>
            <a:ext cx="1809750" cy="1438275"/>
          </a:xfrm>
          <a:prstGeom prst="rect">
            <a:avLst/>
          </a:prstGeom>
          <a:noFill/>
          <a:ln w="9525">
            <a:noFill/>
            <a:miter lim="800000"/>
            <a:headEnd/>
            <a:tailEnd/>
          </a:ln>
        </p:spPr>
      </p:pic>
      <p:pic>
        <p:nvPicPr>
          <p:cNvPr id="2053" name="Picture 5"/>
          <p:cNvPicPr>
            <a:picLocks noChangeAspect="1" noChangeArrowheads="1"/>
          </p:cNvPicPr>
          <p:nvPr/>
        </p:nvPicPr>
        <p:blipFill>
          <a:blip r:embed="rId5" cstate="print"/>
          <a:srcRect/>
          <a:stretch>
            <a:fillRect/>
          </a:stretch>
        </p:blipFill>
        <p:spPr bwMode="auto">
          <a:xfrm>
            <a:off x="2928938" y="4357688"/>
            <a:ext cx="2300287" cy="1346200"/>
          </a:xfrm>
          <a:prstGeom prst="rect">
            <a:avLst/>
          </a:prstGeom>
          <a:noFill/>
          <a:ln w="9525">
            <a:noFill/>
            <a:miter lim="800000"/>
            <a:headEnd/>
            <a:tailEnd/>
          </a:ln>
        </p:spPr>
      </p:pic>
      <p:pic>
        <p:nvPicPr>
          <p:cNvPr id="2054" name="Picture 6"/>
          <p:cNvPicPr>
            <a:picLocks noChangeAspect="1" noChangeArrowheads="1"/>
          </p:cNvPicPr>
          <p:nvPr/>
        </p:nvPicPr>
        <p:blipFill>
          <a:blip r:embed="rId6" cstate="print"/>
          <a:srcRect/>
          <a:stretch>
            <a:fillRect/>
          </a:stretch>
        </p:blipFill>
        <p:spPr bwMode="auto">
          <a:xfrm>
            <a:off x="5715000" y="4214813"/>
            <a:ext cx="2971800" cy="1544637"/>
          </a:xfrm>
          <a:prstGeom prst="rect">
            <a:avLst/>
          </a:prstGeom>
          <a:noFill/>
          <a:ln w="9525">
            <a:noFill/>
            <a:miter lim="800000"/>
            <a:headEnd/>
            <a:tailEnd/>
          </a:ln>
        </p:spPr>
      </p:pic>
      <p:sp>
        <p:nvSpPr>
          <p:cNvPr id="14" name="TextBox 13"/>
          <p:cNvSpPr txBox="1">
            <a:spLocks noChangeArrowheads="1"/>
          </p:cNvSpPr>
          <p:nvPr/>
        </p:nvSpPr>
        <p:spPr bwMode="auto">
          <a:xfrm>
            <a:off x="1979613" y="333375"/>
            <a:ext cx="7164387" cy="579438"/>
          </a:xfrm>
          <a:prstGeom prst="rect">
            <a:avLst/>
          </a:prstGeom>
          <a:noFill/>
          <a:ln w="9525">
            <a:noFill/>
            <a:miter lim="800000"/>
            <a:headEnd/>
            <a:tailEnd/>
          </a:ln>
        </p:spPr>
        <p:txBody>
          <a:bodyPr>
            <a:spAutoFit/>
          </a:bodyPr>
          <a:lstStyle/>
          <a:p>
            <a:pPr>
              <a:defRPr/>
            </a:pPr>
            <a:r>
              <a:rPr lang="zh-CN" altLang="en-US" sz="3200" b="1" dirty="0">
                <a:solidFill>
                  <a:schemeClr val="bg1"/>
                </a:solidFill>
                <a:latin typeface="+mj-lt"/>
                <a:ea typeface="+mj-ea"/>
                <a:cs typeface="+mj-cs"/>
              </a:rPr>
              <a:t>二、传染病和突发公共卫生事件的处理</a:t>
            </a:r>
            <a:endParaRPr lang="zh-CN"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2051"/>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2052"/>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2053"/>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1"/>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2054"/>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2"/>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P spid="11" grpId="0"/>
      <p:bldP spid="12"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20483" name="Picture 15" descr="Chalkboard3"/>
          <p:cNvPicPr>
            <a:picLocks noChangeAspect="1" noChangeArrowheads="1"/>
          </p:cNvPicPr>
          <p:nvPr/>
        </p:nvPicPr>
        <p:blipFill>
          <a:blip r:embed="rId2" cstate="print"/>
          <a:srcRect t="2168"/>
          <a:stretch>
            <a:fillRect/>
          </a:stretch>
        </p:blipFill>
        <p:spPr bwMode="auto">
          <a:xfrm>
            <a:off x="0" y="736600"/>
            <a:ext cx="5292725" cy="6121400"/>
          </a:xfrm>
          <a:prstGeom prst="rect">
            <a:avLst/>
          </a:prstGeom>
          <a:noFill/>
          <a:ln w="9525">
            <a:noFill/>
            <a:miter lim="800000"/>
            <a:headEnd/>
            <a:tailEnd/>
          </a:ln>
        </p:spPr>
      </p:pic>
      <p:sp>
        <p:nvSpPr>
          <p:cNvPr id="6" name="TextBox 5"/>
          <p:cNvSpPr txBox="1"/>
          <p:nvPr/>
        </p:nvSpPr>
        <p:spPr>
          <a:xfrm>
            <a:off x="900113" y="1268413"/>
            <a:ext cx="3384550" cy="3489325"/>
          </a:xfrm>
          <a:prstGeom prst="rect">
            <a:avLst/>
          </a:prstGeom>
          <a:noFill/>
        </p:spPr>
        <p:txBody>
          <a:bodyPr>
            <a:spAutoFit/>
          </a:bodyPr>
          <a:lstStyle/>
          <a:p>
            <a:pPr>
              <a:lnSpc>
                <a:spcPct val="150000"/>
              </a:lnSpc>
              <a:defRPr/>
            </a:pPr>
            <a:r>
              <a:rPr lang="zh-CN" altLang="en-US" sz="2400" b="1" dirty="0">
                <a:solidFill>
                  <a:schemeClr val="bg1"/>
                </a:solidFill>
                <a:latin typeface="+mn-ea"/>
                <a:ea typeface="+mn-ea"/>
              </a:rPr>
              <a:t>        小虎，男，</a:t>
            </a:r>
            <a:r>
              <a:rPr lang="en-US" altLang="zh-CN" sz="2400" b="1" dirty="0">
                <a:solidFill>
                  <a:schemeClr val="bg1"/>
                </a:solidFill>
                <a:latin typeface="+mn-ea"/>
                <a:ea typeface="+mn-ea"/>
              </a:rPr>
              <a:t>5</a:t>
            </a:r>
            <a:r>
              <a:rPr lang="zh-CN" altLang="en-US" sz="2400" b="1" dirty="0">
                <a:solidFill>
                  <a:schemeClr val="bg1"/>
                </a:solidFill>
                <a:latin typeface="+mn-ea"/>
                <a:ea typeface="+mn-ea"/>
              </a:rPr>
              <a:t>岁，在某幼儿园上中班，因班中有</a:t>
            </a:r>
            <a:r>
              <a:rPr lang="en-US" altLang="zh-CN" sz="2400" b="1" dirty="0">
                <a:solidFill>
                  <a:schemeClr val="bg1"/>
                </a:solidFill>
                <a:latin typeface="+mn-ea"/>
                <a:ea typeface="+mn-ea"/>
              </a:rPr>
              <a:t>3</a:t>
            </a:r>
            <a:r>
              <a:rPr lang="zh-CN" altLang="en-US" sz="2400" b="1" dirty="0">
                <a:solidFill>
                  <a:schemeClr val="bg1"/>
                </a:solidFill>
                <a:latin typeface="+mn-ea"/>
                <a:ea typeface="+mn-ea"/>
              </a:rPr>
              <a:t>名小朋友患有手足口病，其母很担心，清晨带着小虎来到社区卫生服务中心进行咨询。</a:t>
            </a:r>
          </a:p>
        </p:txBody>
      </p:sp>
      <p:pic>
        <p:nvPicPr>
          <p:cNvPr id="20485" name="Picture 2" descr="http://down.tutu001.com/d/file/20120217/373dcfb4c8f401a2c8be033836_560.jpg"/>
          <p:cNvPicPr>
            <a:picLocks noGrp="1" noChangeAspect="1" noChangeArrowheads="1"/>
          </p:cNvPicPr>
          <p:nvPr>
            <p:ph idx="1"/>
          </p:nvPr>
        </p:nvPicPr>
        <p:blipFill>
          <a:blip r:embed="rId3" cstate="print"/>
          <a:srcRect l="9450" t="12531" r="9550" b="12289"/>
          <a:stretch>
            <a:fillRect/>
          </a:stretch>
        </p:blipFill>
        <p:spPr>
          <a:xfrm>
            <a:off x="6732588" y="1341438"/>
            <a:ext cx="2012950" cy="1811337"/>
          </a:xfrm>
        </p:spPr>
      </p:pic>
      <p:sp>
        <p:nvSpPr>
          <p:cNvPr id="8" name="TextBox 7"/>
          <p:cNvSpPr txBox="1"/>
          <p:nvPr/>
        </p:nvSpPr>
        <p:spPr>
          <a:xfrm>
            <a:off x="5364163" y="2997200"/>
            <a:ext cx="3455987" cy="2862263"/>
          </a:xfrm>
          <a:prstGeom prst="rect">
            <a:avLst/>
          </a:prstGeom>
          <a:noFill/>
        </p:spPr>
        <p:txBody>
          <a:bodyPr>
            <a:spAutoFit/>
          </a:bodyPr>
          <a:lstStyle/>
          <a:p>
            <a:pPr>
              <a:lnSpc>
                <a:spcPct val="150000"/>
              </a:lnSpc>
              <a:defRPr/>
            </a:pPr>
            <a:r>
              <a:rPr lang="zh-CN" altLang="en-US" sz="2400" b="1" dirty="0">
                <a:latin typeface="+mn-ea"/>
                <a:ea typeface="+mn-ea"/>
              </a:rPr>
              <a:t>思考：</a:t>
            </a:r>
          </a:p>
          <a:p>
            <a:pPr>
              <a:lnSpc>
                <a:spcPct val="150000"/>
              </a:lnSpc>
              <a:defRPr/>
            </a:pPr>
            <a:r>
              <a:rPr lang="en-US" altLang="zh-CN" sz="2400" b="1" dirty="0">
                <a:latin typeface="+mn-ea"/>
                <a:ea typeface="+mn-ea"/>
              </a:rPr>
              <a:t>1.</a:t>
            </a:r>
            <a:r>
              <a:rPr lang="zh-CN" altLang="en-US" sz="2400" b="1" dirty="0">
                <a:latin typeface="+mn-ea"/>
                <a:ea typeface="+mn-ea"/>
              </a:rPr>
              <a:t>如何指导家长对密切接触患儿者进行医学观察？</a:t>
            </a:r>
          </a:p>
          <a:p>
            <a:pPr>
              <a:lnSpc>
                <a:spcPct val="150000"/>
              </a:lnSpc>
              <a:defRPr/>
            </a:pPr>
            <a:r>
              <a:rPr lang="en-US" altLang="zh-CN" sz="2400" b="1" dirty="0">
                <a:latin typeface="+mn-ea"/>
                <a:ea typeface="+mn-ea"/>
              </a:rPr>
              <a:t>2.</a:t>
            </a:r>
            <a:r>
              <a:rPr lang="zh-CN" altLang="en-US" sz="2400" b="1" dirty="0">
                <a:latin typeface="+mn-ea"/>
                <a:ea typeface="+mn-ea"/>
              </a:rPr>
              <a:t>如何保护易感人群？ </a:t>
            </a:r>
          </a:p>
        </p:txBody>
      </p:sp>
      <p:pic>
        <p:nvPicPr>
          <p:cNvPr id="20487" name="Picture 16" descr="CHALKS"/>
          <p:cNvPicPr>
            <a:picLocks noChangeAspect="1" noChangeArrowheads="1"/>
          </p:cNvPicPr>
          <p:nvPr/>
        </p:nvPicPr>
        <p:blipFill>
          <a:blip r:embed="rId4" cstate="print"/>
          <a:srcRect/>
          <a:stretch>
            <a:fillRect/>
          </a:stretch>
        </p:blipFill>
        <p:spPr bwMode="auto">
          <a:xfrm>
            <a:off x="827088" y="4724400"/>
            <a:ext cx="3529012" cy="1431925"/>
          </a:xfrm>
          <a:prstGeom prst="rect">
            <a:avLst/>
          </a:prstGeom>
          <a:noFill/>
          <a:ln w="9525">
            <a:noFill/>
            <a:miter lim="800000"/>
            <a:headEnd/>
            <a:tailEnd/>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77827" name="图片 6" descr="4.png"/>
          <p:cNvPicPr>
            <a:picLocks noGrp="1" noChangeAspect="1"/>
          </p:cNvPicPr>
          <p:nvPr>
            <p:ph idx="1"/>
          </p:nvPr>
        </p:nvPicPr>
        <p:blipFill>
          <a:blip r:embed="rId2" cstate="print"/>
          <a:srcRect/>
          <a:stretch>
            <a:fillRect/>
          </a:stretch>
        </p:blipFill>
        <p:spPr>
          <a:xfrm>
            <a:off x="468313" y="1628775"/>
            <a:ext cx="8280400" cy="4870450"/>
          </a:xfrm>
        </p:spPr>
      </p:pic>
      <p:sp>
        <p:nvSpPr>
          <p:cNvPr id="77828" name="TextBox 6"/>
          <p:cNvSpPr txBox="1">
            <a:spLocks noChangeArrowheads="1"/>
          </p:cNvSpPr>
          <p:nvPr/>
        </p:nvSpPr>
        <p:spPr bwMode="auto">
          <a:xfrm>
            <a:off x="3059113" y="2349500"/>
            <a:ext cx="5400675" cy="1920875"/>
          </a:xfrm>
          <a:prstGeom prst="rect">
            <a:avLst/>
          </a:prstGeom>
          <a:noFill/>
          <a:ln w="9525">
            <a:noFill/>
            <a:miter lim="800000"/>
            <a:headEnd/>
            <a:tailEnd/>
          </a:ln>
        </p:spPr>
        <p:txBody>
          <a:bodyPr>
            <a:spAutoFit/>
          </a:bodyPr>
          <a:lstStyle/>
          <a:p>
            <a:pPr algn="ctr">
              <a:lnSpc>
                <a:spcPct val="150000"/>
              </a:lnSpc>
            </a:pPr>
            <a:r>
              <a:rPr lang="zh-CN" altLang="en-US" sz="4000" b="1">
                <a:solidFill>
                  <a:schemeClr val="bg1"/>
                </a:solidFill>
              </a:rPr>
              <a:t>第四节</a:t>
            </a:r>
            <a:endParaRPr lang="en-US" altLang="zh-CN" sz="4000" b="1">
              <a:solidFill>
                <a:schemeClr val="bg1"/>
              </a:solidFill>
            </a:endParaRPr>
          </a:p>
          <a:p>
            <a:pPr algn="ctr">
              <a:lnSpc>
                <a:spcPct val="150000"/>
              </a:lnSpc>
            </a:pPr>
            <a:r>
              <a:rPr lang="zh-CN" altLang="en-US" sz="4000" b="1">
                <a:solidFill>
                  <a:schemeClr val="bg1"/>
                </a:solidFill>
              </a:rPr>
              <a:t>卫生监督协管</a:t>
            </a:r>
            <a:endParaRPr lang="zh-CN" altLang="zh-CN" sz="4000" b="1">
              <a:solidFill>
                <a:schemeClr val="bg1"/>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78851" name="Picture 15" descr="Chalkboard3"/>
          <p:cNvPicPr>
            <a:picLocks noChangeAspect="1" noChangeArrowheads="1"/>
          </p:cNvPicPr>
          <p:nvPr/>
        </p:nvPicPr>
        <p:blipFill>
          <a:blip r:embed="rId2" cstate="print"/>
          <a:srcRect t="2168"/>
          <a:stretch>
            <a:fillRect/>
          </a:stretch>
        </p:blipFill>
        <p:spPr bwMode="auto">
          <a:xfrm>
            <a:off x="0" y="736600"/>
            <a:ext cx="5292725" cy="6121400"/>
          </a:xfrm>
          <a:prstGeom prst="rect">
            <a:avLst/>
          </a:prstGeom>
          <a:noFill/>
          <a:ln w="9525">
            <a:noFill/>
            <a:miter lim="800000"/>
            <a:headEnd/>
            <a:tailEnd/>
          </a:ln>
        </p:spPr>
      </p:pic>
      <p:sp>
        <p:nvSpPr>
          <p:cNvPr id="6" name="TextBox 5"/>
          <p:cNvSpPr txBox="1"/>
          <p:nvPr/>
        </p:nvSpPr>
        <p:spPr>
          <a:xfrm>
            <a:off x="827088" y="1484313"/>
            <a:ext cx="3529012" cy="2720975"/>
          </a:xfrm>
          <a:prstGeom prst="rect">
            <a:avLst/>
          </a:prstGeom>
          <a:noFill/>
        </p:spPr>
        <p:txBody>
          <a:bodyPr>
            <a:spAutoFit/>
          </a:bodyPr>
          <a:lstStyle/>
          <a:p>
            <a:pPr>
              <a:lnSpc>
                <a:spcPct val="120000"/>
              </a:lnSpc>
              <a:defRPr/>
            </a:pPr>
            <a:r>
              <a:rPr lang="zh-CN" altLang="en-US" sz="2400" b="1" dirty="0">
                <a:solidFill>
                  <a:schemeClr val="bg1"/>
                </a:solidFill>
              </a:rPr>
              <a:t>        某工厂食堂内，</a:t>
            </a:r>
            <a:r>
              <a:rPr lang="en-US" altLang="zh-CN" sz="2400" b="1" dirty="0">
                <a:solidFill>
                  <a:schemeClr val="bg1"/>
                </a:solidFill>
              </a:rPr>
              <a:t>2/3</a:t>
            </a:r>
            <a:r>
              <a:rPr lang="zh-CN" altLang="en-US" sz="2400" b="1" dirty="0">
                <a:solidFill>
                  <a:schemeClr val="bg1"/>
                </a:solidFill>
              </a:rPr>
              <a:t>员工在就餐</a:t>
            </a:r>
            <a:r>
              <a:rPr lang="en-US" altLang="zh-CN" sz="2400" b="1" dirty="0">
                <a:solidFill>
                  <a:schemeClr val="bg1"/>
                </a:solidFill>
              </a:rPr>
              <a:t>20</a:t>
            </a:r>
            <a:r>
              <a:rPr lang="zh-CN" altLang="en-US" sz="2400" b="1" dirty="0">
                <a:solidFill>
                  <a:schemeClr val="bg1"/>
                </a:solidFill>
              </a:rPr>
              <a:t>分钟后，突然出现腹痛、头痛、腹胀、腹泻，视物模糊。急诊送至医院，初步确定食物中毒。</a:t>
            </a:r>
            <a:endParaRPr lang="zh-CN" altLang="en-US" sz="2400" b="1" dirty="0">
              <a:solidFill>
                <a:schemeClr val="bg1"/>
              </a:solidFill>
              <a:latin typeface="+mn-ea"/>
              <a:ea typeface="+mn-ea"/>
            </a:endParaRPr>
          </a:p>
        </p:txBody>
      </p:sp>
      <p:pic>
        <p:nvPicPr>
          <p:cNvPr id="78853" name="Picture 2" descr="http://down.tutu001.com/d/file/20120217/373dcfb4c8f401a2c8be033836_560.jpg"/>
          <p:cNvPicPr>
            <a:picLocks noGrp="1" noChangeAspect="1" noChangeArrowheads="1"/>
          </p:cNvPicPr>
          <p:nvPr>
            <p:ph idx="1"/>
          </p:nvPr>
        </p:nvPicPr>
        <p:blipFill>
          <a:blip r:embed="rId3" cstate="print"/>
          <a:srcRect l="9450" t="12531" r="9550" b="12289"/>
          <a:stretch>
            <a:fillRect/>
          </a:stretch>
        </p:blipFill>
        <p:spPr>
          <a:xfrm>
            <a:off x="6732588" y="1341438"/>
            <a:ext cx="2012950" cy="1811337"/>
          </a:xfrm>
        </p:spPr>
      </p:pic>
      <p:sp>
        <p:nvSpPr>
          <p:cNvPr id="8" name="TextBox 7"/>
          <p:cNvSpPr txBox="1"/>
          <p:nvPr/>
        </p:nvSpPr>
        <p:spPr>
          <a:xfrm>
            <a:off x="5219700" y="2997200"/>
            <a:ext cx="3744913" cy="3378200"/>
          </a:xfrm>
          <a:prstGeom prst="rect">
            <a:avLst/>
          </a:prstGeom>
          <a:noFill/>
        </p:spPr>
        <p:txBody>
          <a:bodyPr>
            <a:spAutoFit/>
          </a:bodyPr>
          <a:lstStyle/>
          <a:p>
            <a:pPr>
              <a:defRPr/>
            </a:pPr>
            <a:r>
              <a:rPr lang="zh-CN" altLang="en-US" sz="2400" b="1" dirty="0">
                <a:latin typeface="+mn-ea"/>
                <a:ea typeface="+mn-ea"/>
              </a:rPr>
              <a:t>思考：</a:t>
            </a:r>
          </a:p>
          <a:p>
            <a:pPr>
              <a:defRPr/>
            </a:pPr>
            <a:r>
              <a:rPr lang="en-US" altLang="zh-CN" sz="2400" b="1" dirty="0">
                <a:latin typeface="+mn-ea"/>
                <a:ea typeface="+mn-ea"/>
              </a:rPr>
              <a:t>1.</a:t>
            </a:r>
            <a:r>
              <a:rPr lang="zh-CN" altLang="en-US" sz="2400" b="1" dirty="0">
                <a:latin typeface="+mn-ea"/>
                <a:ea typeface="+mn-ea"/>
              </a:rPr>
              <a:t>根据紧急食品安全事故紧急报告范围标准，论述该事件是否属于紧急食品安全事故？ </a:t>
            </a:r>
          </a:p>
          <a:p>
            <a:pPr>
              <a:defRPr/>
            </a:pPr>
            <a:r>
              <a:rPr lang="en-US" altLang="zh-CN" sz="2400" b="1" dirty="0">
                <a:latin typeface="+mn-ea"/>
                <a:ea typeface="+mn-ea"/>
              </a:rPr>
              <a:t>2.</a:t>
            </a:r>
            <a:r>
              <a:rPr lang="zh-CN" altLang="en-US" sz="2400" b="1" dirty="0">
                <a:latin typeface="+mn-ea"/>
                <a:ea typeface="+mn-ea"/>
              </a:rPr>
              <a:t>针对该事件，紧急报告的方式、时限要求是什么？紧急报告内容包括哪些？</a:t>
            </a:r>
          </a:p>
        </p:txBody>
      </p:sp>
      <p:pic>
        <p:nvPicPr>
          <p:cNvPr id="78855" name="Picture 16" descr="CHALKS"/>
          <p:cNvPicPr>
            <a:picLocks noChangeAspect="1" noChangeArrowheads="1"/>
          </p:cNvPicPr>
          <p:nvPr/>
        </p:nvPicPr>
        <p:blipFill>
          <a:blip r:embed="rId4" cstate="print"/>
          <a:srcRect/>
          <a:stretch>
            <a:fillRect/>
          </a:stretch>
        </p:blipFill>
        <p:spPr bwMode="auto">
          <a:xfrm>
            <a:off x="755650" y="4581525"/>
            <a:ext cx="3529013" cy="1430338"/>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标题 1"/>
          <p:cNvSpPr>
            <a:spLocks noGrp="1"/>
          </p:cNvSpPr>
          <p:nvPr>
            <p:ph type="title"/>
          </p:nvPr>
        </p:nvSpPr>
        <p:spPr/>
        <p:txBody>
          <a:bodyPr/>
          <a:lstStyle/>
          <a:p>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79875" name="Picture 15" descr="Chalkboard3"/>
          <p:cNvPicPr>
            <a:picLocks noChangeAspect="1" noChangeArrowheads="1"/>
          </p:cNvPicPr>
          <p:nvPr/>
        </p:nvPicPr>
        <p:blipFill>
          <a:blip r:embed="rId2" cstate="print"/>
          <a:srcRect t="2168"/>
          <a:stretch>
            <a:fillRect/>
          </a:stretch>
        </p:blipFill>
        <p:spPr bwMode="auto">
          <a:xfrm>
            <a:off x="0" y="736600"/>
            <a:ext cx="5003800" cy="6121400"/>
          </a:xfrm>
          <a:prstGeom prst="rect">
            <a:avLst/>
          </a:prstGeom>
          <a:noFill/>
          <a:ln w="9525">
            <a:noFill/>
            <a:miter lim="800000"/>
            <a:headEnd/>
            <a:tailEnd/>
          </a:ln>
        </p:spPr>
      </p:pic>
      <p:sp>
        <p:nvSpPr>
          <p:cNvPr id="6" name="TextBox 5"/>
          <p:cNvSpPr txBox="1"/>
          <p:nvPr/>
        </p:nvSpPr>
        <p:spPr>
          <a:xfrm>
            <a:off x="827088" y="1484313"/>
            <a:ext cx="3240087" cy="1406525"/>
          </a:xfrm>
          <a:prstGeom prst="rect">
            <a:avLst/>
          </a:prstGeom>
          <a:noFill/>
        </p:spPr>
        <p:txBody>
          <a:bodyPr>
            <a:spAutoFit/>
          </a:bodyPr>
          <a:lstStyle/>
          <a:p>
            <a:pPr>
              <a:lnSpc>
                <a:spcPct val="120000"/>
              </a:lnSpc>
              <a:defRPr/>
            </a:pPr>
            <a:r>
              <a:rPr lang="zh-CN" altLang="en-US" sz="2400" b="1" dirty="0">
                <a:solidFill>
                  <a:schemeClr val="bg1"/>
                </a:solidFill>
                <a:latin typeface="+mn-ea"/>
                <a:ea typeface="+mn-ea"/>
              </a:rPr>
              <a:t>       某学校学生近日反映，所饮用水呈微黄色、沉淀后有沙样沉淀物。</a:t>
            </a:r>
          </a:p>
        </p:txBody>
      </p:sp>
      <p:pic>
        <p:nvPicPr>
          <p:cNvPr id="79877" name="Picture 2" descr="http://down.tutu001.com/d/file/20120217/373dcfb4c8f401a2c8be033836_560.jpg"/>
          <p:cNvPicPr>
            <a:picLocks noGrp="1" noChangeAspect="1" noChangeArrowheads="1"/>
          </p:cNvPicPr>
          <p:nvPr>
            <p:ph idx="1"/>
          </p:nvPr>
        </p:nvPicPr>
        <p:blipFill>
          <a:blip r:embed="rId3" cstate="print"/>
          <a:srcRect l="9450" t="12531" r="9550" b="12289"/>
          <a:stretch>
            <a:fillRect/>
          </a:stretch>
        </p:blipFill>
        <p:spPr>
          <a:xfrm>
            <a:off x="6732588" y="1341438"/>
            <a:ext cx="2012950" cy="1811337"/>
          </a:xfrm>
        </p:spPr>
      </p:pic>
      <p:sp>
        <p:nvSpPr>
          <p:cNvPr id="8" name="TextBox 7"/>
          <p:cNvSpPr txBox="1"/>
          <p:nvPr/>
        </p:nvSpPr>
        <p:spPr>
          <a:xfrm>
            <a:off x="5003800" y="2997200"/>
            <a:ext cx="3960813" cy="3378200"/>
          </a:xfrm>
          <a:prstGeom prst="rect">
            <a:avLst/>
          </a:prstGeom>
          <a:noFill/>
        </p:spPr>
        <p:txBody>
          <a:bodyPr>
            <a:spAutoFit/>
          </a:bodyPr>
          <a:lstStyle/>
          <a:p>
            <a:pPr>
              <a:defRPr/>
            </a:pPr>
            <a:r>
              <a:rPr lang="zh-CN" altLang="en-US" sz="2400" b="1" dirty="0">
                <a:latin typeface="+mn-ea"/>
                <a:ea typeface="+mn-ea"/>
              </a:rPr>
              <a:t>思考：</a:t>
            </a:r>
          </a:p>
          <a:p>
            <a:pPr>
              <a:defRPr/>
            </a:pPr>
            <a:r>
              <a:rPr lang="en-US" altLang="zh-CN" sz="2400" b="1" dirty="0">
                <a:latin typeface="+mn-ea"/>
                <a:ea typeface="+mn-ea"/>
              </a:rPr>
              <a:t>1. </a:t>
            </a:r>
            <a:r>
              <a:rPr lang="zh-CN" altLang="en-US" sz="2400" b="1" dirty="0">
                <a:latin typeface="+mn-ea"/>
                <a:ea typeface="+mn-ea"/>
              </a:rPr>
              <a:t>该事件属于那一项卫生监督协管范畴？</a:t>
            </a:r>
          </a:p>
          <a:p>
            <a:pPr>
              <a:defRPr/>
            </a:pPr>
            <a:r>
              <a:rPr lang="en-US" altLang="zh-CN" sz="2400" b="1" dirty="0">
                <a:latin typeface="+mn-ea"/>
                <a:ea typeface="+mn-ea"/>
              </a:rPr>
              <a:t>2. </a:t>
            </a:r>
            <a:r>
              <a:rPr lang="zh-CN" altLang="en-US" sz="2400" b="1" dirty="0">
                <a:latin typeface="+mn-ea"/>
                <a:ea typeface="+mn-ea"/>
              </a:rPr>
              <a:t>学校管理人员接到学生反映后应如何上报？上报内容包括哪些？</a:t>
            </a:r>
          </a:p>
          <a:p>
            <a:pPr>
              <a:defRPr/>
            </a:pPr>
            <a:r>
              <a:rPr lang="en-US" altLang="zh-CN" sz="2400" b="1" dirty="0">
                <a:latin typeface="+mn-ea"/>
                <a:ea typeface="+mn-ea"/>
              </a:rPr>
              <a:t>3.</a:t>
            </a:r>
            <a:r>
              <a:rPr lang="zh-CN" altLang="en-US" sz="2400" b="1" dirty="0">
                <a:latin typeface="+mn-ea"/>
                <a:ea typeface="+mn-ea"/>
              </a:rPr>
              <a:t>上级卫生监督机构接到上报通知后，如何进行样本采样核实？</a:t>
            </a:r>
          </a:p>
        </p:txBody>
      </p:sp>
      <p:pic>
        <p:nvPicPr>
          <p:cNvPr id="79879" name="Picture 16" descr="CHALKS"/>
          <p:cNvPicPr>
            <a:picLocks noChangeAspect="1" noChangeArrowheads="1"/>
          </p:cNvPicPr>
          <p:nvPr/>
        </p:nvPicPr>
        <p:blipFill>
          <a:blip r:embed="rId4" cstate="print"/>
          <a:srcRect/>
          <a:stretch>
            <a:fillRect/>
          </a:stretch>
        </p:blipFill>
        <p:spPr bwMode="auto">
          <a:xfrm>
            <a:off x="755650" y="4508500"/>
            <a:ext cx="3529013" cy="1503363"/>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标题 15"/>
          <p:cNvSpPr>
            <a:spLocks noGrp="1"/>
          </p:cNvSpPr>
          <p:nvPr>
            <p:ph type="title"/>
          </p:nvPr>
        </p:nvSpPr>
        <p:spPr/>
        <p:txBody>
          <a:bodyPr/>
          <a:lstStyle/>
          <a:p>
            <a:r>
              <a:rPr lang="zh-CN" altLang="en-US" smtClean="0">
                <a:ea typeface="宋体" charset="-122"/>
              </a:rPr>
              <a:t>一、卫生监督协管的意义</a:t>
            </a:r>
          </a:p>
        </p:txBody>
      </p:sp>
      <p:sp>
        <p:nvSpPr>
          <p:cNvPr id="80898" name="内容占位符 16"/>
          <p:cNvSpPr>
            <a:spLocks noGrp="1"/>
          </p:cNvSpPr>
          <p:nvPr>
            <p:ph idx="1"/>
          </p:nvPr>
        </p:nvSpPr>
        <p:spPr/>
        <p:txBody>
          <a:bodyPr/>
          <a:lstStyle/>
          <a:p>
            <a:pPr>
              <a:spcBef>
                <a:spcPct val="0"/>
              </a:spcBef>
            </a:pPr>
            <a:r>
              <a:rPr lang="zh-CN" altLang="en-US" smtClean="0">
                <a:ea typeface="宋体" charset="-122"/>
              </a:rPr>
              <a:t>国家关爱民生、彰显政府责任的重要体现。</a:t>
            </a:r>
          </a:p>
          <a:p>
            <a:pPr>
              <a:spcBef>
                <a:spcPct val="0"/>
              </a:spcBef>
            </a:pPr>
            <a:r>
              <a:rPr lang="zh-CN" altLang="en-US" smtClean="0">
                <a:ea typeface="宋体" charset="-122"/>
              </a:rPr>
              <a:t>实施基本公共卫生服务逐步均等化的重要举措。</a:t>
            </a:r>
            <a:endParaRPr lang="en-US" altLang="zh-CN" smtClean="0">
              <a:ea typeface="宋体" charset="-122"/>
            </a:endParaRPr>
          </a:p>
          <a:p>
            <a:pPr>
              <a:spcBef>
                <a:spcPct val="0"/>
              </a:spcBef>
            </a:pPr>
            <a:r>
              <a:rPr lang="zh-CN" altLang="en-US" smtClean="0">
                <a:ea typeface="宋体" charset="-122"/>
              </a:rPr>
              <a:t>贯彻落实医药卫生体制改革“保基本、强基层、建机制”的重要内容。</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标题 15"/>
          <p:cNvSpPr>
            <a:spLocks noGrp="1"/>
          </p:cNvSpPr>
          <p:nvPr>
            <p:ph type="title"/>
          </p:nvPr>
        </p:nvSpPr>
        <p:spPr>
          <a:xfrm>
            <a:off x="838200" y="304800"/>
            <a:ext cx="8305800" cy="563563"/>
          </a:xfrm>
        </p:spPr>
        <p:txBody>
          <a:bodyPr/>
          <a:lstStyle/>
          <a:p>
            <a:r>
              <a:rPr lang="zh-CN" altLang="en-US" sz="3200" smtClean="0">
                <a:ea typeface="宋体" charset="-122"/>
              </a:rPr>
              <a:t>二、卫生监督协管的服务对象与服务要求</a:t>
            </a:r>
          </a:p>
        </p:txBody>
      </p:sp>
      <p:sp>
        <p:nvSpPr>
          <p:cNvPr id="81922" name="内容占位符 18"/>
          <p:cNvSpPr>
            <a:spLocks noGrp="1"/>
          </p:cNvSpPr>
          <p:nvPr>
            <p:ph idx="1"/>
          </p:nvPr>
        </p:nvSpPr>
        <p:spPr>
          <a:xfrm>
            <a:off x="304800" y="1268413"/>
            <a:ext cx="8610600" cy="4979987"/>
          </a:xfrm>
        </p:spPr>
        <p:txBody>
          <a:bodyPr/>
          <a:lstStyle/>
          <a:p>
            <a:pPr>
              <a:spcBef>
                <a:spcPct val="0"/>
              </a:spcBef>
            </a:pPr>
            <a:r>
              <a:rPr lang="zh-CN" altLang="en-US" smtClean="0">
                <a:ea typeface="宋体" charset="-122"/>
              </a:rPr>
              <a:t>服务对象</a:t>
            </a:r>
          </a:p>
          <a:p>
            <a:pPr lvl="1">
              <a:spcBef>
                <a:spcPct val="0"/>
              </a:spcBef>
            </a:pPr>
            <a:r>
              <a:rPr lang="zh-CN" altLang="en-US" smtClean="0">
                <a:latin typeface="Arial" charset="0"/>
                <a:ea typeface="宋体" charset="-122"/>
              </a:rPr>
              <a:t>辖区内居民以及学校学生人群、职业危害接触人群等特殊人群。</a:t>
            </a:r>
          </a:p>
          <a:p>
            <a:pPr>
              <a:spcBef>
                <a:spcPct val="0"/>
              </a:spcBef>
            </a:pPr>
            <a:r>
              <a:rPr lang="zh-CN" altLang="en-US" smtClean="0">
                <a:ea typeface="宋体" charset="-122"/>
              </a:rPr>
              <a:t>服务要求</a:t>
            </a:r>
          </a:p>
          <a:p>
            <a:pPr lvl="1">
              <a:spcBef>
                <a:spcPct val="0"/>
              </a:spcBef>
            </a:pPr>
            <a:r>
              <a:rPr lang="zh-CN" altLang="en-US" smtClean="0">
                <a:latin typeface="Arial" charset="0"/>
                <a:ea typeface="宋体" charset="-122"/>
              </a:rPr>
              <a:t>卫生监督协管服务职能定位。</a:t>
            </a:r>
          </a:p>
          <a:p>
            <a:pPr lvl="1">
              <a:spcBef>
                <a:spcPct val="0"/>
              </a:spcBef>
            </a:pPr>
            <a:r>
              <a:rPr lang="zh-CN" altLang="en-US" smtClean="0">
                <a:latin typeface="Arial" charset="0"/>
                <a:ea typeface="宋体" charset="-122"/>
              </a:rPr>
              <a:t>卫生监督协管服务工作：整章建制 、培训指导、提供服务。</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15" name="TextBox 14"/>
          <p:cNvSpPr txBox="1">
            <a:spLocks noChangeArrowheads="1"/>
          </p:cNvSpPr>
          <p:nvPr/>
        </p:nvSpPr>
        <p:spPr bwMode="auto">
          <a:xfrm>
            <a:off x="928688" y="4786313"/>
            <a:ext cx="7143750" cy="366712"/>
          </a:xfrm>
          <a:prstGeom prst="rect">
            <a:avLst/>
          </a:prstGeom>
          <a:noFill/>
          <a:ln w="9525">
            <a:noFill/>
            <a:miter lim="800000"/>
            <a:headEnd/>
            <a:tailEnd/>
          </a:ln>
        </p:spPr>
        <p:txBody>
          <a:bodyPr>
            <a:spAutoFit/>
          </a:bodyPr>
          <a:lstStyle/>
          <a:p>
            <a:r>
              <a:rPr lang="zh-CN" altLang="en-US">
                <a:solidFill>
                  <a:schemeClr val="tx2"/>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heckerboard(across)">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标题 21"/>
          <p:cNvSpPr>
            <a:spLocks noGrp="1"/>
          </p:cNvSpPr>
          <p:nvPr>
            <p:ph type="title"/>
          </p:nvPr>
        </p:nvSpPr>
        <p:spPr/>
        <p:txBody>
          <a:bodyPr/>
          <a:lstStyle/>
          <a:p>
            <a:r>
              <a:rPr lang="zh-CN" altLang="en-US" smtClean="0">
                <a:ea typeface="宋体" charset="-122"/>
              </a:rPr>
              <a:t>三、卫生监督协管内容</a:t>
            </a:r>
          </a:p>
        </p:txBody>
      </p:sp>
      <p:sp>
        <p:nvSpPr>
          <p:cNvPr id="82946" name="内容占位符 22"/>
          <p:cNvSpPr>
            <a:spLocks noGrp="1"/>
          </p:cNvSpPr>
          <p:nvPr>
            <p:ph idx="1"/>
          </p:nvPr>
        </p:nvSpPr>
        <p:spPr>
          <a:xfrm>
            <a:off x="304800" y="1196975"/>
            <a:ext cx="8610600" cy="5051425"/>
          </a:xfrm>
        </p:spPr>
        <p:txBody>
          <a:bodyPr/>
          <a:lstStyle/>
          <a:p>
            <a:pPr>
              <a:spcBef>
                <a:spcPct val="0"/>
              </a:spcBef>
              <a:buFont typeface="Wingdings" pitchFamily="2" charset="2"/>
              <a:buNone/>
            </a:pPr>
            <a:r>
              <a:rPr lang="zh-CN" altLang="en-US" smtClean="0">
                <a:ea typeface="宋体" charset="-122"/>
              </a:rPr>
              <a:t>（一）食品安全信息报告</a:t>
            </a:r>
          </a:p>
          <a:p>
            <a:pPr>
              <a:spcBef>
                <a:spcPct val="0"/>
              </a:spcBef>
            </a:pPr>
            <a:r>
              <a:rPr lang="en-US" altLang="zh-CN" sz="2800" smtClean="0">
                <a:ea typeface="宋体" charset="-122"/>
              </a:rPr>
              <a:t>1.</a:t>
            </a:r>
            <a:r>
              <a:rPr lang="zh-CN" altLang="en-US" sz="2800" smtClean="0">
                <a:ea typeface="宋体" charset="-122"/>
              </a:rPr>
              <a:t>食品安全信息报告流程</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cxnSp>
        <p:nvCxnSpPr>
          <p:cNvPr id="21" name="直接箭头连接符 20"/>
          <p:cNvCxnSpPr/>
          <p:nvPr/>
        </p:nvCxnSpPr>
        <p:spPr>
          <a:xfrm>
            <a:off x="2071688" y="3571875"/>
            <a:ext cx="714375" cy="1588"/>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7" name="TextBox 6"/>
          <p:cNvSpPr txBox="1">
            <a:spLocks noChangeArrowheads="1"/>
          </p:cNvSpPr>
          <p:nvPr/>
        </p:nvSpPr>
        <p:spPr bwMode="auto">
          <a:xfrm>
            <a:off x="571500" y="3000375"/>
            <a:ext cx="1428750" cy="366713"/>
          </a:xfrm>
          <a:prstGeom prst="rect">
            <a:avLst/>
          </a:prstGeom>
          <a:noFill/>
          <a:ln w="9525">
            <a:noFill/>
            <a:miter lim="800000"/>
            <a:headEnd/>
            <a:tailEnd/>
          </a:ln>
        </p:spPr>
        <p:txBody>
          <a:bodyPr>
            <a:spAutoFit/>
          </a:bodyPr>
          <a:lstStyle/>
          <a:p>
            <a:r>
              <a:rPr lang="zh-CN" altLang="en-US" b="1">
                <a:solidFill>
                  <a:schemeClr val="tx2"/>
                </a:solidFill>
              </a:rPr>
              <a:t>食物中毒</a:t>
            </a:r>
          </a:p>
        </p:txBody>
      </p:sp>
      <p:sp>
        <p:nvSpPr>
          <p:cNvPr id="8" name="TextBox 7"/>
          <p:cNvSpPr txBox="1">
            <a:spLocks noChangeArrowheads="1"/>
          </p:cNvSpPr>
          <p:nvPr/>
        </p:nvSpPr>
        <p:spPr bwMode="auto">
          <a:xfrm>
            <a:off x="571500" y="3429000"/>
            <a:ext cx="1714500" cy="366713"/>
          </a:xfrm>
          <a:prstGeom prst="rect">
            <a:avLst/>
          </a:prstGeom>
          <a:noFill/>
          <a:ln w="9525">
            <a:noFill/>
            <a:miter lim="800000"/>
            <a:headEnd/>
            <a:tailEnd/>
          </a:ln>
        </p:spPr>
        <p:txBody>
          <a:bodyPr>
            <a:spAutoFit/>
          </a:bodyPr>
          <a:lstStyle/>
          <a:p>
            <a:r>
              <a:rPr lang="zh-CN" altLang="en-US" b="1">
                <a:solidFill>
                  <a:schemeClr val="tx2"/>
                </a:solidFill>
              </a:rPr>
              <a:t>食物污染事故</a:t>
            </a:r>
          </a:p>
        </p:txBody>
      </p:sp>
      <p:sp>
        <p:nvSpPr>
          <p:cNvPr id="9" name="TextBox 8"/>
          <p:cNvSpPr txBox="1">
            <a:spLocks noChangeArrowheads="1"/>
          </p:cNvSpPr>
          <p:nvPr/>
        </p:nvSpPr>
        <p:spPr bwMode="auto">
          <a:xfrm>
            <a:off x="571500" y="3857625"/>
            <a:ext cx="1428750" cy="366713"/>
          </a:xfrm>
          <a:prstGeom prst="rect">
            <a:avLst/>
          </a:prstGeom>
          <a:noFill/>
          <a:ln w="9525">
            <a:noFill/>
            <a:miter lim="800000"/>
            <a:headEnd/>
            <a:tailEnd/>
          </a:ln>
        </p:spPr>
        <p:txBody>
          <a:bodyPr>
            <a:spAutoFit/>
          </a:bodyPr>
          <a:lstStyle/>
          <a:p>
            <a:r>
              <a:rPr lang="zh-CN" altLang="en-US" b="1">
                <a:solidFill>
                  <a:schemeClr val="tx2"/>
                </a:solidFill>
              </a:rPr>
              <a:t>食物性疾病</a:t>
            </a:r>
          </a:p>
        </p:txBody>
      </p:sp>
      <p:cxnSp>
        <p:nvCxnSpPr>
          <p:cNvPr id="11" name="直接连接符 10"/>
          <p:cNvCxnSpPr/>
          <p:nvPr/>
        </p:nvCxnSpPr>
        <p:spPr>
          <a:xfrm>
            <a:off x="2000250" y="3143250"/>
            <a:ext cx="428625" cy="1588"/>
          </a:xfrm>
          <a:prstGeom prst="line">
            <a:avLst/>
          </a:prstGeom>
        </p:spPr>
        <p:style>
          <a:lnRef idx="3">
            <a:schemeClr val="accent4"/>
          </a:lnRef>
          <a:fillRef idx="0">
            <a:schemeClr val="accent4"/>
          </a:fillRef>
          <a:effectRef idx="2">
            <a:schemeClr val="accent4"/>
          </a:effectRef>
          <a:fontRef idx="minor">
            <a:schemeClr val="tx1"/>
          </a:fontRef>
        </p:style>
      </p:cxnSp>
      <p:cxnSp>
        <p:nvCxnSpPr>
          <p:cNvPr id="13" name="直接连接符 12"/>
          <p:cNvCxnSpPr/>
          <p:nvPr/>
        </p:nvCxnSpPr>
        <p:spPr>
          <a:xfrm rot="5400000">
            <a:off x="1965325" y="3606800"/>
            <a:ext cx="928688" cy="1588"/>
          </a:xfrm>
          <a:prstGeom prst="line">
            <a:avLst/>
          </a:prstGeom>
        </p:spPr>
        <p:style>
          <a:lnRef idx="3">
            <a:schemeClr val="accent4"/>
          </a:lnRef>
          <a:fillRef idx="0">
            <a:schemeClr val="accent4"/>
          </a:fillRef>
          <a:effectRef idx="2">
            <a:schemeClr val="accent4"/>
          </a:effectRef>
          <a:fontRef idx="minor">
            <a:schemeClr val="tx1"/>
          </a:fontRef>
        </p:style>
      </p:cxnSp>
      <p:cxnSp>
        <p:nvCxnSpPr>
          <p:cNvPr id="14" name="直接连接符 13"/>
          <p:cNvCxnSpPr/>
          <p:nvPr/>
        </p:nvCxnSpPr>
        <p:spPr>
          <a:xfrm>
            <a:off x="2000250" y="4071938"/>
            <a:ext cx="428625" cy="1587"/>
          </a:xfrm>
          <a:prstGeom prst="line">
            <a:avLst/>
          </a:prstGeom>
        </p:spPr>
        <p:style>
          <a:lnRef idx="3">
            <a:schemeClr val="accent4"/>
          </a:lnRef>
          <a:fillRef idx="0">
            <a:schemeClr val="accent4"/>
          </a:fillRef>
          <a:effectRef idx="2">
            <a:schemeClr val="accent4"/>
          </a:effectRef>
          <a:fontRef idx="minor">
            <a:schemeClr val="tx1"/>
          </a:fontRef>
        </p:style>
      </p:cxnSp>
      <p:sp>
        <p:nvSpPr>
          <p:cNvPr id="24" name="右箭头标注 23"/>
          <p:cNvSpPr/>
          <p:nvPr/>
        </p:nvSpPr>
        <p:spPr>
          <a:xfrm>
            <a:off x="2857500" y="3000375"/>
            <a:ext cx="1428750" cy="1071563"/>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zh-CN" altLang="en-US" b="1" dirty="0">
                <a:solidFill>
                  <a:schemeClr val="tx2"/>
                </a:solidFill>
              </a:rPr>
              <a:t>记录并初步核实信息</a:t>
            </a:r>
          </a:p>
        </p:txBody>
      </p:sp>
      <p:sp>
        <p:nvSpPr>
          <p:cNvPr id="27" name="右箭头标注 26"/>
          <p:cNvSpPr/>
          <p:nvPr/>
        </p:nvSpPr>
        <p:spPr>
          <a:xfrm>
            <a:off x="5929313" y="3071813"/>
            <a:ext cx="1071562" cy="857250"/>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a:solidFill>
                  <a:schemeClr val="tx2"/>
                </a:solidFill>
              </a:rPr>
              <a:t>报告信息</a:t>
            </a:r>
          </a:p>
        </p:txBody>
      </p:sp>
      <p:sp>
        <p:nvSpPr>
          <p:cNvPr id="28" name="右箭头标注 27"/>
          <p:cNvSpPr/>
          <p:nvPr/>
        </p:nvSpPr>
        <p:spPr>
          <a:xfrm>
            <a:off x="4500563" y="3071813"/>
            <a:ext cx="1071562" cy="857250"/>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a:solidFill>
                  <a:schemeClr val="tx2"/>
                </a:solidFill>
              </a:rPr>
              <a:t>收集</a:t>
            </a:r>
            <a:endParaRPr lang="en-US" altLang="zh-CN" b="1" dirty="0">
              <a:solidFill>
                <a:schemeClr val="tx2"/>
              </a:solidFill>
            </a:endParaRPr>
          </a:p>
          <a:p>
            <a:pPr algn="ctr">
              <a:defRPr/>
            </a:pPr>
            <a:r>
              <a:rPr lang="zh-CN" altLang="en-US" b="1" dirty="0">
                <a:solidFill>
                  <a:schemeClr val="tx2"/>
                </a:solidFill>
              </a:rPr>
              <a:t>信息</a:t>
            </a:r>
          </a:p>
        </p:txBody>
      </p:sp>
      <p:sp>
        <p:nvSpPr>
          <p:cNvPr id="31" name="矩形 30"/>
          <p:cNvSpPr/>
          <p:nvPr/>
        </p:nvSpPr>
        <p:spPr>
          <a:xfrm>
            <a:off x="7358063" y="2924175"/>
            <a:ext cx="642937" cy="11525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a:solidFill>
                  <a:schemeClr val="tx2"/>
                </a:solidFill>
              </a:rPr>
              <a:t>协助调查</a:t>
            </a:r>
          </a:p>
        </p:txBody>
      </p:sp>
      <p:sp>
        <p:nvSpPr>
          <p:cNvPr id="32" name="圆角矩形标注 31"/>
          <p:cNvSpPr/>
          <p:nvPr/>
        </p:nvSpPr>
        <p:spPr>
          <a:xfrm>
            <a:off x="4929188" y="4643438"/>
            <a:ext cx="1571625" cy="1214437"/>
          </a:xfrm>
          <a:prstGeom prst="wedgeRoundRectCallout">
            <a:avLst>
              <a:gd name="adj1" fmla="val 31114"/>
              <a:gd name="adj2" fmla="val -89963"/>
              <a:gd name="adj3" fmla="val 16667"/>
            </a:avLst>
          </a:prstGeom>
          <a:blipFill>
            <a:blip r:embed="rId2"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1600" dirty="0">
                <a:solidFill>
                  <a:schemeClr val="tx2"/>
                </a:solidFill>
              </a:rPr>
              <a:t>及时将接受到的信息向辖区卫生行政部门报告</a:t>
            </a:r>
          </a:p>
        </p:txBody>
      </p:sp>
      <p:sp>
        <p:nvSpPr>
          <p:cNvPr id="34" name="圆角矩形标注 33"/>
          <p:cNvSpPr/>
          <p:nvPr/>
        </p:nvSpPr>
        <p:spPr>
          <a:xfrm>
            <a:off x="6929438" y="4643438"/>
            <a:ext cx="1571625" cy="1214437"/>
          </a:xfrm>
          <a:prstGeom prst="wedgeRoundRectCallout">
            <a:avLst>
              <a:gd name="adj1" fmla="val -3111"/>
              <a:gd name="adj2" fmla="val -91944"/>
              <a:gd name="adj3" fmla="val 16667"/>
            </a:avLst>
          </a:prstGeom>
          <a:blipFill>
            <a:blip r:embed="rId2"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1600" dirty="0">
                <a:solidFill>
                  <a:schemeClr val="tx2"/>
                </a:solidFill>
              </a:rPr>
              <a:t>协助相关部门开展应急救援及调查处置</a:t>
            </a:r>
          </a:p>
        </p:txBody>
      </p:sp>
      <p:pic>
        <p:nvPicPr>
          <p:cNvPr id="82961" name="Picture 2"/>
          <p:cNvPicPr>
            <a:picLocks noChangeAspect="1" noChangeArrowheads="1"/>
          </p:cNvPicPr>
          <p:nvPr/>
        </p:nvPicPr>
        <p:blipFill>
          <a:blip r:embed="rId3" cstate="print"/>
          <a:srcRect/>
          <a:stretch>
            <a:fillRect/>
          </a:stretch>
        </p:blipFill>
        <p:spPr bwMode="auto">
          <a:xfrm>
            <a:off x="500063" y="4714875"/>
            <a:ext cx="2352675" cy="17811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2000"/>
                                        <p:tgtEl>
                                          <p:spTgt spid="11"/>
                                        </p:tgtEl>
                                      </p:cBhvr>
                                    </p:animEffect>
                                  </p:childTnLst>
                                </p:cTn>
                              </p:par>
                              <p:par>
                                <p:cTn id="16" presetID="22" presetClass="entr" presetSubtype="8"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left)">
                                      <p:cBhvr>
                                        <p:cTn id="18" dur="2000"/>
                                        <p:tgtEl>
                                          <p:spTgt spid="13"/>
                                        </p:tgtEl>
                                      </p:cBhvr>
                                    </p:animEffect>
                                  </p:childTnLst>
                                </p:cTn>
                              </p:par>
                              <p:par>
                                <p:cTn id="19" presetID="22" presetClass="entr" presetSubtype="8"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2000"/>
                                        <p:tgtEl>
                                          <p:spTgt spid="21"/>
                                        </p:tgtEl>
                                      </p:cBhvr>
                                    </p:animEffect>
                                  </p:childTnLst>
                                </p:cTn>
                              </p:par>
                              <p:par>
                                <p:cTn id="22" presetID="22" presetClass="entr" presetSubtype="8"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2000"/>
                                        <p:tgtEl>
                                          <p:spTgt spid="14"/>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2000"/>
                                        <p:tgtEl>
                                          <p:spTgt spid="24"/>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2000"/>
                                        <p:tgtEl>
                                          <p:spTgt spid="28"/>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2000"/>
                                        <p:tgtEl>
                                          <p:spTgt spid="27"/>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2000"/>
                                        <p:tgtEl>
                                          <p:spTgt spid="31"/>
                                        </p:tgtEl>
                                      </p:cBhvr>
                                    </p:animEffect>
                                  </p:childTnLst>
                                </p:cTn>
                              </p:par>
                            </p:childTnLst>
                          </p:cTn>
                        </p:par>
                      </p:childTnLst>
                    </p:cTn>
                  </p:par>
                  <p:par>
                    <p:cTn id="37" fill="hold">
                      <p:stCondLst>
                        <p:cond delay="indefinite"/>
                      </p:stCondLst>
                      <p:childTnLst>
                        <p:par>
                          <p:cTn id="38" fill="hold">
                            <p:stCondLst>
                              <p:cond delay="0"/>
                            </p:stCondLst>
                            <p:childTnLst>
                              <p:par>
                                <p:cTn id="39" presetID="5" presetClass="entr" presetSubtype="10" fill="hold" grpId="0" nodeType="click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checkerboard(across)">
                                      <p:cBhvr>
                                        <p:cTn id="41" dur="500"/>
                                        <p:tgtEl>
                                          <p:spTgt spid="32"/>
                                        </p:tgtEl>
                                      </p:cBhvr>
                                    </p:animEffect>
                                  </p:childTnLst>
                                </p:cTn>
                              </p:par>
                            </p:childTnLst>
                          </p:cTn>
                        </p:par>
                      </p:childTnLst>
                    </p:cTn>
                  </p:par>
                  <p:par>
                    <p:cTn id="42" fill="hold">
                      <p:stCondLst>
                        <p:cond delay="indefinite"/>
                      </p:stCondLst>
                      <p:childTnLst>
                        <p:par>
                          <p:cTn id="43" fill="hold">
                            <p:stCondLst>
                              <p:cond delay="0"/>
                            </p:stCondLst>
                            <p:childTnLst>
                              <p:par>
                                <p:cTn id="44" presetID="5" presetClass="entr" presetSubtype="10" fill="hold" grpId="0" nodeType="click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checkerboard(across)">
                                      <p:cBhvr>
                                        <p:cTn id="4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24" grpId="0" animBg="1"/>
      <p:bldP spid="27" grpId="0" animBg="1"/>
      <p:bldP spid="28" grpId="0" animBg="1"/>
      <p:bldP spid="31" grpId="0" animBg="1"/>
      <p:bldP spid="32" grpId="0" animBg="1"/>
      <p:bldP spid="34"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标题 21"/>
          <p:cNvSpPr>
            <a:spLocks noGrp="1"/>
          </p:cNvSpPr>
          <p:nvPr>
            <p:ph type="title"/>
          </p:nvPr>
        </p:nvSpPr>
        <p:spPr/>
        <p:txBody>
          <a:bodyPr/>
          <a:lstStyle/>
          <a:p>
            <a:r>
              <a:rPr lang="zh-CN" altLang="en-US" smtClean="0">
                <a:ea typeface="宋体" charset="-122"/>
              </a:rPr>
              <a:t>三、卫生监督协管内容</a:t>
            </a:r>
          </a:p>
        </p:txBody>
      </p:sp>
      <p:sp>
        <p:nvSpPr>
          <p:cNvPr id="83970" name="内容占位符 12"/>
          <p:cNvSpPr>
            <a:spLocks noGrp="1"/>
          </p:cNvSpPr>
          <p:nvPr>
            <p:ph idx="1"/>
          </p:nvPr>
        </p:nvSpPr>
        <p:spPr>
          <a:xfrm>
            <a:off x="107950" y="1196975"/>
            <a:ext cx="8856663" cy="5051425"/>
          </a:xfrm>
        </p:spPr>
        <p:txBody>
          <a:bodyPr/>
          <a:lstStyle/>
          <a:p>
            <a:pPr>
              <a:spcBef>
                <a:spcPct val="0"/>
              </a:spcBef>
              <a:buFont typeface="Wingdings" pitchFamily="2" charset="2"/>
              <a:buNone/>
            </a:pPr>
            <a:r>
              <a:rPr lang="zh-CN" altLang="en-US" smtClean="0">
                <a:ea typeface="宋体" charset="-122"/>
              </a:rPr>
              <a:t>（一）食品安全信息报告</a:t>
            </a:r>
          </a:p>
          <a:p>
            <a:pPr>
              <a:spcBef>
                <a:spcPct val="0"/>
              </a:spcBef>
            </a:pPr>
            <a:r>
              <a:rPr lang="en-US" altLang="zh-CN" sz="2800" smtClean="0">
                <a:ea typeface="宋体" charset="-122"/>
              </a:rPr>
              <a:t>2.</a:t>
            </a:r>
            <a:r>
              <a:rPr lang="zh-CN" altLang="en-US" sz="2800" smtClean="0">
                <a:ea typeface="宋体" charset="-122"/>
              </a:rPr>
              <a:t>紧急食品安全事故或疑似食品安全事故报告要求</a:t>
            </a:r>
          </a:p>
          <a:p>
            <a:pPr lvl="1">
              <a:spcBef>
                <a:spcPct val="0"/>
              </a:spcBef>
            </a:pPr>
            <a:r>
              <a:rPr lang="zh-CN" altLang="en-US" smtClean="0">
                <a:latin typeface="Arial" charset="0"/>
                <a:ea typeface="宋体" charset="-122"/>
              </a:rPr>
              <a:t>紧急报告范围标准</a:t>
            </a:r>
            <a:endParaRPr lang="en-US" altLang="zh-CN" smtClean="0">
              <a:latin typeface="Arial" charset="0"/>
              <a:ea typeface="宋体" charset="-122"/>
            </a:endParaRPr>
          </a:p>
          <a:p>
            <a:pPr lvl="2">
              <a:spcBef>
                <a:spcPct val="0"/>
              </a:spcBef>
            </a:pPr>
            <a:r>
              <a:rPr lang="zh-CN" altLang="en-US" smtClean="0">
                <a:latin typeface="Arial" charset="0"/>
                <a:ea typeface="宋体" charset="-122"/>
              </a:rPr>
              <a:t>凡中毒人数超过</a:t>
            </a:r>
            <a:r>
              <a:rPr lang="en-US" altLang="zh-CN" smtClean="0">
                <a:latin typeface="Arial" charset="0"/>
                <a:ea typeface="宋体" charset="-122"/>
              </a:rPr>
              <a:t>30</a:t>
            </a:r>
            <a:r>
              <a:rPr lang="zh-CN" altLang="en-US" smtClean="0">
                <a:latin typeface="Arial" charset="0"/>
                <a:ea typeface="宋体" charset="-122"/>
              </a:rPr>
              <a:t>人及以上或死亡</a:t>
            </a:r>
            <a:r>
              <a:rPr lang="en-US" altLang="zh-CN" smtClean="0">
                <a:latin typeface="Arial" charset="0"/>
                <a:ea typeface="宋体" charset="-122"/>
              </a:rPr>
              <a:t>1</a:t>
            </a:r>
            <a:r>
              <a:rPr lang="zh-CN" altLang="en-US" smtClean="0">
                <a:latin typeface="Arial" charset="0"/>
                <a:ea typeface="宋体" charset="-122"/>
              </a:rPr>
              <a:t>人及以上的；凡中毒事件发生在学校、幼儿园、建筑工地等集体单位及地区性或全国性重要活动期间且一次中毒人数</a:t>
            </a:r>
            <a:r>
              <a:rPr lang="en-US" altLang="zh-CN" smtClean="0">
                <a:latin typeface="Arial" charset="0"/>
                <a:ea typeface="宋体" charset="-122"/>
              </a:rPr>
              <a:t>5</a:t>
            </a:r>
            <a:r>
              <a:rPr lang="zh-CN" altLang="en-US" smtClean="0">
                <a:latin typeface="Arial" charset="0"/>
                <a:ea typeface="宋体" charset="-122"/>
              </a:rPr>
              <a:t>人以上的。</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83972" name="Picture 3"/>
          <p:cNvPicPr>
            <a:picLocks noChangeAspect="1" noChangeArrowheads="1"/>
          </p:cNvPicPr>
          <p:nvPr/>
        </p:nvPicPr>
        <p:blipFill>
          <a:blip r:embed="rId2" cstate="print"/>
          <a:srcRect/>
          <a:stretch>
            <a:fillRect/>
          </a:stretch>
        </p:blipFill>
        <p:spPr bwMode="auto">
          <a:xfrm>
            <a:off x="6443663" y="4941888"/>
            <a:ext cx="1571625" cy="12334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标题 21"/>
          <p:cNvSpPr>
            <a:spLocks noGrp="1"/>
          </p:cNvSpPr>
          <p:nvPr>
            <p:ph type="title"/>
          </p:nvPr>
        </p:nvSpPr>
        <p:spPr/>
        <p:txBody>
          <a:bodyPr/>
          <a:lstStyle/>
          <a:p>
            <a:r>
              <a:rPr lang="zh-CN" altLang="en-US" smtClean="0">
                <a:ea typeface="宋体" charset="-122"/>
              </a:rPr>
              <a:t>三、卫生监督协管内容</a:t>
            </a:r>
          </a:p>
        </p:txBody>
      </p:sp>
      <p:sp>
        <p:nvSpPr>
          <p:cNvPr id="84994" name="内容占位符 12"/>
          <p:cNvSpPr>
            <a:spLocks noGrp="1"/>
          </p:cNvSpPr>
          <p:nvPr>
            <p:ph idx="1"/>
          </p:nvPr>
        </p:nvSpPr>
        <p:spPr>
          <a:xfrm>
            <a:off x="304800" y="1196975"/>
            <a:ext cx="8610600" cy="5051425"/>
          </a:xfrm>
        </p:spPr>
        <p:txBody>
          <a:bodyPr/>
          <a:lstStyle/>
          <a:p>
            <a:pPr>
              <a:spcBef>
                <a:spcPct val="0"/>
              </a:spcBef>
              <a:buFont typeface="Wingdings" pitchFamily="2" charset="2"/>
              <a:buNone/>
            </a:pPr>
            <a:r>
              <a:rPr lang="zh-CN" altLang="en-US" smtClean="0">
                <a:ea typeface="宋体" charset="-122"/>
              </a:rPr>
              <a:t>（一）食品安全信息报告</a:t>
            </a:r>
          </a:p>
          <a:p>
            <a:pPr>
              <a:spcBef>
                <a:spcPct val="0"/>
              </a:spcBef>
            </a:pPr>
            <a:r>
              <a:rPr lang="en-US" altLang="zh-CN" sz="2800" smtClean="0">
                <a:ea typeface="宋体" charset="-122"/>
              </a:rPr>
              <a:t>2.</a:t>
            </a:r>
            <a:r>
              <a:rPr lang="zh-CN" altLang="en-US" sz="2800" smtClean="0">
                <a:ea typeface="宋体" charset="-122"/>
              </a:rPr>
              <a:t>紧急食品安全事故或疑似食品安全事故报告要求</a:t>
            </a:r>
          </a:p>
          <a:p>
            <a:pPr lvl="1">
              <a:spcBef>
                <a:spcPct val="0"/>
              </a:spcBef>
            </a:pPr>
            <a:r>
              <a:rPr lang="zh-CN" altLang="en-US" smtClean="0">
                <a:latin typeface="Arial" charset="0"/>
                <a:ea typeface="宋体" charset="-122"/>
              </a:rPr>
              <a:t>紧急报告时限</a:t>
            </a:r>
            <a:endParaRPr lang="en-US" altLang="zh-CN" smtClean="0">
              <a:latin typeface="Arial" charset="0"/>
              <a:ea typeface="宋体" charset="-122"/>
            </a:endParaRPr>
          </a:p>
          <a:p>
            <a:pPr lvl="2">
              <a:spcBef>
                <a:spcPct val="0"/>
              </a:spcBef>
            </a:pPr>
            <a:r>
              <a:rPr lang="zh-CN" altLang="en-US" smtClean="0">
                <a:latin typeface="Arial" charset="0"/>
                <a:ea typeface="宋体" charset="-122"/>
              </a:rPr>
              <a:t>在对事件初步核实后，应在</a:t>
            </a:r>
            <a:r>
              <a:rPr lang="en-US" altLang="zh-CN" smtClean="0">
                <a:latin typeface="Arial" charset="0"/>
                <a:ea typeface="宋体" charset="-122"/>
              </a:rPr>
              <a:t>2</a:t>
            </a:r>
            <a:r>
              <a:rPr lang="zh-CN" altLang="en-US" smtClean="0">
                <a:latin typeface="Arial" charset="0"/>
                <a:ea typeface="宋体" charset="-122"/>
              </a:rPr>
              <a:t>小时内将事故信息通过电话、传真等方式报告给属地的卫生行政部门或辖区卫生监督机构。</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84996" name="Picture 3"/>
          <p:cNvPicPr>
            <a:picLocks noChangeAspect="1" noChangeArrowheads="1"/>
          </p:cNvPicPr>
          <p:nvPr/>
        </p:nvPicPr>
        <p:blipFill>
          <a:blip r:embed="rId2" cstate="print"/>
          <a:srcRect/>
          <a:stretch>
            <a:fillRect/>
          </a:stretch>
        </p:blipFill>
        <p:spPr bwMode="auto">
          <a:xfrm>
            <a:off x="6443663" y="4652963"/>
            <a:ext cx="1571625" cy="12334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标题 21"/>
          <p:cNvSpPr>
            <a:spLocks noGrp="1"/>
          </p:cNvSpPr>
          <p:nvPr>
            <p:ph type="title"/>
          </p:nvPr>
        </p:nvSpPr>
        <p:spPr/>
        <p:txBody>
          <a:bodyPr/>
          <a:lstStyle/>
          <a:p>
            <a:r>
              <a:rPr lang="zh-CN" altLang="en-US" smtClean="0">
                <a:ea typeface="宋体" charset="-122"/>
              </a:rPr>
              <a:t>三、卫生监督协管内容</a:t>
            </a:r>
          </a:p>
        </p:txBody>
      </p:sp>
      <p:sp>
        <p:nvSpPr>
          <p:cNvPr id="86018" name="内容占位符 12"/>
          <p:cNvSpPr>
            <a:spLocks noGrp="1"/>
          </p:cNvSpPr>
          <p:nvPr>
            <p:ph idx="1"/>
          </p:nvPr>
        </p:nvSpPr>
        <p:spPr>
          <a:xfrm>
            <a:off x="304800" y="1125538"/>
            <a:ext cx="8610600" cy="5122862"/>
          </a:xfrm>
        </p:spPr>
        <p:txBody>
          <a:bodyPr/>
          <a:lstStyle/>
          <a:p>
            <a:pPr>
              <a:spcBef>
                <a:spcPct val="0"/>
              </a:spcBef>
              <a:buFont typeface="Wingdings" pitchFamily="2" charset="2"/>
              <a:buNone/>
            </a:pPr>
            <a:r>
              <a:rPr lang="zh-CN" altLang="en-US" smtClean="0">
                <a:ea typeface="宋体" charset="-122"/>
              </a:rPr>
              <a:t>（一）食品安全信息报告</a:t>
            </a:r>
          </a:p>
          <a:p>
            <a:pPr>
              <a:spcBef>
                <a:spcPct val="0"/>
              </a:spcBef>
            </a:pPr>
            <a:r>
              <a:rPr lang="en-US" altLang="zh-CN" sz="2800" smtClean="0">
                <a:ea typeface="宋体" charset="-122"/>
              </a:rPr>
              <a:t>2.</a:t>
            </a:r>
            <a:r>
              <a:rPr lang="zh-CN" altLang="en-US" sz="2800" smtClean="0">
                <a:ea typeface="宋体" charset="-122"/>
              </a:rPr>
              <a:t>紧急食品安全事故或疑似食品安全事故报告要求</a:t>
            </a:r>
          </a:p>
          <a:p>
            <a:pPr lvl="1">
              <a:spcBef>
                <a:spcPct val="0"/>
              </a:spcBef>
            </a:pPr>
            <a:r>
              <a:rPr lang="zh-CN" altLang="en-US" smtClean="0">
                <a:latin typeface="Arial" charset="0"/>
                <a:ea typeface="宋体" charset="-122"/>
              </a:rPr>
              <a:t>紧急报告内容</a:t>
            </a:r>
            <a:endParaRPr lang="en-US" altLang="zh-CN" smtClean="0">
              <a:latin typeface="Arial" charset="0"/>
              <a:ea typeface="宋体" charset="-122"/>
            </a:endParaRPr>
          </a:p>
          <a:p>
            <a:pPr lvl="2">
              <a:spcBef>
                <a:spcPct val="0"/>
              </a:spcBef>
            </a:pPr>
            <a:r>
              <a:rPr lang="zh-CN" altLang="en-US" smtClean="0">
                <a:latin typeface="Arial" charset="0"/>
                <a:ea typeface="宋体" charset="-122"/>
              </a:rPr>
              <a:t>事件发生时间、地点、暴露人数、发患者数、死亡人数、主要的临床症状及严重程度、可能原因、已采取的措施、报告单位、报告人员及联系方式等。</a:t>
            </a:r>
            <a:endParaRPr lang="en-US" altLang="zh-CN" smtClean="0">
              <a:latin typeface="Arial" charset="0"/>
              <a:ea typeface="宋体" charset="-122"/>
            </a:endParaRPr>
          </a:p>
          <a:p>
            <a:pPr lvl="2">
              <a:spcBef>
                <a:spcPct val="0"/>
              </a:spcBef>
            </a:pPr>
            <a:endParaRPr lang="zh-CN" altLang="en-US" smtClean="0">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86020" name="Picture 3"/>
          <p:cNvPicPr>
            <a:picLocks noChangeAspect="1" noChangeArrowheads="1"/>
          </p:cNvPicPr>
          <p:nvPr/>
        </p:nvPicPr>
        <p:blipFill>
          <a:blip r:embed="rId2" cstate="print"/>
          <a:srcRect/>
          <a:stretch>
            <a:fillRect/>
          </a:stretch>
        </p:blipFill>
        <p:spPr bwMode="auto">
          <a:xfrm>
            <a:off x="6227763" y="5013325"/>
            <a:ext cx="1657350" cy="1300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内容占位符 15"/>
          <p:cNvSpPr>
            <a:spLocks noGrp="1"/>
          </p:cNvSpPr>
          <p:nvPr>
            <p:ph idx="1"/>
          </p:nvPr>
        </p:nvSpPr>
        <p:spPr>
          <a:xfrm>
            <a:off x="304800" y="1196975"/>
            <a:ext cx="8610600" cy="5051425"/>
          </a:xfrm>
        </p:spPr>
        <p:txBody>
          <a:bodyPr/>
          <a:lstStyle/>
          <a:p>
            <a:pPr>
              <a:spcBef>
                <a:spcPct val="0"/>
              </a:spcBef>
              <a:buFont typeface="Wingdings" pitchFamily="2" charset="2"/>
              <a:buNone/>
            </a:pPr>
            <a:r>
              <a:rPr lang="zh-CN" altLang="en-US" smtClean="0">
                <a:ea typeface="宋体" charset="-122"/>
              </a:rPr>
              <a:t>（二）卫生职业咨询指导</a:t>
            </a:r>
          </a:p>
          <a:p>
            <a:pPr>
              <a:spcBef>
                <a:spcPct val="0"/>
              </a:spcBef>
            </a:pPr>
            <a:r>
              <a:rPr lang="en-US" altLang="zh-CN" sz="2800" smtClean="0">
                <a:ea typeface="宋体" charset="-122"/>
              </a:rPr>
              <a:t>1. </a:t>
            </a:r>
            <a:r>
              <a:rPr lang="zh-CN" altLang="en-US" sz="2800" smtClean="0">
                <a:ea typeface="宋体" charset="-122"/>
              </a:rPr>
              <a:t>职业卫生咨询指导流程</a:t>
            </a:r>
          </a:p>
          <a:p>
            <a:pPr>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8" name="流程图: 可选过程 7"/>
          <p:cNvSpPr/>
          <p:nvPr/>
        </p:nvSpPr>
        <p:spPr>
          <a:xfrm>
            <a:off x="571500" y="4286250"/>
            <a:ext cx="2143125" cy="121443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b="1" dirty="0">
                <a:solidFill>
                  <a:schemeClr val="tx2"/>
                </a:solidFill>
              </a:rPr>
              <a:t>在医疗服务过程中如发现患者疾病可能与职业有关，按照要求进行登记</a:t>
            </a:r>
          </a:p>
        </p:txBody>
      </p:sp>
      <p:sp>
        <p:nvSpPr>
          <p:cNvPr id="9" name="流程图: 可选过程 8"/>
          <p:cNvSpPr/>
          <p:nvPr/>
        </p:nvSpPr>
        <p:spPr>
          <a:xfrm>
            <a:off x="3429000" y="4286250"/>
            <a:ext cx="2143125" cy="121443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b="1" dirty="0">
                <a:solidFill>
                  <a:schemeClr val="tx2"/>
                </a:solidFill>
              </a:rPr>
              <a:t>对职业人群和</a:t>
            </a:r>
            <a:r>
              <a:rPr lang="en-US" altLang="zh-CN" b="1" dirty="0">
                <a:solidFill>
                  <a:schemeClr val="tx2"/>
                </a:solidFill>
              </a:rPr>
              <a:t>/</a:t>
            </a:r>
            <a:r>
              <a:rPr lang="zh-CN" altLang="en-US" b="1" dirty="0">
                <a:solidFill>
                  <a:schemeClr val="tx2"/>
                </a:solidFill>
              </a:rPr>
              <a:t>或患者提供必要的咨询和指导</a:t>
            </a:r>
          </a:p>
        </p:txBody>
      </p:sp>
      <p:sp>
        <p:nvSpPr>
          <p:cNvPr id="10" name="流程图: 可选过程 9"/>
          <p:cNvSpPr/>
          <p:nvPr/>
        </p:nvSpPr>
        <p:spPr>
          <a:xfrm>
            <a:off x="6357938" y="4286250"/>
            <a:ext cx="2143125" cy="121443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b="1" dirty="0">
                <a:solidFill>
                  <a:schemeClr val="tx2"/>
                </a:solidFill>
              </a:rPr>
              <a:t>上报职业病诊断机构和卫生监督机构</a:t>
            </a:r>
          </a:p>
        </p:txBody>
      </p:sp>
      <p:sp>
        <p:nvSpPr>
          <p:cNvPr id="11" name="下箭头标注 10"/>
          <p:cNvSpPr/>
          <p:nvPr/>
        </p:nvSpPr>
        <p:spPr>
          <a:xfrm>
            <a:off x="900113" y="3068638"/>
            <a:ext cx="1357312" cy="857250"/>
          </a:xfrm>
          <a:prstGeom prst="downArrowCallout">
            <a:avLst/>
          </a:prstGeom>
          <a:gradFill flip="none" rotWithShape="1">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a:solidFill>
                  <a:schemeClr val="tx2"/>
                </a:solidFill>
              </a:rPr>
              <a:t>发现、登记</a:t>
            </a:r>
          </a:p>
        </p:txBody>
      </p:sp>
      <p:sp>
        <p:nvSpPr>
          <p:cNvPr id="12" name="下箭头标注 11"/>
          <p:cNvSpPr/>
          <p:nvPr/>
        </p:nvSpPr>
        <p:spPr>
          <a:xfrm>
            <a:off x="3851275" y="3068638"/>
            <a:ext cx="1357313" cy="928687"/>
          </a:xfrm>
          <a:prstGeom prst="downArrowCallout">
            <a:avLst/>
          </a:prstGeo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a:solidFill>
                  <a:schemeClr val="tx2"/>
                </a:solidFill>
              </a:rPr>
              <a:t>咨询、指导</a:t>
            </a:r>
          </a:p>
        </p:txBody>
      </p:sp>
      <p:sp>
        <p:nvSpPr>
          <p:cNvPr id="13" name="下箭头标注 12"/>
          <p:cNvSpPr/>
          <p:nvPr/>
        </p:nvSpPr>
        <p:spPr>
          <a:xfrm>
            <a:off x="6804025" y="3068638"/>
            <a:ext cx="1357313" cy="928687"/>
          </a:xfrm>
          <a:prstGeom prst="downArrowCallout">
            <a:avLst/>
          </a:prstGeo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a:solidFill>
                  <a:schemeClr val="tx2"/>
                </a:solidFill>
              </a:rPr>
              <a:t>报告</a:t>
            </a:r>
          </a:p>
        </p:txBody>
      </p:sp>
      <p:pic>
        <p:nvPicPr>
          <p:cNvPr id="87049" name="Picture 1"/>
          <p:cNvPicPr>
            <a:picLocks noChangeAspect="1" noChangeArrowheads="1"/>
          </p:cNvPicPr>
          <p:nvPr/>
        </p:nvPicPr>
        <p:blipFill>
          <a:blip r:embed="rId2" cstate="print"/>
          <a:srcRect/>
          <a:stretch>
            <a:fillRect/>
          </a:stretch>
        </p:blipFill>
        <p:spPr bwMode="auto">
          <a:xfrm>
            <a:off x="5940425" y="1196975"/>
            <a:ext cx="2700338" cy="1511300"/>
          </a:xfrm>
          <a:prstGeom prst="rect">
            <a:avLst/>
          </a:prstGeom>
          <a:noFill/>
          <a:ln w="9525">
            <a:noFill/>
            <a:miter lim="800000"/>
            <a:headEnd/>
            <a:tailEnd/>
          </a:ln>
        </p:spPr>
      </p:pic>
      <p:sp>
        <p:nvSpPr>
          <p:cNvPr id="87050" name="标题 21"/>
          <p:cNvSpPr>
            <a:spLocks noGrp="1"/>
          </p:cNvSpPr>
          <p:nvPr>
            <p:ph type="title"/>
          </p:nvPr>
        </p:nvSpPr>
        <p:spPr/>
        <p:txBody>
          <a:bodyPr/>
          <a:lstStyle/>
          <a:p>
            <a:r>
              <a:rPr lang="zh-CN" altLang="en-US" smtClean="0">
                <a:ea typeface="宋体" charset="-122"/>
              </a:rPr>
              <a:t>三、卫生监督协管内容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heckerboard(across)">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20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checkerboard(across)">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20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checkerboard(across)">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txBox="1">
            <a:spLocks noGrp="1"/>
          </p:cNvSpPr>
          <p:nvPr/>
        </p:nvSpPr>
        <p:spPr bwMode="auto">
          <a:xfrm>
            <a:off x="6248400" y="0"/>
            <a:ext cx="2667000" cy="228600"/>
          </a:xfrm>
          <a:prstGeom prst="rect">
            <a:avLst/>
          </a:prstGeom>
          <a:noFill/>
          <a:ln>
            <a:miter lim="800000"/>
            <a:headEnd/>
            <a:tailEnd/>
          </a:ln>
        </p:spPr>
        <p:txBody>
          <a:bodyPr/>
          <a:lstStyle/>
          <a:p>
            <a:pPr algn="r">
              <a:defRPr/>
            </a:pPr>
            <a:r>
              <a:rPr lang="en-US" sz="1000">
                <a:solidFill>
                  <a:schemeClr val="bg1"/>
                </a:solidFill>
                <a:latin typeface="+mn-lt"/>
                <a:ea typeface="宋体" pitchFamily="2" charset="-122"/>
              </a:rPr>
              <a:t>www.pumpress.com.cn</a:t>
            </a:r>
          </a:p>
        </p:txBody>
      </p:sp>
      <p:sp>
        <p:nvSpPr>
          <p:cNvPr id="8" name="TextBox 7"/>
          <p:cNvSpPr txBox="1">
            <a:spLocks noChangeArrowheads="1"/>
          </p:cNvSpPr>
          <p:nvPr/>
        </p:nvSpPr>
        <p:spPr bwMode="auto">
          <a:xfrm>
            <a:off x="285750" y="1928813"/>
            <a:ext cx="4572000" cy="671512"/>
          </a:xfrm>
          <a:prstGeom prst="rect">
            <a:avLst/>
          </a:prstGeom>
          <a:noFill/>
          <a:ln w="9525">
            <a:noFill/>
            <a:miter lim="800000"/>
            <a:headEnd/>
            <a:tailEnd/>
          </a:ln>
        </p:spPr>
        <p:txBody>
          <a:bodyPr>
            <a:spAutoFit/>
          </a:bodyPr>
          <a:lstStyle/>
          <a:p>
            <a:r>
              <a:rPr lang="zh-CN" altLang="en-US"/>
              <a:t> </a:t>
            </a:r>
            <a:endParaRPr lang="zh-CN" altLang="en-US" sz="2000" b="1">
              <a:solidFill>
                <a:schemeClr val="tx2"/>
              </a:solidFill>
            </a:endParaRPr>
          </a:p>
          <a:p>
            <a:endParaRPr lang="zh-CN" altLang="en-US"/>
          </a:p>
        </p:txBody>
      </p:sp>
      <p:sp>
        <p:nvSpPr>
          <p:cNvPr id="21507" name="标题 6"/>
          <p:cNvSpPr>
            <a:spLocks noGrp="1"/>
          </p:cNvSpPr>
          <p:nvPr>
            <p:ph type="title"/>
          </p:nvPr>
        </p:nvSpPr>
        <p:spPr/>
        <p:txBody>
          <a:bodyPr/>
          <a:lstStyle/>
          <a:p>
            <a:r>
              <a:rPr lang="zh-CN" altLang="en-US" smtClean="0">
                <a:ea typeface="宋体" charset="-122"/>
              </a:rPr>
              <a:t>一、传染病的定义及流行环节</a:t>
            </a:r>
          </a:p>
        </p:txBody>
      </p:sp>
      <p:sp>
        <p:nvSpPr>
          <p:cNvPr id="21508" name="内容占位符 9"/>
          <p:cNvSpPr>
            <a:spLocks noGrp="1"/>
          </p:cNvSpPr>
          <p:nvPr>
            <p:ph idx="1"/>
          </p:nvPr>
        </p:nvSpPr>
        <p:spPr/>
        <p:txBody>
          <a:bodyPr/>
          <a:lstStyle/>
          <a:p>
            <a:pPr>
              <a:spcBef>
                <a:spcPct val="0"/>
              </a:spcBef>
              <a:buFont typeface="Wingdings" pitchFamily="2" charset="2"/>
              <a:buNone/>
            </a:pPr>
            <a:r>
              <a:rPr lang="zh-CN" altLang="en-US" smtClean="0">
                <a:ea typeface="宋体" charset="-122"/>
              </a:rPr>
              <a:t>（一）传染病的概念</a:t>
            </a:r>
          </a:p>
          <a:p>
            <a:pPr>
              <a:spcBef>
                <a:spcPct val="0"/>
              </a:spcBef>
            </a:pPr>
            <a:r>
              <a:rPr lang="zh-CN" altLang="en-US" smtClean="0">
                <a:ea typeface="宋体" charset="-122"/>
              </a:rPr>
              <a:t>传染病是由病原微生物引起的，能在人与人、动物与动物或人与动物之间相互传播的一组疾病。 </a:t>
            </a:r>
          </a:p>
          <a:p>
            <a:pPr>
              <a:spcBef>
                <a:spcPct val="0"/>
              </a:spcBef>
            </a:pPr>
            <a:endParaRPr lang="zh-CN" altLang="en-US" smtClean="0">
              <a:ea typeface="宋体"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内容占位符 15"/>
          <p:cNvSpPr>
            <a:spLocks noGrp="1"/>
          </p:cNvSpPr>
          <p:nvPr>
            <p:ph idx="1"/>
          </p:nvPr>
        </p:nvSpPr>
        <p:spPr>
          <a:xfrm>
            <a:off x="179388" y="1052513"/>
            <a:ext cx="8736012" cy="5472112"/>
          </a:xfrm>
        </p:spPr>
        <p:txBody>
          <a:bodyPr/>
          <a:lstStyle/>
          <a:p>
            <a:pPr>
              <a:spcBef>
                <a:spcPct val="0"/>
              </a:spcBef>
              <a:buFont typeface="Wingdings" pitchFamily="2" charset="2"/>
              <a:buNone/>
            </a:pPr>
            <a:r>
              <a:rPr lang="zh-CN" altLang="en-US" smtClean="0">
                <a:ea typeface="宋体" charset="-122"/>
              </a:rPr>
              <a:t>（二）卫生职业咨询指导</a:t>
            </a:r>
          </a:p>
          <a:p>
            <a:pPr>
              <a:spcBef>
                <a:spcPct val="0"/>
              </a:spcBef>
            </a:pPr>
            <a:r>
              <a:rPr lang="en-US" altLang="zh-CN" sz="2800" smtClean="0">
                <a:ea typeface="宋体" charset="-122"/>
              </a:rPr>
              <a:t>2. </a:t>
            </a:r>
            <a:r>
              <a:rPr lang="zh-CN" altLang="en-US" sz="2800" smtClean="0">
                <a:ea typeface="宋体" charset="-122"/>
              </a:rPr>
              <a:t>职业卫生咨询指导内容、方式及程序</a:t>
            </a:r>
          </a:p>
          <a:p>
            <a:pPr lvl="1">
              <a:spcBef>
                <a:spcPct val="0"/>
              </a:spcBef>
            </a:pPr>
            <a:r>
              <a:rPr lang="zh-CN" altLang="en-US" sz="2400" smtClean="0">
                <a:latin typeface="Arial" charset="0"/>
                <a:ea typeface="宋体" charset="-122"/>
              </a:rPr>
              <a:t>内容：建立“登记报告记录表”，如实记录姓名、性别、年龄、身份证号、工作单位、工种、接害时间、可疑职业病名称、个人及工作单位联系方式。</a:t>
            </a:r>
          </a:p>
          <a:p>
            <a:pPr lvl="1">
              <a:spcBef>
                <a:spcPct val="0"/>
              </a:spcBef>
            </a:pPr>
            <a:r>
              <a:rPr lang="zh-CN" altLang="en-US" sz="2400" smtClean="0">
                <a:latin typeface="Arial" charset="0"/>
                <a:ea typeface="宋体" charset="-122"/>
              </a:rPr>
              <a:t>方式：采用电话报告或书面报告形式</a:t>
            </a:r>
            <a:r>
              <a:rPr lang="zh-CN" altLang="en-US" smtClean="0">
                <a:latin typeface="Arial" charset="0"/>
                <a:ea typeface="宋体" charset="-122"/>
              </a:rPr>
              <a:t>。</a:t>
            </a:r>
          </a:p>
          <a:p>
            <a:pPr lvl="1">
              <a:spcBef>
                <a:spcPct val="0"/>
              </a:spcBef>
            </a:pPr>
            <a:r>
              <a:rPr lang="zh-CN" altLang="en-US" sz="2400" smtClean="0">
                <a:latin typeface="Arial" charset="0"/>
                <a:ea typeface="宋体" charset="-122"/>
              </a:rPr>
              <a:t>程序：第一步：发现可疑职业病患者后，做好登记，并向辖区卫生监督机构报告。第二步：告知患者进行规范体检，以确定是否为疑似职业病。</a:t>
            </a:r>
            <a:endParaRPr lang="zh-CN" altLang="en-US" smtClean="0">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88067" name="标题 21"/>
          <p:cNvSpPr>
            <a:spLocks noGrp="1"/>
          </p:cNvSpPr>
          <p:nvPr>
            <p:ph type="title"/>
          </p:nvPr>
        </p:nvSpPr>
        <p:spPr/>
        <p:txBody>
          <a:bodyPr/>
          <a:lstStyle/>
          <a:p>
            <a:r>
              <a:rPr lang="zh-CN" altLang="en-US" smtClean="0">
                <a:ea typeface="宋体" charset="-122"/>
              </a:rPr>
              <a:t>三、卫生监督协管内容</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内容占位符 15"/>
          <p:cNvSpPr>
            <a:spLocks noGrp="1"/>
          </p:cNvSpPr>
          <p:nvPr>
            <p:ph idx="1"/>
          </p:nvPr>
        </p:nvSpPr>
        <p:spPr>
          <a:xfrm>
            <a:off x="179388" y="1196975"/>
            <a:ext cx="8736012" cy="5051425"/>
          </a:xfrm>
        </p:spPr>
        <p:txBody>
          <a:bodyPr/>
          <a:lstStyle/>
          <a:p>
            <a:pPr>
              <a:spcBef>
                <a:spcPct val="0"/>
              </a:spcBef>
              <a:buFont typeface="Wingdings" pitchFamily="2" charset="2"/>
              <a:buNone/>
            </a:pPr>
            <a:r>
              <a:rPr lang="zh-CN" altLang="en-US" smtClean="0">
                <a:ea typeface="宋体" charset="-122"/>
              </a:rPr>
              <a:t>（二）卫生职业咨询指导</a:t>
            </a:r>
          </a:p>
          <a:p>
            <a:pPr>
              <a:spcBef>
                <a:spcPct val="0"/>
              </a:spcBef>
            </a:pPr>
            <a:r>
              <a:rPr lang="en-US" altLang="zh-CN" smtClean="0">
                <a:ea typeface="宋体" charset="-122"/>
              </a:rPr>
              <a:t>3.</a:t>
            </a:r>
            <a:r>
              <a:rPr lang="zh-CN" altLang="en-US" smtClean="0">
                <a:ea typeface="宋体" charset="-122"/>
              </a:rPr>
              <a:t>职业病防治宣传教育、咨询、指导</a:t>
            </a:r>
            <a:endParaRPr lang="en-US" altLang="zh-CN" smtClean="0">
              <a:ea typeface="宋体" charset="-122"/>
            </a:endParaRPr>
          </a:p>
          <a:p>
            <a:pPr lvl="1">
              <a:spcBef>
                <a:spcPct val="0"/>
              </a:spcBef>
            </a:pPr>
            <a:r>
              <a:rPr lang="zh-CN" altLang="en-US" smtClean="0">
                <a:latin typeface="Arial" charset="0"/>
                <a:ea typeface="宋体" charset="-122"/>
              </a:rPr>
              <a:t>社区职业卫生宣传</a:t>
            </a:r>
            <a:endParaRPr lang="en-US" altLang="zh-CN" smtClean="0">
              <a:latin typeface="Arial" charset="0"/>
              <a:ea typeface="宋体" charset="-122"/>
            </a:endParaRPr>
          </a:p>
          <a:p>
            <a:pPr lvl="1">
              <a:spcBef>
                <a:spcPct val="0"/>
              </a:spcBef>
            </a:pPr>
            <a:r>
              <a:rPr lang="zh-CN" altLang="en-US" smtClean="0">
                <a:latin typeface="Arial" charset="0"/>
                <a:ea typeface="宋体" charset="-122"/>
              </a:rPr>
              <a:t>门诊职业卫生宣传</a:t>
            </a:r>
            <a:endParaRPr lang="en-US" altLang="zh-CN" smtClean="0">
              <a:latin typeface="Arial" charset="0"/>
              <a:ea typeface="宋体" charset="-122"/>
            </a:endParaRPr>
          </a:p>
          <a:p>
            <a:pPr lvl="1">
              <a:spcBef>
                <a:spcPct val="0"/>
              </a:spcBef>
            </a:pPr>
            <a:r>
              <a:rPr lang="zh-CN" altLang="en-US" smtClean="0">
                <a:latin typeface="Arial" charset="0"/>
                <a:ea typeface="宋体" charset="-122"/>
              </a:rPr>
              <a:t>医务人员职业健康教育、咨询、指导</a:t>
            </a:r>
          </a:p>
          <a:p>
            <a:pPr lvl="1">
              <a:spcBef>
                <a:spcPct val="0"/>
              </a:spcBef>
            </a:pPr>
            <a:r>
              <a:rPr lang="zh-CN" altLang="en-US" smtClean="0">
                <a:latin typeface="Arial" charset="0"/>
                <a:ea typeface="宋体" charset="-122"/>
              </a:rPr>
              <a:t>职业卫生宣传教育、咨询、指导工作总结与评估</a:t>
            </a:r>
          </a:p>
          <a:p>
            <a:pPr>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89091" name="Picture 2"/>
          <p:cNvPicPr>
            <a:picLocks noChangeAspect="1" noChangeArrowheads="1"/>
          </p:cNvPicPr>
          <p:nvPr/>
        </p:nvPicPr>
        <p:blipFill>
          <a:blip r:embed="rId2" cstate="print"/>
          <a:srcRect/>
          <a:stretch>
            <a:fillRect/>
          </a:stretch>
        </p:blipFill>
        <p:spPr bwMode="auto">
          <a:xfrm>
            <a:off x="7380288" y="2759075"/>
            <a:ext cx="1152525" cy="1803400"/>
          </a:xfrm>
          <a:prstGeom prst="rect">
            <a:avLst/>
          </a:prstGeom>
          <a:noFill/>
          <a:ln w="9525">
            <a:noFill/>
            <a:miter lim="800000"/>
            <a:headEnd/>
            <a:tailEnd/>
          </a:ln>
        </p:spPr>
      </p:pic>
      <p:sp>
        <p:nvSpPr>
          <p:cNvPr id="89092" name="标题 21"/>
          <p:cNvSpPr>
            <a:spLocks noGrp="1"/>
          </p:cNvSpPr>
          <p:nvPr>
            <p:ph type="title"/>
          </p:nvPr>
        </p:nvSpPr>
        <p:spPr/>
        <p:txBody>
          <a:bodyPr/>
          <a:lstStyle/>
          <a:p>
            <a:r>
              <a:rPr lang="zh-CN" altLang="en-US" smtClean="0">
                <a:ea typeface="宋体" charset="-122"/>
              </a:rPr>
              <a:t>三、卫生监督协管内容</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7" name="TextBox 6"/>
          <p:cNvSpPr txBox="1">
            <a:spLocks noChangeArrowheads="1"/>
          </p:cNvSpPr>
          <p:nvPr/>
        </p:nvSpPr>
        <p:spPr bwMode="auto">
          <a:xfrm>
            <a:off x="323850" y="1125538"/>
            <a:ext cx="6192838" cy="1006475"/>
          </a:xfrm>
          <a:prstGeom prst="rect">
            <a:avLst/>
          </a:prstGeom>
          <a:noFill/>
          <a:ln w="9525">
            <a:noFill/>
            <a:miter lim="800000"/>
            <a:headEnd/>
            <a:tailEnd/>
          </a:ln>
        </p:spPr>
        <p:txBody>
          <a:bodyPr>
            <a:spAutoFit/>
          </a:bodyPr>
          <a:lstStyle/>
          <a:p>
            <a:pPr marL="342900" indent="-342900" eaLnBrk="0" hangingPunct="0">
              <a:spcBef>
                <a:spcPts val="0"/>
              </a:spcBef>
              <a:buClr>
                <a:schemeClr val="hlink"/>
              </a:buClr>
              <a:defRPr/>
            </a:pPr>
            <a:r>
              <a:rPr lang="zh-CN" altLang="en-US" sz="3200" b="1" dirty="0">
                <a:latin typeface="+mn-lt"/>
                <a:ea typeface="+mn-ea"/>
              </a:rPr>
              <a:t>（三）饮用水卫生安全巡查</a:t>
            </a:r>
          </a:p>
          <a:p>
            <a:pPr marL="342900" indent="-342900" eaLnBrk="0" hangingPunct="0">
              <a:spcBef>
                <a:spcPts val="0"/>
              </a:spcBef>
              <a:buClr>
                <a:schemeClr val="hlink"/>
              </a:buClr>
              <a:defRPr/>
            </a:pPr>
            <a:r>
              <a:rPr lang="en-US" altLang="zh-CN" sz="2800" b="1" dirty="0">
                <a:latin typeface="+mn-lt"/>
                <a:ea typeface="+mn-ea"/>
              </a:rPr>
              <a:t>1.</a:t>
            </a:r>
            <a:r>
              <a:rPr lang="zh-CN" altLang="en-US" sz="2800" b="1" dirty="0">
                <a:latin typeface="+mn-lt"/>
                <a:ea typeface="+mn-ea"/>
              </a:rPr>
              <a:t>饮用水卫生的卫生监督协管流程</a:t>
            </a:r>
          </a:p>
        </p:txBody>
      </p:sp>
      <p:sp>
        <p:nvSpPr>
          <p:cNvPr id="8" name="右箭头标注 7"/>
          <p:cNvSpPr/>
          <p:nvPr/>
        </p:nvSpPr>
        <p:spPr>
          <a:xfrm>
            <a:off x="857250" y="2500313"/>
            <a:ext cx="571500" cy="785812"/>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chemeClr val="tx2"/>
                </a:solidFill>
              </a:rPr>
              <a:t>巡查</a:t>
            </a:r>
          </a:p>
        </p:txBody>
      </p:sp>
      <p:sp>
        <p:nvSpPr>
          <p:cNvPr id="9" name="右箭头标注 8"/>
          <p:cNvSpPr/>
          <p:nvPr/>
        </p:nvSpPr>
        <p:spPr>
          <a:xfrm>
            <a:off x="857250" y="3643313"/>
            <a:ext cx="2000250" cy="1071562"/>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chemeClr val="tx2"/>
                </a:solidFill>
              </a:rPr>
              <a:t>现场检测</a:t>
            </a:r>
          </a:p>
        </p:txBody>
      </p:sp>
      <p:sp>
        <p:nvSpPr>
          <p:cNvPr id="10" name="右箭头标注 9"/>
          <p:cNvSpPr/>
          <p:nvPr/>
        </p:nvSpPr>
        <p:spPr>
          <a:xfrm>
            <a:off x="857250" y="5000625"/>
            <a:ext cx="2000250" cy="1071563"/>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chemeClr val="tx2"/>
                </a:solidFill>
              </a:rPr>
              <a:t>异常报告</a:t>
            </a:r>
          </a:p>
        </p:txBody>
      </p:sp>
      <p:sp>
        <p:nvSpPr>
          <p:cNvPr id="11" name="右箭头标注 10"/>
          <p:cNvSpPr/>
          <p:nvPr/>
        </p:nvSpPr>
        <p:spPr>
          <a:xfrm>
            <a:off x="1428750" y="2357438"/>
            <a:ext cx="1357313" cy="1000125"/>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chemeClr val="tx2"/>
                </a:solidFill>
              </a:rPr>
              <a:t>掌握基本底数并记录</a:t>
            </a:r>
          </a:p>
        </p:txBody>
      </p:sp>
      <p:sp>
        <p:nvSpPr>
          <p:cNvPr id="12" name="TextBox 11"/>
          <p:cNvSpPr txBox="1">
            <a:spLocks noChangeArrowheads="1"/>
          </p:cNvSpPr>
          <p:nvPr/>
        </p:nvSpPr>
        <p:spPr bwMode="auto">
          <a:xfrm>
            <a:off x="3000375" y="2286000"/>
            <a:ext cx="2357438" cy="366713"/>
          </a:xfrm>
          <a:prstGeom prst="rect">
            <a:avLst/>
          </a:prstGeom>
          <a:noFill/>
          <a:ln w="9525">
            <a:noFill/>
            <a:miter lim="800000"/>
            <a:headEnd/>
            <a:tailEnd/>
          </a:ln>
        </p:spPr>
        <p:txBody>
          <a:bodyPr>
            <a:spAutoFit/>
          </a:bodyPr>
          <a:lstStyle/>
          <a:p>
            <a:r>
              <a:rPr lang="zh-CN" altLang="en-US">
                <a:solidFill>
                  <a:schemeClr val="tx2"/>
                </a:solidFill>
              </a:rPr>
              <a:t>农村集中式供水单位</a:t>
            </a:r>
          </a:p>
        </p:txBody>
      </p:sp>
      <p:sp>
        <p:nvSpPr>
          <p:cNvPr id="13" name="TextBox 12"/>
          <p:cNvSpPr txBox="1">
            <a:spLocks noChangeArrowheads="1"/>
          </p:cNvSpPr>
          <p:nvPr/>
        </p:nvSpPr>
        <p:spPr bwMode="auto">
          <a:xfrm>
            <a:off x="3000375" y="2606675"/>
            <a:ext cx="2500313" cy="366713"/>
          </a:xfrm>
          <a:prstGeom prst="rect">
            <a:avLst/>
          </a:prstGeom>
          <a:noFill/>
          <a:ln w="9525">
            <a:noFill/>
            <a:miter lim="800000"/>
            <a:headEnd/>
            <a:tailEnd/>
          </a:ln>
        </p:spPr>
        <p:txBody>
          <a:bodyPr>
            <a:spAutoFit/>
          </a:bodyPr>
          <a:lstStyle/>
          <a:p>
            <a:r>
              <a:rPr lang="zh-CN" altLang="en-US">
                <a:solidFill>
                  <a:schemeClr val="tx2"/>
                </a:solidFill>
              </a:rPr>
              <a:t>城市二次供水单位</a:t>
            </a:r>
          </a:p>
        </p:txBody>
      </p:sp>
      <p:sp>
        <p:nvSpPr>
          <p:cNvPr id="14" name="TextBox 13"/>
          <p:cNvSpPr txBox="1">
            <a:spLocks noChangeArrowheads="1"/>
          </p:cNvSpPr>
          <p:nvPr/>
        </p:nvSpPr>
        <p:spPr bwMode="auto">
          <a:xfrm>
            <a:off x="3000375" y="2928938"/>
            <a:ext cx="2500313" cy="366712"/>
          </a:xfrm>
          <a:prstGeom prst="rect">
            <a:avLst/>
          </a:prstGeom>
          <a:noFill/>
          <a:ln w="9525">
            <a:noFill/>
            <a:miter lim="800000"/>
            <a:headEnd/>
            <a:tailEnd/>
          </a:ln>
        </p:spPr>
        <p:txBody>
          <a:bodyPr>
            <a:spAutoFit/>
          </a:bodyPr>
          <a:lstStyle/>
          <a:p>
            <a:r>
              <a:rPr lang="zh-CN" altLang="en-US">
                <a:solidFill>
                  <a:schemeClr val="tx2"/>
                </a:solidFill>
              </a:rPr>
              <a:t>城乡学校供水设施</a:t>
            </a:r>
          </a:p>
        </p:txBody>
      </p:sp>
      <p:cxnSp>
        <p:nvCxnSpPr>
          <p:cNvPr id="18" name="直接连接符 17"/>
          <p:cNvCxnSpPr/>
          <p:nvPr/>
        </p:nvCxnSpPr>
        <p:spPr>
          <a:xfrm rot="10800000">
            <a:off x="2857500" y="2428875"/>
            <a:ext cx="214313" cy="158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2501106" y="2785269"/>
            <a:ext cx="714375" cy="158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10800000">
            <a:off x="2857500" y="3143250"/>
            <a:ext cx="214313" cy="158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10800000">
            <a:off x="2928938" y="3786188"/>
            <a:ext cx="214312" cy="158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rot="5400000">
            <a:off x="2572544" y="4142582"/>
            <a:ext cx="714375" cy="158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rot="10800000">
            <a:off x="2928938" y="4500563"/>
            <a:ext cx="214312" cy="158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rot="10800000">
            <a:off x="3000375" y="5214938"/>
            <a:ext cx="214313" cy="158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2643981" y="5571332"/>
            <a:ext cx="714375" cy="158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10800000">
            <a:off x="3000375" y="5929313"/>
            <a:ext cx="214313" cy="1587"/>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9" name="TextBox 28"/>
          <p:cNvSpPr txBox="1">
            <a:spLocks noChangeArrowheads="1"/>
          </p:cNvSpPr>
          <p:nvPr/>
        </p:nvSpPr>
        <p:spPr bwMode="auto">
          <a:xfrm>
            <a:off x="3143250" y="3643313"/>
            <a:ext cx="3000375" cy="366712"/>
          </a:xfrm>
          <a:prstGeom prst="rect">
            <a:avLst/>
          </a:prstGeom>
          <a:noFill/>
          <a:ln w="9525">
            <a:noFill/>
            <a:miter lim="800000"/>
            <a:headEnd/>
            <a:tailEnd/>
          </a:ln>
        </p:spPr>
        <p:txBody>
          <a:bodyPr>
            <a:spAutoFit/>
          </a:bodyPr>
          <a:lstStyle/>
          <a:p>
            <a:r>
              <a:rPr lang="zh-CN" altLang="en-US">
                <a:solidFill>
                  <a:schemeClr val="tx2"/>
                </a:solidFill>
              </a:rPr>
              <a:t>对供水设施出口水检测</a:t>
            </a:r>
          </a:p>
        </p:txBody>
      </p:sp>
      <p:sp>
        <p:nvSpPr>
          <p:cNvPr id="30" name="TextBox 29"/>
          <p:cNvSpPr txBox="1">
            <a:spLocks noChangeArrowheads="1"/>
          </p:cNvSpPr>
          <p:nvPr/>
        </p:nvSpPr>
        <p:spPr bwMode="auto">
          <a:xfrm>
            <a:off x="3143250" y="3965575"/>
            <a:ext cx="2500313" cy="368300"/>
          </a:xfrm>
          <a:prstGeom prst="rect">
            <a:avLst/>
          </a:prstGeom>
          <a:noFill/>
          <a:ln w="9525">
            <a:noFill/>
            <a:miter lim="800000"/>
            <a:headEnd/>
            <a:tailEnd/>
          </a:ln>
        </p:spPr>
        <p:txBody>
          <a:bodyPr>
            <a:spAutoFit/>
          </a:bodyPr>
          <a:lstStyle/>
          <a:p>
            <a:r>
              <a:rPr lang="zh-CN" altLang="en-US">
                <a:solidFill>
                  <a:schemeClr val="tx2"/>
                </a:solidFill>
              </a:rPr>
              <a:t>对居民龙头水检测</a:t>
            </a:r>
          </a:p>
        </p:txBody>
      </p:sp>
      <p:sp>
        <p:nvSpPr>
          <p:cNvPr id="31" name="TextBox 30"/>
          <p:cNvSpPr txBox="1">
            <a:spLocks noChangeArrowheads="1"/>
          </p:cNvSpPr>
          <p:nvPr/>
        </p:nvSpPr>
        <p:spPr bwMode="auto">
          <a:xfrm>
            <a:off x="3143250" y="4286250"/>
            <a:ext cx="2500313" cy="366713"/>
          </a:xfrm>
          <a:prstGeom prst="rect">
            <a:avLst/>
          </a:prstGeom>
          <a:noFill/>
          <a:ln w="9525">
            <a:noFill/>
            <a:miter lim="800000"/>
            <a:headEnd/>
            <a:tailEnd/>
          </a:ln>
        </p:spPr>
        <p:txBody>
          <a:bodyPr>
            <a:spAutoFit/>
          </a:bodyPr>
          <a:lstStyle/>
          <a:p>
            <a:r>
              <a:rPr lang="zh-CN" altLang="en-US">
                <a:solidFill>
                  <a:schemeClr val="tx2"/>
                </a:solidFill>
              </a:rPr>
              <a:t>对学校龙头水检测</a:t>
            </a:r>
          </a:p>
        </p:txBody>
      </p:sp>
      <p:sp>
        <p:nvSpPr>
          <p:cNvPr id="32" name="TextBox 31"/>
          <p:cNvSpPr txBox="1">
            <a:spLocks noChangeArrowheads="1"/>
          </p:cNvSpPr>
          <p:nvPr/>
        </p:nvSpPr>
        <p:spPr bwMode="auto">
          <a:xfrm>
            <a:off x="3286125" y="5000625"/>
            <a:ext cx="3000375" cy="366713"/>
          </a:xfrm>
          <a:prstGeom prst="rect">
            <a:avLst/>
          </a:prstGeom>
          <a:noFill/>
          <a:ln w="9525">
            <a:noFill/>
            <a:miter lim="800000"/>
            <a:headEnd/>
            <a:tailEnd/>
          </a:ln>
        </p:spPr>
        <p:txBody>
          <a:bodyPr>
            <a:spAutoFit/>
          </a:bodyPr>
          <a:lstStyle/>
          <a:p>
            <a:r>
              <a:rPr lang="zh-CN" altLang="en-US">
                <a:solidFill>
                  <a:schemeClr val="tx2"/>
                </a:solidFill>
              </a:rPr>
              <a:t>现场水质检测不合格</a:t>
            </a:r>
          </a:p>
        </p:txBody>
      </p:sp>
      <p:sp>
        <p:nvSpPr>
          <p:cNvPr id="33" name="TextBox 32"/>
          <p:cNvSpPr txBox="1">
            <a:spLocks noChangeArrowheads="1"/>
          </p:cNvSpPr>
          <p:nvPr/>
        </p:nvSpPr>
        <p:spPr bwMode="auto">
          <a:xfrm>
            <a:off x="3286125" y="5357813"/>
            <a:ext cx="2786063" cy="366712"/>
          </a:xfrm>
          <a:prstGeom prst="rect">
            <a:avLst/>
          </a:prstGeom>
          <a:noFill/>
          <a:ln w="9525">
            <a:noFill/>
            <a:miter lim="800000"/>
            <a:headEnd/>
            <a:tailEnd/>
          </a:ln>
        </p:spPr>
        <p:txBody>
          <a:bodyPr>
            <a:spAutoFit/>
          </a:bodyPr>
          <a:lstStyle/>
          <a:p>
            <a:r>
              <a:rPr lang="zh-CN" altLang="en-US">
                <a:solidFill>
                  <a:schemeClr val="tx2"/>
                </a:solidFill>
              </a:rPr>
              <a:t>群众对水质感官异常报告</a:t>
            </a:r>
          </a:p>
        </p:txBody>
      </p:sp>
      <p:sp>
        <p:nvSpPr>
          <p:cNvPr id="34" name="TextBox 33"/>
          <p:cNvSpPr txBox="1">
            <a:spLocks noChangeArrowheads="1"/>
          </p:cNvSpPr>
          <p:nvPr/>
        </p:nvSpPr>
        <p:spPr bwMode="auto">
          <a:xfrm>
            <a:off x="3286125" y="5715000"/>
            <a:ext cx="2357438" cy="641350"/>
          </a:xfrm>
          <a:prstGeom prst="rect">
            <a:avLst/>
          </a:prstGeom>
          <a:noFill/>
          <a:ln w="9525">
            <a:noFill/>
            <a:miter lim="800000"/>
            <a:headEnd/>
            <a:tailEnd/>
          </a:ln>
        </p:spPr>
        <p:txBody>
          <a:bodyPr>
            <a:spAutoFit/>
          </a:bodyPr>
          <a:lstStyle/>
          <a:p>
            <a:r>
              <a:rPr lang="en-US" altLang="zh-CN">
                <a:solidFill>
                  <a:schemeClr val="tx2"/>
                </a:solidFill>
              </a:rPr>
              <a:t>24h</a:t>
            </a:r>
            <a:r>
              <a:rPr lang="zh-CN" altLang="en-US">
                <a:solidFill>
                  <a:schemeClr val="tx2"/>
                </a:solidFill>
              </a:rPr>
              <a:t>发现</a:t>
            </a:r>
            <a:r>
              <a:rPr lang="en-US" altLang="zh-CN">
                <a:solidFill>
                  <a:schemeClr val="tx2"/>
                </a:solidFill>
              </a:rPr>
              <a:t>3</a:t>
            </a:r>
            <a:r>
              <a:rPr lang="zh-CN" altLang="en-US">
                <a:solidFill>
                  <a:schemeClr val="tx2"/>
                </a:solidFill>
              </a:rPr>
              <a:t>例以上有共同饮水史的疑似病例</a:t>
            </a:r>
          </a:p>
        </p:txBody>
      </p:sp>
      <p:cxnSp>
        <p:nvCxnSpPr>
          <p:cNvPr id="36" name="直接连接符 35"/>
          <p:cNvCxnSpPr/>
          <p:nvPr/>
        </p:nvCxnSpPr>
        <p:spPr>
          <a:xfrm>
            <a:off x="5214938" y="2428875"/>
            <a:ext cx="357187" cy="158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5400000">
            <a:off x="4394200" y="3606800"/>
            <a:ext cx="2357438" cy="158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5214938" y="4786313"/>
            <a:ext cx="357187" cy="158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5857875" y="5072063"/>
            <a:ext cx="357188" cy="158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5400000">
            <a:off x="5645150" y="5643563"/>
            <a:ext cx="1141413" cy="158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5857875" y="6215063"/>
            <a:ext cx="357188" cy="1587"/>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1" name="右箭头 50"/>
          <p:cNvSpPr/>
          <p:nvPr/>
        </p:nvSpPr>
        <p:spPr>
          <a:xfrm>
            <a:off x="5572125" y="3357563"/>
            <a:ext cx="928688" cy="714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3" name="右箭头 52"/>
          <p:cNvSpPr/>
          <p:nvPr/>
        </p:nvSpPr>
        <p:spPr>
          <a:xfrm>
            <a:off x="6215063" y="5500688"/>
            <a:ext cx="357187" cy="714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4" name="圆角矩形 53"/>
          <p:cNvSpPr/>
          <p:nvPr/>
        </p:nvSpPr>
        <p:spPr>
          <a:xfrm>
            <a:off x="6572250" y="2214563"/>
            <a:ext cx="785813" cy="19288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chemeClr val="tx2"/>
                </a:solidFill>
              </a:rPr>
              <a:t>填写卫生监督协管巡查记录表格</a:t>
            </a:r>
          </a:p>
        </p:txBody>
      </p:sp>
      <p:sp>
        <p:nvSpPr>
          <p:cNvPr id="55" name="圆角矩形 54"/>
          <p:cNvSpPr/>
          <p:nvPr/>
        </p:nvSpPr>
        <p:spPr>
          <a:xfrm>
            <a:off x="6643688" y="4429125"/>
            <a:ext cx="785812" cy="19288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chemeClr val="tx2"/>
                </a:solidFill>
              </a:rPr>
              <a:t>填写卫生监督协管信息报告表格</a:t>
            </a:r>
          </a:p>
        </p:txBody>
      </p:sp>
      <p:cxnSp>
        <p:nvCxnSpPr>
          <p:cNvPr id="57" name="直接连接符 56"/>
          <p:cNvCxnSpPr/>
          <p:nvPr/>
        </p:nvCxnSpPr>
        <p:spPr>
          <a:xfrm>
            <a:off x="7500938" y="3214688"/>
            <a:ext cx="357187"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rot="5400000">
            <a:off x="6680200" y="4392613"/>
            <a:ext cx="2357437"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7500938" y="5572125"/>
            <a:ext cx="357187" cy="1588"/>
          </a:xfrm>
          <a:prstGeom prst="line">
            <a:avLst/>
          </a:prstGeom>
        </p:spPr>
        <p:style>
          <a:lnRef idx="1">
            <a:schemeClr val="accent1"/>
          </a:lnRef>
          <a:fillRef idx="0">
            <a:schemeClr val="accent1"/>
          </a:fillRef>
          <a:effectRef idx="0">
            <a:schemeClr val="accent1"/>
          </a:effectRef>
          <a:fontRef idx="minor">
            <a:schemeClr val="tx1"/>
          </a:fontRef>
        </p:style>
      </p:cxnSp>
      <p:sp>
        <p:nvSpPr>
          <p:cNvPr id="60" name="右箭头 59"/>
          <p:cNvSpPr/>
          <p:nvPr/>
        </p:nvSpPr>
        <p:spPr>
          <a:xfrm>
            <a:off x="7858125" y="4071938"/>
            <a:ext cx="357188" cy="357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1" name="圆角矩形 60"/>
          <p:cNvSpPr/>
          <p:nvPr/>
        </p:nvSpPr>
        <p:spPr>
          <a:xfrm>
            <a:off x="8286750" y="2928938"/>
            <a:ext cx="571500" cy="28575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chemeClr val="tx2"/>
                </a:solidFill>
              </a:rPr>
              <a:t>上</a:t>
            </a:r>
            <a:endParaRPr lang="en-US" altLang="zh-CN" dirty="0">
              <a:solidFill>
                <a:schemeClr val="tx2"/>
              </a:solidFill>
            </a:endParaRPr>
          </a:p>
          <a:p>
            <a:pPr algn="ctr">
              <a:defRPr/>
            </a:pPr>
            <a:r>
              <a:rPr lang="zh-CN" altLang="en-US" dirty="0">
                <a:solidFill>
                  <a:schemeClr val="tx2"/>
                </a:solidFill>
              </a:rPr>
              <a:t>报</a:t>
            </a:r>
            <a:endParaRPr lang="en-US" altLang="zh-CN" dirty="0">
              <a:solidFill>
                <a:schemeClr val="tx2"/>
              </a:solidFill>
            </a:endParaRPr>
          </a:p>
          <a:p>
            <a:pPr algn="ctr">
              <a:defRPr/>
            </a:pPr>
            <a:r>
              <a:rPr lang="zh-CN" altLang="en-US" dirty="0">
                <a:solidFill>
                  <a:schemeClr val="tx2"/>
                </a:solidFill>
              </a:rPr>
              <a:t>卫</a:t>
            </a:r>
            <a:endParaRPr lang="en-US" altLang="zh-CN" dirty="0">
              <a:solidFill>
                <a:schemeClr val="tx2"/>
              </a:solidFill>
            </a:endParaRPr>
          </a:p>
          <a:p>
            <a:pPr algn="ctr">
              <a:defRPr/>
            </a:pPr>
            <a:r>
              <a:rPr lang="zh-CN" altLang="en-US" dirty="0">
                <a:solidFill>
                  <a:schemeClr val="tx2"/>
                </a:solidFill>
              </a:rPr>
              <a:t>生</a:t>
            </a:r>
            <a:endParaRPr lang="en-US" altLang="zh-CN" dirty="0">
              <a:solidFill>
                <a:schemeClr val="tx2"/>
              </a:solidFill>
            </a:endParaRPr>
          </a:p>
          <a:p>
            <a:pPr algn="ctr">
              <a:defRPr/>
            </a:pPr>
            <a:r>
              <a:rPr lang="zh-CN" altLang="en-US" dirty="0">
                <a:solidFill>
                  <a:schemeClr val="tx2"/>
                </a:solidFill>
              </a:rPr>
              <a:t>监</a:t>
            </a:r>
            <a:endParaRPr lang="en-US" altLang="zh-CN" dirty="0">
              <a:solidFill>
                <a:schemeClr val="tx2"/>
              </a:solidFill>
            </a:endParaRPr>
          </a:p>
          <a:p>
            <a:pPr algn="ctr">
              <a:defRPr/>
            </a:pPr>
            <a:r>
              <a:rPr lang="zh-CN" altLang="en-US" dirty="0">
                <a:solidFill>
                  <a:schemeClr val="tx2"/>
                </a:solidFill>
              </a:rPr>
              <a:t>督</a:t>
            </a:r>
            <a:endParaRPr lang="en-US" altLang="zh-CN" dirty="0">
              <a:solidFill>
                <a:schemeClr val="tx2"/>
              </a:solidFill>
            </a:endParaRPr>
          </a:p>
          <a:p>
            <a:pPr algn="ctr">
              <a:defRPr/>
            </a:pPr>
            <a:r>
              <a:rPr lang="zh-CN" altLang="en-US" dirty="0">
                <a:solidFill>
                  <a:schemeClr val="tx2"/>
                </a:solidFill>
              </a:rPr>
              <a:t>机</a:t>
            </a:r>
            <a:endParaRPr lang="en-US" altLang="zh-CN" dirty="0">
              <a:solidFill>
                <a:schemeClr val="tx2"/>
              </a:solidFill>
            </a:endParaRPr>
          </a:p>
          <a:p>
            <a:pPr algn="ctr">
              <a:defRPr/>
            </a:pPr>
            <a:r>
              <a:rPr lang="zh-CN" altLang="en-US" dirty="0">
                <a:solidFill>
                  <a:schemeClr val="tx2"/>
                </a:solidFill>
              </a:rPr>
              <a:t>构</a:t>
            </a:r>
          </a:p>
        </p:txBody>
      </p:sp>
      <p:pic>
        <p:nvPicPr>
          <p:cNvPr id="90152" name="Picture 2"/>
          <p:cNvPicPr>
            <a:picLocks noChangeAspect="1" noChangeArrowheads="1"/>
          </p:cNvPicPr>
          <p:nvPr/>
        </p:nvPicPr>
        <p:blipFill>
          <a:blip r:embed="rId2" cstate="print"/>
          <a:srcRect/>
          <a:stretch>
            <a:fillRect/>
          </a:stretch>
        </p:blipFill>
        <p:spPr bwMode="auto">
          <a:xfrm>
            <a:off x="7429500" y="1143000"/>
            <a:ext cx="1522413" cy="1143000"/>
          </a:xfrm>
          <a:prstGeom prst="rect">
            <a:avLst/>
          </a:prstGeom>
          <a:noFill/>
          <a:ln w="9525">
            <a:noFill/>
            <a:miter lim="800000"/>
            <a:headEnd/>
            <a:tailEnd/>
          </a:ln>
        </p:spPr>
      </p:pic>
      <p:sp>
        <p:nvSpPr>
          <p:cNvPr id="90153" name="标题 21"/>
          <p:cNvSpPr>
            <a:spLocks noGrp="1"/>
          </p:cNvSpPr>
          <p:nvPr>
            <p:ph type="title"/>
          </p:nvPr>
        </p:nvSpPr>
        <p:spPr/>
        <p:txBody>
          <a:bodyPr/>
          <a:lstStyle/>
          <a:p>
            <a:r>
              <a:rPr lang="zh-CN" altLang="en-US" smtClean="0">
                <a:ea typeface="宋体" charset="-122"/>
              </a:rPr>
              <a:t>三、卫生监督协管内容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2000"/>
                                        <p:tgtEl>
                                          <p:spTgt spid="8"/>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2000"/>
                                        <p:tgtEl>
                                          <p:spTgt spid="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20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2000"/>
                                        <p:tgtEl>
                                          <p:spTgt spid="11"/>
                                        </p:tgtEl>
                                      </p:cBhvr>
                                    </p:animEffect>
                                  </p:childTnLst>
                                </p:cTn>
                              </p:par>
                              <p:par>
                                <p:cTn id="23" presetID="22" presetClass="entr" presetSubtype="8"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2000"/>
                                        <p:tgtEl>
                                          <p:spTgt spid="18"/>
                                        </p:tgtEl>
                                      </p:cBhvr>
                                    </p:animEffect>
                                  </p:childTnLst>
                                </p:cTn>
                              </p:par>
                              <p:par>
                                <p:cTn id="26" presetID="22" presetClass="entr" presetSubtype="8" fill="hold"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left)">
                                      <p:cBhvr>
                                        <p:cTn id="28" dur="2000"/>
                                        <p:tgtEl>
                                          <p:spTgt spid="21"/>
                                        </p:tgtEl>
                                      </p:cBhvr>
                                    </p:animEffect>
                                  </p:childTnLst>
                                </p:cTn>
                              </p:par>
                              <p:par>
                                <p:cTn id="29" presetID="22" presetClass="entr" presetSubtype="8"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2000"/>
                                        <p:tgtEl>
                                          <p:spTgt spid="22"/>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left)">
                                      <p:cBhvr>
                                        <p:cTn id="34" dur="2000"/>
                                        <p:tgtEl>
                                          <p:spTgt spid="12"/>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left)">
                                      <p:cBhvr>
                                        <p:cTn id="37" dur="2000"/>
                                        <p:tgtEl>
                                          <p:spTgt spid="1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left)">
                                      <p:cBhvr>
                                        <p:cTn id="40" dur="2000"/>
                                        <p:tgtEl>
                                          <p:spTgt spid="14"/>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left)">
                                      <p:cBhvr>
                                        <p:cTn id="45" dur="2000"/>
                                        <p:tgtEl>
                                          <p:spTgt spid="23"/>
                                        </p:tgtEl>
                                      </p:cBhvr>
                                    </p:animEffect>
                                  </p:childTnLst>
                                </p:cTn>
                              </p:par>
                              <p:par>
                                <p:cTn id="46" presetID="22" presetClass="entr" presetSubtype="8" fill="hold" nodeType="with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wipe(left)">
                                      <p:cBhvr>
                                        <p:cTn id="48" dur="2000"/>
                                        <p:tgtEl>
                                          <p:spTgt spid="24"/>
                                        </p:tgtEl>
                                      </p:cBhvr>
                                    </p:animEffect>
                                  </p:childTnLst>
                                </p:cTn>
                              </p:par>
                              <p:par>
                                <p:cTn id="49" presetID="22" presetClass="entr" presetSubtype="8" fill="hold" nodeType="with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left)">
                                      <p:cBhvr>
                                        <p:cTn id="51" dur="2000"/>
                                        <p:tgtEl>
                                          <p:spTgt spid="2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wipe(left)">
                                      <p:cBhvr>
                                        <p:cTn id="54" dur="2000"/>
                                        <p:tgtEl>
                                          <p:spTgt spid="2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2000"/>
                                        <p:tgtEl>
                                          <p:spTgt spid="3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wipe(left)">
                                      <p:cBhvr>
                                        <p:cTn id="60" dur="2000"/>
                                        <p:tgtEl>
                                          <p:spTgt spid="31"/>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8" fill="hold" nodeType="click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left)">
                                      <p:cBhvr>
                                        <p:cTn id="65" dur="2000"/>
                                        <p:tgtEl>
                                          <p:spTgt spid="26"/>
                                        </p:tgtEl>
                                      </p:cBhvr>
                                    </p:animEffect>
                                  </p:childTnLst>
                                </p:cTn>
                              </p:par>
                              <p:par>
                                <p:cTn id="66" presetID="22" presetClass="entr" presetSubtype="8" fill="hold" nodeType="with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wipe(left)">
                                      <p:cBhvr>
                                        <p:cTn id="68" dur="2000"/>
                                        <p:tgtEl>
                                          <p:spTgt spid="27"/>
                                        </p:tgtEl>
                                      </p:cBhvr>
                                    </p:animEffect>
                                  </p:childTnLst>
                                </p:cTn>
                              </p:par>
                              <p:par>
                                <p:cTn id="69" presetID="22" presetClass="entr" presetSubtype="8" fill="hold" nodeType="with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2000"/>
                                        <p:tgtEl>
                                          <p:spTgt spid="28"/>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wipe(left)">
                                      <p:cBhvr>
                                        <p:cTn id="74" dur="2000"/>
                                        <p:tgtEl>
                                          <p:spTgt spid="3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wipe(left)">
                                      <p:cBhvr>
                                        <p:cTn id="77" dur="2000"/>
                                        <p:tgtEl>
                                          <p:spTgt spid="33"/>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34"/>
                                        </p:tgtEl>
                                        <p:attrNameLst>
                                          <p:attrName>style.visibility</p:attrName>
                                        </p:attrNameLst>
                                      </p:cBhvr>
                                      <p:to>
                                        <p:strVal val="visible"/>
                                      </p:to>
                                    </p:set>
                                    <p:animEffect transition="in" filter="wipe(left)">
                                      <p:cBhvr>
                                        <p:cTn id="80" dur="2000"/>
                                        <p:tgtEl>
                                          <p:spTgt spid="34"/>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8" fill="hold" nodeType="click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wipe(left)">
                                      <p:cBhvr>
                                        <p:cTn id="85" dur="2000"/>
                                        <p:tgtEl>
                                          <p:spTgt spid="36"/>
                                        </p:tgtEl>
                                      </p:cBhvr>
                                    </p:animEffect>
                                  </p:childTnLst>
                                </p:cTn>
                              </p:par>
                              <p:par>
                                <p:cTn id="86" presetID="22" presetClass="entr" presetSubtype="8" fill="hold" nodeType="withEffect">
                                  <p:stCondLst>
                                    <p:cond delay="0"/>
                                  </p:stCondLst>
                                  <p:childTnLst>
                                    <p:set>
                                      <p:cBhvr>
                                        <p:cTn id="87" dur="1" fill="hold">
                                          <p:stCondLst>
                                            <p:cond delay="0"/>
                                          </p:stCondLst>
                                        </p:cTn>
                                        <p:tgtEl>
                                          <p:spTgt spid="38"/>
                                        </p:tgtEl>
                                        <p:attrNameLst>
                                          <p:attrName>style.visibility</p:attrName>
                                        </p:attrNameLst>
                                      </p:cBhvr>
                                      <p:to>
                                        <p:strVal val="visible"/>
                                      </p:to>
                                    </p:set>
                                    <p:animEffect transition="in" filter="wipe(left)">
                                      <p:cBhvr>
                                        <p:cTn id="88" dur="2000"/>
                                        <p:tgtEl>
                                          <p:spTgt spid="38"/>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51"/>
                                        </p:tgtEl>
                                        <p:attrNameLst>
                                          <p:attrName>style.visibility</p:attrName>
                                        </p:attrNameLst>
                                      </p:cBhvr>
                                      <p:to>
                                        <p:strVal val="visible"/>
                                      </p:to>
                                    </p:set>
                                    <p:animEffect transition="in" filter="wipe(left)">
                                      <p:cBhvr>
                                        <p:cTn id="91" dur="2000"/>
                                        <p:tgtEl>
                                          <p:spTgt spid="51"/>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54"/>
                                        </p:tgtEl>
                                        <p:attrNameLst>
                                          <p:attrName>style.visibility</p:attrName>
                                        </p:attrNameLst>
                                      </p:cBhvr>
                                      <p:to>
                                        <p:strVal val="visible"/>
                                      </p:to>
                                    </p:set>
                                    <p:animEffect transition="in" filter="wipe(left)">
                                      <p:cBhvr>
                                        <p:cTn id="94" dur="2000"/>
                                        <p:tgtEl>
                                          <p:spTgt spid="54"/>
                                        </p:tgtEl>
                                      </p:cBhvr>
                                    </p:animEffect>
                                  </p:childTnLst>
                                </p:cTn>
                              </p:par>
                            </p:childTnLst>
                          </p:cTn>
                        </p:par>
                      </p:childTnLst>
                    </p:cTn>
                  </p:par>
                  <p:par>
                    <p:cTn id="95" fill="hold">
                      <p:stCondLst>
                        <p:cond delay="indefinite"/>
                      </p:stCondLst>
                      <p:childTnLst>
                        <p:par>
                          <p:cTn id="96" fill="hold">
                            <p:stCondLst>
                              <p:cond delay="0"/>
                            </p:stCondLst>
                            <p:childTnLst>
                              <p:par>
                                <p:cTn id="97" presetID="22" presetClass="entr" presetSubtype="8" fill="hold" nodeType="clickEffect">
                                  <p:stCondLst>
                                    <p:cond delay="0"/>
                                  </p:stCondLst>
                                  <p:childTnLst>
                                    <p:set>
                                      <p:cBhvr>
                                        <p:cTn id="98" dur="1" fill="hold">
                                          <p:stCondLst>
                                            <p:cond delay="0"/>
                                          </p:stCondLst>
                                        </p:cTn>
                                        <p:tgtEl>
                                          <p:spTgt spid="44"/>
                                        </p:tgtEl>
                                        <p:attrNameLst>
                                          <p:attrName>style.visibility</p:attrName>
                                        </p:attrNameLst>
                                      </p:cBhvr>
                                      <p:to>
                                        <p:strVal val="visible"/>
                                      </p:to>
                                    </p:set>
                                    <p:animEffect transition="in" filter="wipe(left)">
                                      <p:cBhvr>
                                        <p:cTn id="99" dur="2000"/>
                                        <p:tgtEl>
                                          <p:spTgt spid="44"/>
                                        </p:tgtEl>
                                      </p:cBhvr>
                                    </p:animEffect>
                                  </p:childTnLst>
                                </p:cTn>
                              </p:par>
                              <p:par>
                                <p:cTn id="100" presetID="22" presetClass="entr" presetSubtype="8" fill="hold" nodeType="withEffect">
                                  <p:stCondLst>
                                    <p:cond delay="0"/>
                                  </p:stCondLst>
                                  <p:childTnLst>
                                    <p:set>
                                      <p:cBhvr>
                                        <p:cTn id="101" dur="1" fill="hold">
                                          <p:stCondLst>
                                            <p:cond delay="0"/>
                                          </p:stCondLst>
                                        </p:cTn>
                                        <p:tgtEl>
                                          <p:spTgt spid="45"/>
                                        </p:tgtEl>
                                        <p:attrNameLst>
                                          <p:attrName>style.visibility</p:attrName>
                                        </p:attrNameLst>
                                      </p:cBhvr>
                                      <p:to>
                                        <p:strVal val="visible"/>
                                      </p:to>
                                    </p:set>
                                    <p:animEffect transition="in" filter="wipe(left)">
                                      <p:cBhvr>
                                        <p:cTn id="102" dur="2000"/>
                                        <p:tgtEl>
                                          <p:spTgt spid="45"/>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53"/>
                                        </p:tgtEl>
                                        <p:attrNameLst>
                                          <p:attrName>style.visibility</p:attrName>
                                        </p:attrNameLst>
                                      </p:cBhvr>
                                      <p:to>
                                        <p:strVal val="visible"/>
                                      </p:to>
                                    </p:set>
                                    <p:animEffect transition="in" filter="wipe(left)">
                                      <p:cBhvr>
                                        <p:cTn id="105" dur="2000"/>
                                        <p:tgtEl>
                                          <p:spTgt spid="53"/>
                                        </p:tgtEl>
                                      </p:cBhvr>
                                    </p:animEffect>
                                  </p:childTnLst>
                                </p:cTn>
                              </p:par>
                              <p:par>
                                <p:cTn id="106" presetID="22" presetClass="entr" presetSubtype="8" fill="hold" nodeType="withEffect">
                                  <p:stCondLst>
                                    <p:cond delay="0"/>
                                  </p:stCondLst>
                                  <p:childTnLst>
                                    <p:set>
                                      <p:cBhvr>
                                        <p:cTn id="107" dur="1" fill="hold">
                                          <p:stCondLst>
                                            <p:cond delay="0"/>
                                          </p:stCondLst>
                                        </p:cTn>
                                        <p:tgtEl>
                                          <p:spTgt spid="46"/>
                                        </p:tgtEl>
                                        <p:attrNameLst>
                                          <p:attrName>style.visibility</p:attrName>
                                        </p:attrNameLst>
                                      </p:cBhvr>
                                      <p:to>
                                        <p:strVal val="visible"/>
                                      </p:to>
                                    </p:set>
                                    <p:animEffect transition="in" filter="wipe(left)">
                                      <p:cBhvr>
                                        <p:cTn id="108" dur="2000"/>
                                        <p:tgtEl>
                                          <p:spTgt spid="46"/>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55"/>
                                        </p:tgtEl>
                                        <p:attrNameLst>
                                          <p:attrName>style.visibility</p:attrName>
                                        </p:attrNameLst>
                                      </p:cBhvr>
                                      <p:to>
                                        <p:strVal val="visible"/>
                                      </p:to>
                                    </p:set>
                                    <p:animEffect transition="in" filter="wipe(left)">
                                      <p:cBhvr>
                                        <p:cTn id="111" dur="2000"/>
                                        <p:tgtEl>
                                          <p:spTgt spid="55"/>
                                        </p:tgtEl>
                                      </p:cBhvr>
                                    </p:animEffect>
                                  </p:childTnLst>
                                </p:cTn>
                              </p:par>
                            </p:childTnLst>
                          </p:cTn>
                        </p:par>
                      </p:childTnLst>
                    </p:cTn>
                  </p:par>
                  <p:par>
                    <p:cTn id="112" fill="hold">
                      <p:stCondLst>
                        <p:cond delay="indefinite"/>
                      </p:stCondLst>
                      <p:childTnLst>
                        <p:par>
                          <p:cTn id="113" fill="hold">
                            <p:stCondLst>
                              <p:cond delay="0"/>
                            </p:stCondLst>
                            <p:childTnLst>
                              <p:par>
                                <p:cTn id="114" presetID="22" presetClass="entr" presetSubtype="8" fill="hold" nodeType="clickEffect">
                                  <p:stCondLst>
                                    <p:cond delay="0"/>
                                  </p:stCondLst>
                                  <p:childTnLst>
                                    <p:set>
                                      <p:cBhvr>
                                        <p:cTn id="115" dur="1" fill="hold">
                                          <p:stCondLst>
                                            <p:cond delay="0"/>
                                          </p:stCondLst>
                                        </p:cTn>
                                        <p:tgtEl>
                                          <p:spTgt spid="57"/>
                                        </p:tgtEl>
                                        <p:attrNameLst>
                                          <p:attrName>style.visibility</p:attrName>
                                        </p:attrNameLst>
                                      </p:cBhvr>
                                      <p:to>
                                        <p:strVal val="visible"/>
                                      </p:to>
                                    </p:set>
                                    <p:animEffect transition="in" filter="wipe(left)">
                                      <p:cBhvr>
                                        <p:cTn id="116" dur="2000"/>
                                        <p:tgtEl>
                                          <p:spTgt spid="57"/>
                                        </p:tgtEl>
                                      </p:cBhvr>
                                    </p:animEffect>
                                  </p:childTnLst>
                                </p:cTn>
                              </p:par>
                              <p:par>
                                <p:cTn id="117" presetID="22" presetClass="entr" presetSubtype="8" fill="hold" nodeType="withEffect">
                                  <p:stCondLst>
                                    <p:cond delay="0"/>
                                  </p:stCondLst>
                                  <p:childTnLst>
                                    <p:set>
                                      <p:cBhvr>
                                        <p:cTn id="118" dur="1" fill="hold">
                                          <p:stCondLst>
                                            <p:cond delay="0"/>
                                          </p:stCondLst>
                                        </p:cTn>
                                        <p:tgtEl>
                                          <p:spTgt spid="58"/>
                                        </p:tgtEl>
                                        <p:attrNameLst>
                                          <p:attrName>style.visibility</p:attrName>
                                        </p:attrNameLst>
                                      </p:cBhvr>
                                      <p:to>
                                        <p:strVal val="visible"/>
                                      </p:to>
                                    </p:set>
                                    <p:animEffect transition="in" filter="wipe(left)">
                                      <p:cBhvr>
                                        <p:cTn id="119" dur="2000"/>
                                        <p:tgtEl>
                                          <p:spTgt spid="58"/>
                                        </p:tgtEl>
                                      </p:cBhvr>
                                    </p:animEffect>
                                  </p:childTnLst>
                                </p:cTn>
                              </p:par>
                              <p:par>
                                <p:cTn id="120" presetID="22" presetClass="entr" presetSubtype="8" fill="hold" nodeType="withEffect">
                                  <p:stCondLst>
                                    <p:cond delay="0"/>
                                  </p:stCondLst>
                                  <p:childTnLst>
                                    <p:set>
                                      <p:cBhvr>
                                        <p:cTn id="121" dur="1" fill="hold">
                                          <p:stCondLst>
                                            <p:cond delay="0"/>
                                          </p:stCondLst>
                                        </p:cTn>
                                        <p:tgtEl>
                                          <p:spTgt spid="59"/>
                                        </p:tgtEl>
                                        <p:attrNameLst>
                                          <p:attrName>style.visibility</p:attrName>
                                        </p:attrNameLst>
                                      </p:cBhvr>
                                      <p:to>
                                        <p:strVal val="visible"/>
                                      </p:to>
                                    </p:set>
                                    <p:animEffect transition="in" filter="wipe(left)">
                                      <p:cBhvr>
                                        <p:cTn id="122" dur="2000"/>
                                        <p:tgtEl>
                                          <p:spTgt spid="59"/>
                                        </p:tgtEl>
                                      </p:cBhvr>
                                    </p:animEffect>
                                  </p:childTnLst>
                                </p:cTn>
                              </p:par>
                              <p:par>
                                <p:cTn id="123" presetID="22" presetClass="entr" presetSubtype="8" fill="hold" grpId="0" nodeType="withEffect">
                                  <p:stCondLst>
                                    <p:cond delay="0"/>
                                  </p:stCondLst>
                                  <p:childTnLst>
                                    <p:set>
                                      <p:cBhvr>
                                        <p:cTn id="124" dur="1" fill="hold">
                                          <p:stCondLst>
                                            <p:cond delay="0"/>
                                          </p:stCondLst>
                                        </p:cTn>
                                        <p:tgtEl>
                                          <p:spTgt spid="60"/>
                                        </p:tgtEl>
                                        <p:attrNameLst>
                                          <p:attrName>style.visibility</p:attrName>
                                        </p:attrNameLst>
                                      </p:cBhvr>
                                      <p:to>
                                        <p:strVal val="visible"/>
                                      </p:to>
                                    </p:set>
                                    <p:animEffect transition="in" filter="wipe(left)">
                                      <p:cBhvr>
                                        <p:cTn id="125" dur="2000"/>
                                        <p:tgtEl>
                                          <p:spTgt spid="60"/>
                                        </p:tgtEl>
                                      </p:cBhvr>
                                    </p:animEffect>
                                  </p:childTnLst>
                                </p:cTn>
                              </p:par>
                              <p:par>
                                <p:cTn id="126" presetID="22" presetClass="entr" presetSubtype="8" fill="hold" grpId="0" nodeType="withEffect">
                                  <p:stCondLst>
                                    <p:cond delay="0"/>
                                  </p:stCondLst>
                                  <p:childTnLst>
                                    <p:set>
                                      <p:cBhvr>
                                        <p:cTn id="127" dur="1" fill="hold">
                                          <p:stCondLst>
                                            <p:cond delay="0"/>
                                          </p:stCondLst>
                                        </p:cTn>
                                        <p:tgtEl>
                                          <p:spTgt spid="61"/>
                                        </p:tgtEl>
                                        <p:attrNameLst>
                                          <p:attrName>style.visibility</p:attrName>
                                        </p:attrNameLst>
                                      </p:cBhvr>
                                      <p:to>
                                        <p:strVal val="visible"/>
                                      </p:to>
                                    </p:set>
                                    <p:animEffect transition="in" filter="wipe(left)">
                                      <p:cBhvr>
                                        <p:cTn id="128" dur="20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animBg="1"/>
      <p:bldP spid="11" grpId="0" animBg="1"/>
      <p:bldP spid="12" grpId="0"/>
      <p:bldP spid="13" grpId="0"/>
      <p:bldP spid="14" grpId="0"/>
      <p:bldP spid="29" grpId="0"/>
      <p:bldP spid="30" grpId="0"/>
      <p:bldP spid="31" grpId="0"/>
      <p:bldP spid="32" grpId="0"/>
      <p:bldP spid="33" grpId="0"/>
      <p:bldP spid="34" grpId="0"/>
      <p:bldP spid="51" grpId="0" animBg="1"/>
      <p:bldP spid="53" grpId="0" animBg="1"/>
      <p:bldP spid="54" grpId="0" animBg="1"/>
      <p:bldP spid="55" grpId="0" animBg="1"/>
      <p:bldP spid="60" grpId="0" animBg="1"/>
      <p:bldP spid="61"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25603" name="TextBox 5"/>
          <p:cNvSpPr txBox="1">
            <a:spLocks noChangeArrowheads="1"/>
          </p:cNvSpPr>
          <p:nvPr/>
        </p:nvSpPr>
        <p:spPr bwMode="auto">
          <a:xfrm>
            <a:off x="357188" y="1052513"/>
            <a:ext cx="6302375" cy="1006475"/>
          </a:xfrm>
          <a:prstGeom prst="rect">
            <a:avLst/>
          </a:prstGeom>
          <a:noFill/>
          <a:ln w="9525">
            <a:noFill/>
            <a:miter lim="800000"/>
            <a:headEnd/>
            <a:tailEnd/>
          </a:ln>
        </p:spPr>
        <p:txBody>
          <a:bodyPr>
            <a:spAutoFit/>
          </a:bodyPr>
          <a:lstStyle/>
          <a:p>
            <a:pPr>
              <a:defRPr/>
            </a:pPr>
            <a:r>
              <a:rPr lang="zh-CN" altLang="en-US" sz="3200" b="1" dirty="0">
                <a:latin typeface="+mn-ea"/>
                <a:ea typeface="+mn-ea"/>
              </a:rPr>
              <a:t>（三）饮用水卫生安全巡查</a:t>
            </a:r>
          </a:p>
          <a:p>
            <a:pPr>
              <a:defRPr/>
            </a:pPr>
            <a:r>
              <a:rPr lang="en-US" altLang="zh-CN" sz="2800" b="1" dirty="0">
                <a:latin typeface="+mn-ea"/>
                <a:ea typeface="+mn-ea"/>
              </a:rPr>
              <a:t>2.</a:t>
            </a:r>
            <a:r>
              <a:rPr lang="zh-CN" altLang="en-US" sz="2800" b="1" dirty="0">
                <a:latin typeface="+mn-ea"/>
                <a:ea typeface="+mn-ea"/>
              </a:rPr>
              <a:t>饮用水卫生的卫生监督协管内容</a:t>
            </a:r>
          </a:p>
        </p:txBody>
      </p:sp>
      <p:sp>
        <p:nvSpPr>
          <p:cNvPr id="7" name="TextBox 6"/>
          <p:cNvSpPr txBox="1"/>
          <p:nvPr/>
        </p:nvSpPr>
        <p:spPr>
          <a:xfrm>
            <a:off x="500063" y="2143125"/>
            <a:ext cx="2500312" cy="376238"/>
          </a:xfrm>
          <a:prstGeom prst="rect">
            <a:avLst/>
          </a:prstGeom>
          <a:solidFill>
            <a:schemeClr val="tx1">
              <a:lumMod val="60000"/>
              <a:lumOff val="40000"/>
            </a:schemeClr>
          </a:solidFill>
          <a:ln>
            <a:solidFill>
              <a:srgbClr val="FF0000"/>
            </a:solidFill>
          </a:ln>
        </p:spPr>
        <p:txBody>
          <a:bodyPr>
            <a:spAutoFit/>
          </a:bodyPr>
          <a:lstStyle/>
          <a:p>
            <a:pPr>
              <a:defRPr/>
            </a:pPr>
            <a:r>
              <a:rPr lang="zh-CN" altLang="en-US" b="1" dirty="0">
                <a:solidFill>
                  <a:schemeClr val="tx2"/>
                </a:solidFill>
                <a:ea typeface="+mn-ea"/>
              </a:rPr>
              <a:t>城市二次供水及单位</a:t>
            </a:r>
          </a:p>
        </p:txBody>
      </p:sp>
      <p:sp>
        <p:nvSpPr>
          <p:cNvPr id="8" name="TextBox 7"/>
          <p:cNvSpPr txBox="1"/>
          <p:nvPr/>
        </p:nvSpPr>
        <p:spPr>
          <a:xfrm>
            <a:off x="500063" y="3500438"/>
            <a:ext cx="2500312" cy="366712"/>
          </a:xfrm>
          <a:prstGeom prst="rect">
            <a:avLst/>
          </a:prstGeom>
          <a:solidFill>
            <a:schemeClr val="tx1">
              <a:lumMod val="60000"/>
              <a:lumOff val="40000"/>
            </a:schemeClr>
          </a:solidFill>
        </p:spPr>
        <p:txBody>
          <a:bodyPr>
            <a:spAutoFit/>
          </a:bodyPr>
          <a:lstStyle/>
          <a:p>
            <a:pPr>
              <a:defRPr/>
            </a:pPr>
            <a:r>
              <a:rPr lang="zh-CN" altLang="en-US" b="1" dirty="0">
                <a:solidFill>
                  <a:schemeClr val="tx2"/>
                </a:solidFill>
                <a:ea typeface="+mn-ea"/>
              </a:rPr>
              <a:t>农村集中式供水及单位</a:t>
            </a:r>
          </a:p>
        </p:txBody>
      </p:sp>
      <p:sp>
        <p:nvSpPr>
          <p:cNvPr id="9" name="TextBox 8"/>
          <p:cNvSpPr txBox="1"/>
          <p:nvPr/>
        </p:nvSpPr>
        <p:spPr>
          <a:xfrm>
            <a:off x="500063" y="5000625"/>
            <a:ext cx="2500312" cy="366713"/>
          </a:xfrm>
          <a:prstGeom prst="rect">
            <a:avLst/>
          </a:prstGeom>
          <a:solidFill>
            <a:schemeClr val="tx1">
              <a:lumMod val="60000"/>
              <a:lumOff val="40000"/>
            </a:schemeClr>
          </a:solidFill>
        </p:spPr>
        <p:txBody>
          <a:bodyPr>
            <a:spAutoFit/>
          </a:bodyPr>
          <a:lstStyle/>
          <a:p>
            <a:pPr>
              <a:defRPr/>
            </a:pPr>
            <a:r>
              <a:rPr lang="zh-CN" altLang="en-US" b="1" dirty="0">
                <a:solidFill>
                  <a:schemeClr val="tx2"/>
                </a:solidFill>
                <a:ea typeface="+mn-ea"/>
              </a:rPr>
              <a:t>城乡学校供水设施</a:t>
            </a:r>
          </a:p>
        </p:txBody>
      </p:sp>
      <p:sp>
        <p:nvSpPr>
          <p:cNvPr id="11" name="圆角矩形标注 10"/>
          <p:cNvSpPr/>
          <p:nvPr/>
        </p:nvSpPr>
        <p:spPr>
          <a:xfrm>
            <a:off x="3714750" y="2071688"/>
            <a:ext cx="4214813" cy="2857500"/>
          </a:xfrm>
          <a:prstGeom prst="wedgeRoundRectCallout">
            <a:avLst>
              <a:gd name="adj1" fmla="val -68788"/>
              <a:gd name="adj2" fmla="val -3995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dirty="0">
                <a:solidFill>
                  <a:schemeClr val="tx2"/>
                </a:solidFill>
              </a:rPr>
              <a:t>巡查内容</a:t>
            </a:r>
            <a:r>
              <a:rPr lang="en-US" dirty="0">
                <a:solidFill>
                  <a:schemeClr val="tx2"/>
                </a:solidFill>
              </a:rPr>
              <a:t>:</a:t>
            </a:r>
          </a:p>
          <a:p>
            <a:pPr>
              <a:defRPr/>
            </a:pPr>
            <a:r>
              <a:rPr lang="zh-CN" altLang="en-US" dirty="0">
                <a:solidFill>
                  <a:schemeClr val="tx2"/>
                </a:solidFill>
              </a:rPr>
              <a:t>①是否有明确的管理人员和责任单位。</a:t>
            </a:r>
            <a:endParaRPr lang="en-US" altLang="zh-CN" dirty="0">
              <a:solidFill>
                <a:schemeClr val="tx2"/>
              </a:solidFill>
            </a:endParaRPr>
          </a:p>
          <a:p>
            <a:pPr>
              <a:defRPr/>
            </a:pPr>
            <a:r>
              <a:rPr lang="zh-CN" altLang="en-US" dirty="0">
                <a:solidFill>
                  <a:schemeClr val="tx2"/>
                </a:solidFill>
              </a:rPr>
              <a:t>②是否有水箱定期清洗消毒记录。</a:t>
            </a:r>
            <a:endParaRPr lang="en-US" altLang="zh-CN" dirty="0">
              <a:solidFill>
                <a:schemeClr val="tx2"/>
              </a:solidFill>
            </a:endParaRPr>
          </a:p>
          <a:p>
            <a:pPr>
              <a:defRPr/>
            </a:pPr>
            <a:r>
              <a:rPr lang="zh-CN" altLang="en-US" dirty="0">
                <a:solidFill>
                  <a:schemeClr val="tx2"/>
                </a:solidFill>
              </a:rPr>
              <a:t>③水池周围</a:t>
            </a:r>
            <a:r>
              <a:rPr lang="en-US" dirty="0">
                <a:solidFill>
                  <a:schemeClr val="tx2"/>
                </a:solidFill>
              </a:rPr>
              <a:t>2</a:t>
            </a:r>
            <a:r>
              <a:rPr lang="zh-CN" altLang="en-US" dirty="0">
                <a:solidFill>
                  <a:schemeClr val="tx2"/>
                </a:solidFill>
              </a:rPr>
              <a:t>米内是否有垃圾堆、渗水坑、化粪池等污染源；水箱周围</a:t>
            </a:r>
            <a:r>
              <a:rPr lang="en-US" dirty="0">
                <a:solidFill>
                  <a:schemeClr val="tx2"/>
                </a:solidFill>
              </a:rPr>
              <a:t>2</a:t>
            </a:r>
            <a:r>
              <a:rPr lang="zh-CN" altLang="en-US" dirty="0">
                <a:solidFill>
                  <a:schemeClr val="tx2"/>
                </a:solidFill>
              </a:rPr>
              <a:t>米内是否有污水管线及污染物。</a:t>
            </a:r>
            <a:endParaRPr lang="en-US" altLang="zh-CN" dirty="0">
              <a:solidFill>
                <a:schemeClr val="tx2"/>
              </a:solidFill>
            </a:endParaRPr>
          </a:p>
          <a:p>
            <a:pPr>
              <a:defRPr/>
            </a:pPr>
            <a:r>
              <a:rPr lang="zh-CN" altLang="en-US" dirty="0">
                <a:solidFill>
                  <a:schemeClr val="tx2"/>
                </a:solidFill>
              </a:rPr>
              <a:t>④供水设施近期是否有施工（管线改造、粉刷油漆等）。</a:t>
            </a:r>
            <a:endParaRPr lang="en-US" altLang="zh-CN" dirty="0">
              <a:solidFill>
                <a:schemeClr val="tx2"/>
              </a:solidFill>
            </a:endParaRPr>
          </a:p>
          <a:p>
            <a:pPr>
              <a:defRPr/>
            </a:pPr>
            <a:r>
              <a:rPr lang="zh-CN" altLang="en-US" dirty="0">
                <a:solidFill>
                  <a:schemeClr val="tx2"/>
                </a:solidFill>
              </a:rPr>
              <a:t>⑤是否有水质检测报告。</a:t>
            </a:r>
          </a:p>
          <a:p>
            <a:pPr algn="ctr">
              <a:defRPr/>
            </a:pPr>
            <a:endParaRPr lang="zh-CN" altLang="en-US" dirty="0"/>
          </a:p>
        </p:txBody>
      </p:sp>
      <p:sp>
        <p:nvSpPr>
          <p:cNvPr id="13" name="圆角矩形标注 12"/>
          <p:cNvSpPr/>
          <p:nvPr/>
        </p:nvSpPr>
        <p:spPr>
          <a:xfrm>
            <a:off x="4000500" y="2071688"/>
            <a:ext cx="4633913" cy="4214812"/>
          </a:xfrm>
          <a:prstGeom prst="wedgeRoundRectCallout">
            <a:avLst>
              <a:gd name="adj1" fmla="val -71746"/>
              <a:gd name="adj2" fmla="val -928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dirty="0">
                <a:solidFill>
                  <a:schemeClr val="tx2"/>
                </a:solidFill>
              </a:rPr>
              <a:t>巡查内容</a:t>
            </a:r>
            <a:r>
              <a:rPr lang="en-US" dirty="0">
                <a:solidFill>
                  <a:schemeClr val="tx2"/>
                </a:solidFill>
              </a:rPr>
              <a:t>:</a:t>
            </a:r>
            <a:endParaRPr lang="en-US" altLang="zh-CN" dirty="0">
              <a:solidFill>
                <a:schemeClr val="tx2"/>
              </a:solidFill>
            </a:endParaRPr>
          </a:p>
          <a:p>
            <a:pPr>
              <a:defRPr/>
            </a:pPr>
            <a:r>
              <a:rPr lang="zh-CN" altLang="en-US" dirty="0">
                <a:solidFill>
                  <a:schemeClr val="tx2"/>
                </a:solidFill>
              </a:rPr>
              <a:t>①是否具有卫生许可证及效期内。</a:t>
            </a:r>
            <a:endParaRPr lang="en-US" altLang="zh-CN" dirty="0">
              <a:solidFill>
                <a:schemeClr val="tx2"/>
              </a:solidFill>
            </a:endParaRPr>
          </a:p>
          <a:p>
            <a:pPr>
              <a:defRPr/>
            </a:pPr>
            <a:r>
              <a:rPr lang="zh-CN" altLang="en-US" dirty="0">
                <a:solidFill>
                  <a:schemeClr val="tx2"/>
                </a:solidFill>
              </a:rPr>
              <a:t>②水泵房、蓄水池、沉淀池周围</a:t>
            </a:r>
            <a:r>
              <a:rPr lang="en-US" dirty="0">
                <a:solidFill>
                  <a:schemeClr val="tx2"/>
                </a:solidFill>
              </a:rPr>
              <a:t>30</a:t>
            </a:r>
            <a:r>
              <a:rPr lang="zh-CN" altLang="en-US" dirty="0">
                <a:solidFill>
                  <a:schemeClr val="tx2"/>
                </a:solidFill>
              </a:rPr>
              <a:t>米内是否有渗水坑、旱厕、垃圾堆、畜禽养殖厂，化粪池、废渣及污水渠道；</a:t>
            </a:r>
            <a:endParaRPr lang="en-US" altLang="zh-CN" dirty="0">
              <a:solidFill>
                <a:schemeClr val="tx2"/>
              </a:solidFill>
            </a:endParaRPr>
          </a:p>
          <a:p>
            <a:pPr>
              <a:defRPr/>
            </a:pPr>
            <a:r>
              <a:rPr lang="zh-CN" altLang="en-US" dirty="0">
                <a:solidFill>
                  <a:schemeClr val="tx2"/>
                </a:solidFill>
              </a:rPr>
              <a:t>③自水源（备井井口、河流、湖泊的取水口）周围</a:t>
            </a:r>
            <a:r>
              <a:rPr lang="en-US" dirty="0">
                <a:solidFill>
                  <a:schemeClr val="tx2"/>
                </a:solidFill>
              </a:rPr>
              <a:t>100</a:t>
            </a:r>
            <a:r>
              <a:rPr lang="zh-CN" altLang="en-US" dirty="0">
                <a:solidFill>
                  <a:schemeClr val="tx2"/>
                </a:solidFill>
              </a:rPr>
              <a:t>米内是否有旱厕、渗水坑和畜禽养殖厂、垃圾堆、化粪池、废渣和污水渠道。</a:t>
            </a:r>
            <a:endParaRPr lang="en-US" altLang="zh-CN" dirty="0">
              <a:solidFill>
                <a:schemeClr val="tx2"/>
              </a:solidFill>
            </a:endParaRPr>
          </a:p>
          <a:p>
            <a:pPr>
              <a:defRPr/>
            </a:pPr>
            <a:r>
              <a:rPr lang="zh-CN" altLang="en-US" dirty="0">
                <a:solidFill>
                  <a:schemeClr val="tx2"/>
                </a:solidFill>
              </a:rPr>
              <a:t>④水质消毒设施是否齐全和运转情况。⑤供水设施近期是否有施工（管线改造、粉刷油漆等）。</a:t>
            </a:r>
            <a:endParaRPr lang="en-US" altLang="zh-CN" dirty="0">
              <a:solidFill>
                <a:schemeClr val="tx2"/>
              </a:solidFill>
            </a:endParaRPr>
          </a:p>
          <a:p>
            <a:pPr>
              <a:defRPr/>
            </a:pPr>
            <a:r>
              <a:rPr lang="zh-CN" altLang="en-US" dirty="0">
                <a:solidFill>
                  <a:schemeClr val="tx2"/>
                </a:solidFill>
              </a:rPr>
              <a:t>⑥查看是否有水质检测报告。</a:t>
            </a:r>
          </a:p>
        </p:txBody>
      </p:sp>
      <p:sp>
        <p:nvSpPr>
          <p:cNvPr id="14" name="圆角矩形标注 13"/>
          <p:cNvSpPr/>
          <p:nvPr/>
        </p:nvSpPr>
        <p:spPr>
          <a:xfrm>
            <a:off x="4000500" y="2786063"/>
            <a:ext cx="3429000" cy="1857375"/>
          </a:xfrm>
          <a:prstGeom prst="wedgeRoundRectCallout">
            <a:avLst>
              <a:gd name="adj1" fmla="val -87432"/>
              <a:gd name="adj2" fmla="val 8193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dirty="0">
                <a:solidFill>
                  <a:schemeClr val="tx2"/>
                </a:solidFill>
              </a:rPr>
              <a:t>巡查内容</a:t>
            </a:r>
            <a:r>
              <a:rPr lang="en-US" dirty="0">
                <a:solidFill>
                  <a:schemeClr val="tx2"/>
                </a:solidFill>
              </a:rPr>
              <a:t>:</a:t>
            </a:r>
            <a:endParaRPr lang="en-US" altLang="zh-CN" dirty="0">
              <a:solidFill>
                <a:schemeClr val="tx2"/>
              </a:solidFill>
            </a:endParaRPr>
          </a:p>
          <a:p>
            <a:pPr>
              <a:defRPr/>
            </a:pPr>
            <a:r>
              <a:rPr lang="zh-CN" altLang="en-US" dirty="0">
                <a:solidFill>
                  <a:schemeClr val="tx2"/>
                </a:solidFill>
              </a:rPr>
              <a:t>学校内二次供水单位巡查内容参考城市二次供水及单位巡查内容；学校内自建集中式供水设施巡查内容参考农村集中式供水及单位巡查内容。</a:t>
            </a:r>
          </a:p>
        </p:txBody>
      </p:sp>
      <p:sp>
        <p:nvSpPr>
          <p:cNvPr id="91145" name="标题 21"/>
          <p:cNvSpPr>
            <a:spLocks noGrp="1"/>
          </p:cNvSpPr>
          <p:nvPr>
            <p:ph type="title"/>
          </p:nvPr>
        </p:nvSpPr>
        <p:spPr/>
        <p:txBody>
          <a:bodyPr/>
          <a:lstStyle/>
          <a:p>
            <a:r>
              <a:rPr lang="zh-CN" altLang="en-US" smtClean="0">
                <a:ea typeface="宋体" charset="-122"/>
              </a:rPr>
              <a:t>三、卫生监督协管内容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1000"/>
                                        <p:tgtEl>
                                          <p:spTgt spid="7"/>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up)">
                                      <p:cBhvr>
                                        <p:cTn id="10" dur="1000"/>
                                        <p:tgtEl>
                                          <p:spTgt spid="8"/>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up)">
                                      <p:cBhvr>
                                        <p:cTn id="13" dur="10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blinds(horizontal)">
                                      <p:cBhvr>
                                        <p:cTn id="18" dur="500"/>
                                        <p:tgtEl>
                                          <p:spTgt spid="11"/>
                                        </p:tgtEl>
                                      </p:cBhvr>
                                    </p:animEffec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blinds(horizontal)">
                                      <p:cBhvr>
                                        <p:cTn id="23" dur="500"/>
                                        <p:tgtEl>
                                          <p:spTgt spid="13"/>
                                        </p:tgtEl>
                                      </p:cBhvr>
                                    </p:animEffec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blinds(horizontal)">
                                      <p:cBhvr>
                                        <p:cTn id="28" dur="500"/>
                                        <p:tgtEl>
                                          <p:spTgt spid="14"/>
                                        </p:tgtEl>
                                      </p:cBhvr>
                                    </p:animEffec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1" grpId="0" animBg="1"/>
      <p:bldP spid="13" grpId="0" animBg="1"/>
      <p:bldP spid="14"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内容占位符 13"/>
          <p:cNvSpPr>
            <a:spLocks noGrp="1"/>
          </p:cNvSpPr>
          <p:nvPr>
            <p:ph idx="1"/>
          </p:nvPr>
        </p:nvSpPr>
        <p:spPr>
          <a:xfrm>
            <a:off x="179388" y="1268413"/>
            <a:ext cx="8640762" cy="5256212"/>
          </a:xfrm>
        </p:spPr>
        <p:txBody>
          <a:bodyPr/>
          <a:lstStyle/>
          <a:p>
            <a:pPr>
              <a:lnSpc>
                <a:spcPct val="100000"/>
              </a:lnSpc>
              <a:spcBef>
                <a:spcPct val="0"/>
              </a:spcBef>
              <a:buFont typeface="Wingdings" pitchFamily="2" charset="2"/>
              <a:buNone/>
            </a:pPr>
            <a:r>
              <a:rPr lang="zh-CN" altLang="en-US" smtClean="0">
                <a:ea typeface="宋体" charset="-122"/>
              </a:rPr>
              <a:t>（三）饮用水卫生安全巡查</a:t>
            </a:r>
          </a:p>
          <a:p>
            <a:pPr>
              <a:lnSpc>
                <a:spcPct val="100000"/>
              </a:lnSpc>
              <a:spcBef>
                <a:spcPct val="0"/>
              </a:spcBef>
            </a:pPr>
            <a:r>
              <a:rPr lang="en-US" altLang="zh-CN" sz="2800" smtClean="0">
                <a:ea typeface="宋体" charset="-122"/>
              </a:rPr>
              <a:t>3</a:t>
            </a:r>
            <a:r>
              <a:rPr lang="zh-CN" altLang="en-US" sz="2800" smtClean="0">
                <a:ea typeface="宋体" charset="-122"/>
              </a:rPr>
              <a:t>．饮用水卫生的卫生监督协管的水质检测方法</a:t>
            </a:r>
            <a:endParaRPr lang="zh-CN" altLang="en-US" smtClean="0">
              <a:ea typeface="宋体" charset="-122"/>
            </a:endParaRPr>
          </a:p>
          <a:p>
            <a:pPr lvl="1">
              <a:lnSpc>
                <a:spcPct val="100000"/>
              </a:lnSpc>
              <a:spcBef>
                <a:spcPct val="0"/>
              </a:spcBef>
            </a:pPr>
            <a:r>
              <a:rPr lang="zh-CN" altLang="en-US" smtClean="0">
                <a:latin typeface="Arial" charset="0"/>
                <a:ea typeface="宋体" charset="-122"/>
              </a:rPr>
              <a:t>采样要求</a:t>
            </a:r>
            <a:endParaRPr lang="en-US" altLang="zh-CN" smtClean="0">
              <a:latin typeface="Arial" charset="0"/>
              <a:ea typeface="宋体" charset="-122"/>
            </a:endParaRPr>
          </a:p>
          <a:p>
            <a:pPr lvl="2">
              <a:lnSpc>
                <a:spcPct val="100000"/>
              </a:lnSpc>
              <a:spcBef>
                <a:spcPct val="0"/>
              </a:spcBef>
            </a:pPr>
            <a:r>
              <a:rPr lang="zh-CN" altLang="en-US" smtClean="0">
                <a:latin typeface="Arial" charset="0"/>
                <a:ea typeface="宋体" charset="-122"/>
              </a:rPr>
              <a:t>供水设施出口水：二次供水的设施出口水应当为蓄水池或水箱出水口处，采样时应先打开取水口（水龙头）放水</a:t>
            </a:r>
            <a:r>
              <a:rPr lang="en-US" altLang="zh-CN" smtClean="0">
                <a:latin typeface="Arial" charset="0"/>
                <a:ea typeface="宋体" charset="-122"/>
              </a:rPr>
              <a:t>5</a:t>
            </a:r>
            <a:r>
              <a:rPr lang="zh-CN" altLang="en-US" smtClean="0">
                <a:latin typeface="Arial" charset="0"/>
                <a:ea typeface="宋体" charset="-122"/>
              </a:rPr>
              <a:t>分钟；集中式供水单位的设施出口水采集位置在水处理完成后进入输送管道前的取水口处。</a:t>
            </a:r>
            <a:endParaRPr lang="en-US" altLang="zh-CN" smtClean="0">
              <a:latin typeface="Arial" charset="0"/>
              <a:ea typeface="宋体" charset="-122"/>
            </a:endParaRPr>
          </a:p>
          <a:p>
            <a:pPr lvl="2">
              <a:lnSpc>
                <a:spcPct val="100000"/>
              </a:lnSpc>
              <a:spcBef>
                <a:spcPct val="0"/>
              </a:spcBef>
            </a:pPr>
            <a:r>
              <a:rPr lang="zh-CN" altLang="en-US" smtClean="0">
                <a:latin typeface="Arial" charset="0"/>
                <a:ea typeface="宋体" charset="-122"/>
              </a:rPr>
              <a:t>学校龙头水：采集位置是学校水房的水龙头处，采样时应先打开龙头放水</a:t>
            </a:r>
            <a:r>
              <a:rPr lang="en-US" altLang="zh-CN" smtClean="0">
                <a:latin typeface="Arial" charset="0"/>
                <a:ea typeface="宋体" charset="-122"/>
              </a:rPr>
              <a:t>5</a:t>
            </a:r>
            <a:r>
              <a:rPr lang="zh-CN" altLang="en-US" smtClean="0">
                <a:latin typeface="Arial" charset="0"/>
                <a:ea typeface="宋体" charset="-122"/>
              </a:rPr>
              <a:t>分钟。</a:t>
            </a:r>
            <a:endParaRPr lang="en-US" altLang="zh-CN" smtClean="0">
              <a:latin typeface="Arial" charset="0"/>
              <a:ea typeface="宋体" charset="-122"/>
            </a:endParaRPr>
          </a:p>
          <a:p>
            <a:pPr lvl="2">
              <a:lnSpc>
                <a:spcPct val="100000"/>
              </a:lnSpc>
              <a:spcBef>
                <a:spcPct val="0"/>
              </a:spcBef>
            </a:pPr>
            <a:r>
              <a:rPr lang="zh-CN" altLang="en-US" smtClean="0">
                <a:latin typeface="Arial" charset="0"/>
                <a:ea typeface="宋体" charset="-122"/>
              </a:rPr>
              <a:t>居民家庭龙头水：采集位置是居民家中厨房的水龙头处（不要选择安装家用水质处理器后的水样），采样时应先打开龙头放水</a:t>
            </a:r>
            <a:r>
              <a:rPr lang="en-US" altLang="zh-CN" smtClean="0">
                <a:latin typeface="Arial" charset="0"/>
                <a:ea typeface="宋体" charset="-122"/>
              </a:rPr>
              <a:t>5</a:t>
            </a:r>
            <a:r>
              <a:rPr lang="zh-CN" altLang="en-US" smtClean="0">
                <a:latin typeface="Arial" charset="0"/>
                <a:ea typeface="宋体" charset="-122"/>
              </a:rPr>
              <a:t>分钟。</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92163" name="TextBox 6"/>
          <p:cNvSpPr txBox="1">
            <a:spLocks noChangeArrowheads="1"/>
          </p:cNvSpPr>
          <p:nvPr/>
        </p:nvSpPr>
        <p:spPr bwMode="auto">
          <a:xfrm>
            <a:off x="571500" y="2214563"/>
            <a:ext cx="7643813" cy="641350"/>
          </a:xfrm>
          <a:prstGeom prst="rect">
            <a:avLst/>
          </a:prstGeom>
          <a:noFill/>
          <a:ln w="9525">
            <a:noFill/>
            <a:miter lim="800000"/>
            <a:headEnd/>
            <a:tailEnd/>
          </a:ln>
        </p:spPr>
        <p:txBody>
          <a:bodyPr>
            <a:spAutoFit/>
          </a:bodyPr>
          <a:lstStyle/>
          <a:p>
            <a:endParaRPr lang="en-US" altLang="zh-CN" b="1">
              <a:solidFill>
                <a:schemeClr val="tx2"/>
              </a:solidFill>
            </a:endParaRPr>
          </a:p>
          <a:p>
            <a:endParaRPr lang="zh-CN" altLang="en-US"/>
          </a:p>
        </p:txBody>
      </p:sp>
      <p:sp>
        <p:nvSpPr>
          <p:cNvPr id="92164" name="标题 21"/>
          <p:cNvSpPr>
            <a:spLocks noGrp="1"/>
          </p:cNvSpPr>
          <p:nvPr>
            <p:ph type="title"/>
          </p:nvPr>
        </p:nvSpPr>
        <p:spPr/>
        <p:txBody>
          <a:bodyPr/>
          <a:lstStyle/>
          <a:p>
            <a:r>
              <a:rPr lang="zh-CN" altLang="en-US" smtClean="0">
                <a:ea typeface="宋体" charset="-122"/>
              </a:rPr>
              <a:t>三、卫生监督协管内容</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内容占位符 8"/>
          <p:cNvSpPr>
            <a:spLocks noGrp="1"/>
          </p:cNvSpPr>
          <p:nvPr>
            <p:ph idx="1"/>
          </p:nvPr>
        </p:nvSpPr>
        <p:spPr>
          <a:xfrm>
            <a:off x="179388" y="981075"/>
            <a:ext cx="8736012" cy="5267325"/>
          </a:xfrm>
        </p:spPr>
        <p:txBody>
          <a:bodyPr/>
          <a:lstStyle/>
          <a:p>
            <a:pPr>
              <a:spcBef>
                <a:spcPct val="0"/>
              </a:spcBef>
              <a:buFont typeface="Wingdings" pitchFamily="2" charset="2"/>
              <a:buNone/>
            </a:pPr>
            <a:r>
              <a:rPr lang="zh-CN" altLang="en-US" smtClean="0">
                <a:ea typeface="宋体" charset="-122"/>
              </a:rPr>
              <a:t>（三）饮用水卫生安全巡查</a:t>
            </a:r>
            <a:endParaRPr lang="en-US" altLang="zh-CN" smtClean="0">
              <a:ea typeface="宋体" charset="-122"/>
            </a:endParaRPr>
          </a:p>
          <a:p>
            <a:pPr>
              <a:spcBef>
                <a:spcPct val="0"/>
              </a:spcBef>
            </a:pPr>
            <a:r>
              <a:rPr lang="en-US" altLang="zh-CN" sz="2800" smtClean="0">
                <a:ea typeface="宋体" charset="-122"/>
              </a:rPr>
              <a:t>3</a:t>
            </a:r>
            <a:r>
              <a:rPr lang="zh-CN" altLang="en-US" sz="2800" smtClean="0">
                <a:ea typeface="宋体" charset="-122"/>
              </a:rPr>
              <a:t>．饮用水卫生的卫生监督协管的水质检测方法</a:t>
            </a:r>
          </a:p>
          <a:p>
            <a:pPr lvl="1">
              <a:spcBef>
                <a:spcPct val="0"/>
              </a:spcBef>
            </a:pPr>
            <a:r>
              <a:rPr lang="zh-CN" altLang="en-US" sz="2400" smtClean="0">
                <a:latin typeface="Arial" charset="0"/>
                <a:ea typeface="宋体" charset="-122"/>
              </a:rPr>
              <a:t>检测项目、步骤、方法及结果判断</a:t>
            </a:r>
          </a:p>
          <a:p>
            <a:pPr>
              <a:spcBef>
                <a:spcPct val="0"/>
              </a:spcBef>
            </a:pPr>
            <a:endParaRPr lang="zh-CN" altLang="en-US" smtClean="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32771" name="Picture 3"/>
          <p:cNvPicPr>
            <a:picLocks noChangeAspect="1" noChangeArrowheads="1"/>
          </p:cNvPicPr>
          <p:nvPr/>
        </p:nvPicPr>
        <p:blipFill>
          <a:blip r:embed="rId2" cstate="print"/>
          <a:srcRect/>
          <a:stretch>
            <a:fillRect/>
          </a:stretch>
        </p:blipFill>
        <p:spPr bwMode="auto">
          <a:xfrm>
            <a:off x="395288" y="2924175"/>
            <a:ext cx="8148637" cy="3600450"/>
          </a:xfrm>
          <a:prstGeom prst="rect">
            <a:avLst/>
          </a:prstGeom>
          <a:noFill/>
          <a:ln w="9525">
            <a:noFill/>
            <a:miter lim="800000"/>
            <a:headEnd/>
            <a:tailEnd/>
          </a:ln>
        </p:spPr>
      </p:pic>
      <p:sp>
        <p:nvSpPr>
          <p:cNvPr id="93188" name="标题 21"/>
          <p:cNvSpPr>
            <a:spLocks noGrp="1"/>
          </p:cNvSpPr>
          <p:nvPr>
            <p:ph type="title"/>
          </p:nvPr>
        </p:nvSpPr>
        <p:spPr/>
        <p:txBody>
          <a:bodyPr/>
          <a:lstStyle/>
          <a:p>
            <a:r>
              <a:rPr lang="zh-CN" altLang="en-US" smtClean="0">
                <a:ea typeface="宋体" charset="-122"/>
              </a:rPr>
              <a:t>三、卫生监督协管内容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2771"/>
                                        </p:tgtEl>
                                        <p:attrNameLst>
                                          <p:attrName>style.visibility</p:attrName>
                                        </p:attrNameLst>
                                      </p:cBhvr>
                                      <p:to>
                                        <p:strVal val="visible"/>
                                      </p:to>
                                    </p:set>
                                    <p:animEffect transition="in" filter="diamond(in)">
                                      <p:cBhvr>
                                        <p:cTn id="7" dur="2000"/>
                                        <p:tgtEl>
                                          <p:spTgt spid="327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内容占位符 11"/>
          <p:cNvSpPr>
            <a:spLocks noGrp="1"/>
          </p:cNvSpPr>
          <p:nvPr>
            <p:ph idx="1"/>
          </p:nvPr>
        </p:nvSpPr>
        <p:spPr>
          <a:xfrm>
            <a:off x="179388" y="1196975"/>
            <a:ext cx="8713787" cy="5051425"/>
          </a:xfrm>
        </p:spPr>
        <p:txBody>
          <a:bodyPr/>
          <a:lstStyle/>
          <a:p>
            <a:pPr>
              <a:lnSpc>
                <a:spcPct val="100000"/>
              </a:lnSpc>
              <a:spcBef>
                <a:spcPct val="0"/>
              </a:spcBef>
              <a:buFont typeface="Wingdings" pitchFamily="2" charset="2"/>
              <a:buNone/>
            </a:pPr>
            <a:r>
              <a:rPr lang="zh-CN" altLang="en-US" smtClean="0">
                <a:ea typeface="宋体" charset="-122"/>
              </a:rPr>
              <a:t>（三）饮用水卫生安全巡查</a:t>
            </a:r>
            <a:endParaRPr lang="en-US" altLang="zh-CN" smtClean="0">
              <a:ea typeface="宋体" charset="-122"/>
            </a:endParaRPr>
          </a:p>
          <a:p>
            <a:pPr>
              <a:lnSpc>
                <a:spcPct val="100000"/>
              </a:lnSpc>
              <a:spcBef>
                <a:spcPct val="0"/>
              </a:spcBef>
            </a:pPr>
            <a:r>
              <a:rPr lang="en-US" altLang="zh-CN" sz="2800" smtClean="0">
                <a:ea typeface="宋体" charset="-122"/>
              </a:rPr>
              <a:t>4.</a:t>
            </a:r>
            <a:r>
              <a:rPr lang="zh-CN" altLang="en-US" sz="2800" smtClean="0">
                <a:ea typeface="宋体" charset="-122"/>
              </a:rPr>
              <a:t>异常情况报告 </a:t>
            </a:r>
          </a:p>
          <a:p>
            <a:pPr lvl="1">
              <a:lnSpc>
                <a:spcPct val="100000"/>
              </a:lnSpc>
              <a:spcBef>
                <a:spcPct val="0"/>
              </a:spcBef>
            </a:pPr>
            <a:r>
              <a:rPr lang="zh-CN" altLang="en-US" sz="2400" smtClean="0">
                <a:latin typeface="Arial" charset="0"/>
                <a:ea typeface="宋体" charset="-122"/>
              </a:rPr>
              <a:t>现场水质检测过程中，水样的任何指标不合格，及时报告卫生监督机构报告。报告内容包括检测单位名称、地点，检测水样种类，检测不合格项目。</a:t>
            </a:r>
            <a:endParaRPr lang="en-US" altLang="zh-CN" sz="2400" smtClean="0">
              <a:latin typeface="Arial" charset="0"/>
              <a:ea typeface="宋体" charset="-122"/>
            </a:endParaRPr>
          </a:p>
          <a:p>
            <a:pPr lvl="1">
              <a:lnSpc>
                <a:spcPct val="100000"/>
              </a:lnSpc>
              <a:spcBef>
                <a:spcPct val="0"/>
              </a:spcBef>
            </a:pPr>
            <a:r>
              <a:rPr lang="zh-CN" altLang="en-US" sz="2400" smtClean="0">
                <a:latin typeface="Arial" charset="0"/>
                <a:ea typeface="宋体" charset="-122"/>
              </a:rPr>
              <a:t>群众反映水质感官出现异常（异色、异味、异物、温度异常）时，立即电话报告卫生监督机构并在报告后即可到现场进行核实。报告内容包括，出现水质异常的单位名称、地址、水质异常的表现，影响范围，有无人员发病。</a:t>
            </a:r>
            <a:endParaRPr lang="en-US" altLang="zh-CN" sz="2400" smtClean="0">
              <a:latin typeface="Arial" charset="0"/>
              <a:ea typeface="宋体" charset="-122"/>
            </a:endParaRPr>
          </a:p>
          <a:p>
            <a:pPr lvl="1">
              <a:lnSpc>
                <a:spcPct val="100000"/>
              </a:lnSpc>
              <a:spcBef>
                <a:spcPct val="0"/>
              </a:spcBef>
            </a:pPr>
            <a:r>
              <a:rPr lang="zh-CN" altLang="en-US" sz="2400" smtClean="0">
                <a:latin typeface="Arial" charset="0"/>
                <a:ea typeface="宋体" charset="-122"/>
              </a:rPr>
              <a:t>社区卫生服务中心、乡镇卫生院在</a:t>
            </a:r>
            <a:r>
              <a:rPr lang="en-US" altLang="zh-CN" sz="2400" smtClean="0">
                <a:latin typeface="Arial" charset="0"/>
                <a:ea typeface="宋体" charset="-122"/>
              </a:rPr>
              <a:t>24</a:t>
            </a:r>
          </a:p>
          <a:p>
            <a:pPr lvl="1">
              <a:lnSpc>
                <a:spcPct val="100000"/>
              </a:lnSpc>
              <a:spcBef>
                <a:spcPct val="0"/>
              </a:spcBef>
              <a:buFont typeface="Wingdings" pitchFamily="2" charset="2"/>
              <a:buNone/>
            </a:pPr>
            <a:r>
              <a:rPr lang="en-US" altLang="zh-CN" sz="2400" smtClean="0">
                <a:latin typeface="Arial" charset="0"/>
                <a:ea typeface="宋体" charset="-122"/>
              </a:rPr>
              <a:t>   </a:t>
            </a:r>
            <a:r>
              <a:rPr lang="zh-CN" altLang="en-US" sz="2400" smtClean="0">
                <a:latin typeface="Arial" charset="0"/>
                <a:ea typeface="宋体" charset="-122"/>
              </a:rPr>
              <a:t>小时内接诊</a:t>
            </a:r>
            <a:r>
              <a:rPr lang="en-US" altLang="zh-CN" sz="2400" smtClean="0">
                <a:latin typeface="Arial" charset="0"/>
                <a:ea typeface="宋体" charset="-122"/>
              </a:rPr>
              <a:t>3</a:t>
            </a:r>
            <a:r>
              <a:rPr lang="zh-CN" altLang="en-US" sz="2400" smtClean="0">
                <a:latin typeface="Arial" charset="0"/>
                <a:ea typeface="宋体" charset="-122"/>
              </a:rPr>
              <a:t>例以上有共同饮水史的</a:t>
            </a:r>
            <a:endParaRPr lang="en-US" altLang="zh-CN" sz="2400" smtClean="0">
              <a:latin typeface="Arial" charset="0"/>
              <a:ea typeface="宋体" charset="-122"/>
            </a:endParaRPr>
          </a:p>
          <a:p>
            <a:pPr lvl="1">
              <a:lnSpc>
                <a:spcPct val="100000"/>
              </a:lnSpc>
              <a:spcBef>
                <a:spcPct val="0"/>
              </a:spcBef>
              <a:buFont typeface="Wingdings" pitchFamily="2" charset="2"/>
              <a:buNone/>
            </a:pPr>
            <a:r>
              <a:rPr lang="en-US" altLang="zh-CN" sz="2400" smtClean="0">
                <a:latin typeface="Arial" charset="0"/>
                <a:ea typeface="宋体" charset="-122"/>
              </a:rPr>
              <a:t>   </a:t>
            </a:r>
            <a:r>
              <a:rPr lang="zh-CN" altLang="en-US" sz="2400" smtClean="0">
                <a:latin typeface="Arial" charset="0"/>
                <a:ea typeface="宋体" charset="-122"/>
              </a:rPr>
              <a:t>集中病例时，立即电话卫生监督机构。</a:t>
            </a:r>
            <a:endParaRPr lang="en-US" altLang="zh-CN" sz="2400" smtClean="0">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94211" name="Picture 3"/>
          <p:cNvPicPr>
            <a:picLocks noChangeAspect="1" noChangeArrowheads="1"/>
          </p:cNvPicPr>
          <p:nvPr/>
        </p:nvPicPr>
        <p:blipFill>
          <a:blip r:embed="rId2" cstate="print"/>
          <a:srcRect/>
          <a:stretch>
            <a:fillRect/>
          </a:stretch>
        </p:blipFill>
        <p:spPr bwMode="auto">
          <a:xfrm>
            <a:off x="6156325" y="4868863"/>
            <a:ext cx="2857500" cy="1620837"/>
          </a:xfrm>
          <a:prstGeom prst="rect">
            <a:avLst/>
          </a:prstGeom>
          <a:noFill/>
          <a:ln w="9525">
            <a:noFill/>
            <a:miter lim="800000"/>
            <a:headEnd/>
            <a:tailEnd/>
          </a:ln>
        </p:spPr>
      </p:pic>
      <p:sp>
        <p:nvSpPr>
          <p:cNvPr id="94212" name="标题 21"/>
          <p:cNvSpPr>
            <a:spLocks noGrp="1"/>
          </p:cNvSpPr>
          <p:nvPr>
            <p:ph type="title"/>
          </p:nvPr>
        </p:nvSpPr>
        <p:spPr/>
        <p:txBody>
          <a:bodyPr/>
          <a:lstStyle/>
          <a:p>
            <a:r>
              <a:rPr lang="zh-CN" altLang="en-US" smtClean="0">
                <a:ea typeface="宋体" charset="-122"/>
              </a:rPr>
              <a:t>三、卫生监督协管内容</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12" name="左大括号 11"/>
          <p:cNvSpPr/>
          <p:nvPr/>
        </p:nvSpPr>
        <p:spPr>
          <a:xfrm>
            <a:off x="2643188" y="2857500"/>
            <a:ext cx="214312" cy="2643188"/>
          </a:xfrm>
          <a:prstGeom prst="leftBrace">
            <a:avLst/>
          </a:prstGeom>
          <a:ln w="28575"/>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cxnSp>
        <p:nvCxnSpPr>
          <p:cNvPr id="40" name="直接连接符 39"/>
          <p:cNvCxnSpPr/>
          <p:nvPr/>
        </p:nvCxnSpPr>
        <p:spPr>
          <a:xfrm rot="5400000" flipH="1" flipV="1">
            <a:off x="6929438" y="4214813"/>
            <a:ext cx="1587" cy="1587"/>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 name="右箭头标注 6"/>
          <p:cNvSpPr/>
          <p:nvPr/>
        </p:nvSpPr>
        <p:spPr>
          <a:xfrm>
            <a:off x="428625" y="3143250"/>
            <a:ext cx="693738" cy="2286000"/>
          </a:xfrm>
          <a:prstGeom prst="rightArrowCallou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a:solidFill>
                  <a:schemeClr val="tx2"/>
                </a:solidFill>
              </a:rPr>
              <a:t>卫生监督机构</a:t>
            </a:r>
          </a:p>
        </p:txBody>
      </p:sp>
      <p:sp>
        <p:nvSpPr>
          <p:cNvPr id="8" name="右箭头标注 7"/>
          <p:cNvSpPr/>
          <p:nvPr/>
        </p:nvSpPr>
        <p:spPr>
          <a:xfrm>
            <a:off x="1276350" y="3143250"/>
            <a:ext cx="693738" cy="2286000"/>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a:solidFill>
                  <a:schemeClr val="tx2"/>
                </a:solidFill>
              </a:rPr>
              <a:t>卫生监督协管员</a:t>
            </a:r>
          </a:p>
        </p:txBody>
      </p:sp>
      <p:sp>
        <p:nvSpPr>
          <p:cNvPr id="9" name="右箭头标注 8"/>
          <p:cNvSpPr/>
          <p:nvPr/>
        </p:nvSpPr>
        <p:spPr>
          <a:xfrm>
            <a:off x="2124075" y="3143250"/>
            <a:ext cx="692150" cy="2286000"/>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b="1" dirty="0">
                <a:solidFill>
                  <a:schemeClr val="tx2"/>
                </a:solidFill>
              </a:rPr>
              <a:t>辖区内中小学</a:t>
            </a:r>
          </a:p>
        </p:txBody>
      </p:sp>
      <p:sp>
        <p:nvSpPr>
          <p:cNvPr id="13" name="矩形 12"/>
          <p:cNvSpPr/>
          <p:nvPr/>
        </p:nvSpPr>
        <p:spPr>
          <a:xfrm>
            <a:off x="3124200" y="2928938"/>
            <a:ext cx="1849438" cy="500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chemeClr val="tx2"/>
                </a:solidFill>
              </a:rPr>
              <a:t>巡查</a:t>
            </a:r>
          </a:p>
        </p:txBody>
      </p:sp>
      <p:sp>
        <p:nvSpPr>
          <p:cNvPr id="14" name="矩形 13"/>
          <p:cNvSpPr/>
          <p:nvPr/>
        </p:nvSpPr>
        <p:spPr>
          <a:xfrm>
            <a:off x="3124200" y="4071938"/>
            <a:ext cx="1927225" cy="4286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chemeClr val="tx2"/>
                </a:solidFill>
              </a:rPr>
              <a:t>信息收集上报</a:t>
            </a:r>
          </a:p>
        </p:txBody>
      </p:sp>
      <p:sp>
        <p:nvSpPr>
          <p:cNvPr id="15" name="矩形 14"/>
          <p:cNvSpPr/>
          <p:nvPr/>
        </p:nvSpPr>
        <p:spPr>
          <a:xfrm>
            <a:off x="3048000" y="5214938"/>
            <a:ext cx="1925638" cy="4286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chemeClr val="tx2"/>
                </a:solidFill>
              </a:rPr>
              <a:t>宣传与培训</a:t>
            </a:r>
          </a:p>
        </p:txBody>
      </p:sp>
      <p:sp>
        <p:nvSpPr>
          <p:cNvPr id="19" name="虚尾箭头 18"/>
          <p:cNvSpPr/>
          <p:nvPr/>
        </p:nvSpPr>
        <p:spPr>
          <a:xfrm>
            <a:off x="4973638" y="3071813"/>
            <a:ext cx="539750" cy="14287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TextBox 19"/>
          <p:cNvSpPr txBox="1"/>
          <p:nvPr/>
        </p:nvSpPr>
        <p:spPr>
          <a:xfrm>
            <a:off x="5513388" y="2500313"/>
            <a:ext cx="1309687" cy="376237"/>
          </a:xfrm>
          <a:prstGeom prst="rect">
            <a:avLst/>
          </a:prstGeom>
          <a:noFill/>
          <a:ln>
            <a:solidFill>
              <a:schemeClr val="tx1">
                <a:lumMod val="60000"/>
                <a:lumOff val="40000"/>
              </a:schemeClr>
            </a:solidFill>
          </a:ln>
        </p:spPr>
        <p:txBody>
          <a:bodyPr>
            <a:spAutoFit/>
          </a:bodyPr>
          <a:lstStyle/>
          <a:p>
            <a:pPr>
              <a:defRPr/>
            </a:pPr>
            <a:r>
              <a:rPr lang="zh-CN" altLang="en-US" dirty="0">
                <a:solidFill>
                  <a:schemeClr val="tx2"/>
                </a:solidFill>
                <a:ea typeface="+mn-ea"/>
              </a:rPr>
              <a:t>巡访记录</a:t>
            </a:r>
            <a:endParaRPr lang="en-US" altLang="zh-CN" dirty="0">
              <a:solidFill>
                <a:schemeClr val="tx2"/>
              </a:solidFill>
              <a:ea typeface="+mn-ea"/>
            </a:endParaRPr>
          </a:p>
        </p:txBody>
      </p:sp>
      <p:sp>
        <p:nvSpPr>
          <p:cNvPr id="21" name="TextBox 20"/>
          <p:cNvSpPr txBox="1"/>
          <p:nvPr/>
        </p:nvSpPr>
        <p:spPr>
          <a:xfrm>
            <a:off x="5589588" y="3857625"/>
            <a:ext cx="1233487" cy="376238"/>
          </a:xfrm>
          <a:prstGeom prst="rect">
            <a:avLst/>
          </a:prstGeom>
          <a:noFill/>
          <a:ln>
            <a:solidFill>
              <a:schemeClr val="tx1">
                <a:lumMod val="60000"/>
                <a:lumOff val="40000"/>
              </a:schemeClr>
            </a:solidFill>
          </a:ln>
        </p:spPr>
        <p:txBody>
          <a:bodyPr>
            <a:spAutoFit/>
          </a:bodyPr>
          <a:lstStyle/>
          <a:p>
            <a:pPr>
              <a:defRPr/>
            </a:pPr>
            <a:r>
              <a:rPr lang="zh-CN" altLang="en-US" dirty="0">
                <a:solidFill>
                  <a:schemeClr val="tx2"/>
                </a:solidFill>
                <a:ea typeface="+mn-ea"/>
              </a:rPr>
              <a:t>报告信息</a:t>
            </a:r>
            <a:endParaRPr lang="en-US" altLang="zh-CN" dirty="0">
              <a:solidFill>
                <a:schemeClr val="tx2"/>
              </a:solidFill>
              <a:ea typeface="+mn-ea"/>
            </a:endParaRPr>
          </a:p>
        </p:txBody>
      </p:sp>
      <p:sp>
        <p:nvSpPr>
          <p:cNvPr id="22" name="虚尾箭头 21"/>
          <p:cNvSpPr/>
          <p:nvPr/>
        </p:nvSpPr>
        <p:spPr>
          <a:xfrm>
            <a:off x="5051425" y="4214813"/>
            <a:ext cx="538163" cy="14287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3" name="虚尾箭头 22"/>
          <p:cNvSpPr/>
          <p:nvPr/>
        </p:nvSpPr>
        <p:spPr>
          <a:xfrm>
            <a:off x="4973638" y="5357813"/>
            <a:ext cx="615950" cy="14287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4" name="TextBox 23"/>
          <p:cNvSpPr txBox="1"/>
          <p:nvPr/>
        </p:nvSpPr>
        <p:spPr>
          <a:xfrm>
            <a:off x="5589588" y="5072063"/>
            <a:ext cx="1233487" cy="376237"/>
          </a:xfrm>
          <a:prstGeom prst="rect">
            <a:avLst/>
          </a:prstGeom>
          <a:noFill/>
          <a:ln>
            <a:solidFill>
              <a:schemeClr val="tx1">
                <a:lumMod val="60000"/>
                <a:lumOff val="40000"/>
              </a:schemeClr>
            </a:solidFill>
          </a:ln>
        </p:spPr>
        <p:txBody>
          <a:bodyPr>
            <a:spAutoFit/>
          </a:bodyPr>
          <a:lstStyle/>
          <a:p>
            <a:pPr>
              <a:defRPr/>
            </a:pPr>
            <a:r>
              <a:rPr lang="zh-CN" altLang="en-US" dirty="0">
                <a:ea typeface="+mn-ea"/>
              </a:rPr>
              <a:t>    </a:t>
            </a:r>
            <a:r>
              <a:rPr lang="zh-CN" altLang="en-US" dirty="0">
                <a:solidFill>
                  <a:schemeClr val="tx2"/>
                </a:solidFill>
                <a:ea typeface="+mn-ea"/>
              </a:rPr>
              <a:t>培训</a:t>
            </a:r>
            <a:endParaRPr lang="en-US" altLang="zh-CN" dirty="0">
              <a:solidFill>
                <a:schemeClr val="tx2"/>
              </a:solidFill>
              <a:ea typeface="+mn-ea"/>
            </a:endParaRPr>
          </a:p>
        </p:txBody>
      </p:sp>
      <p:sp>
        <p:nvSpPr>
          <p:cNvPr id="25" name="矩形 24"/>
          <p:cNvSpPr/>
          <p:nvPr/>
        </p:nvSpPr>
        <p:spPr>
          <a:xfrm>
            <a:off x="5589588" y="4214813"/>
            <a:ext cx="1233487" cy="376237"/>
          </a:xfrm>
          <a:prstGeom prst="rect">
            <a:avLst/>
          </a:prstGeom>
          <a:ln>
            <a:solidFill>
              <a:schemeClr val="tx1">
                <a:lumMod val="60000"/>
                <a:lumOff val="40000"/>
              </a:schemeClr>
            </a:solidFill>
          </a:ln>
        </p:spPr>
        <p:txBody>
          <a:bodyPr>
            <a:spAutoFit/>
          </a:bodyPr>
          <a:lstStyle/>
          <a:p>
            <a:pPr>
              <a:defRPr/>
            </a:pPr>
            <a:r>
              <a:rPr lang="zh-CN" altLang="en-US" dirty="0">
                <a:solidFill>
                  <a:schemeClr val="tx2"/>
                </a:solidFill>
                <a:ea typeface="+mn-ea"/>
              </a:rPr>
              <a:t>基本信息</a:t>
            </a:r>
            <a:endParaRPr lang="en-US" altLang="zh-CN" dirty="0">
              <a:solidFill>
                <a:schemeClr val="tx2"/>
              </a:solidFill>
              <a:ea typeface="+mn-ea"/>
            </a:endParaRPr>
          </a:p>
        </p:txBody>
      </p:sp>
      <p:sp>
        <p:nvSpPr>
          <p:cNvPr id="26" name="矩形 25"/>
          <p:cNvSpPr/>
          <p:nvPr/>
        </p:nvSpPr>
        <p:spPr>
          <a:xfrm>
            <a:off x="5589588" y="4572000"/>
            <a:ext cx="1233487" cy="376238"/>
          </a:xfrm>
          <a:prstGeom prst="rect">
            <a:avLst/>
          </a:prstGeom>
          <a:ln>
            <a:solidFill>
              <a:schemeClr val="tx1">
                <a:lumMod val="60000"/>
                <a:lumOff val="40000"/>
              </a:schemeClr>
            </a:solidFill>
          </a:ln>
        </p:spPr>
        <p:txBody>
          <a:bodyPr>
            <a:spAutoFit/>
          </a:bodyPr>
          <a:lstStyle/>
          <a:p>
            <a:pPr>
              <a:defRPr/>
            </a:pPr>
            <a:r>
              <a:rPr lang="zh-CN" altLang="en-US" dirty="0">
                <a:solidFill>
                  <a:schemeClr val="tx2"/>
                </a:solidFill>
                <a:ea typeface="+mn-ea"/>
              </a:rPr>
              <a:t>巡访信息</a:t>
            </a:r>
          </a:p>
        </p:txBody>
      </p:sp>
      <p:sp>
        <p:nvSpPr>
          <p:cNvPr id="27" name="矩形 26"/>
          <p:cNvSpPr/>
          <p:nvPr/>
        </p:nvSpPr>
        <p:spPr>
          <a:xfrm>
            <a:off x="5589588" y="5500688"/>
            <a:ext cx="1233487" cy="376237"/>
          </a:xfrm>
          <a:prstGeom prst="rect">
            <a:avLst/>
          </a:prstGeom>
          <a:ln>
            <a:solidFill>
              <a:schemeClr val="tx1">
                <a:lumMod val="60000"/>
                <a:lumOff val="40000"/>
              </a:schemeClr>
            </a:solidFill>
          </a:ln>
        </p:spPr>
        <p:txBody>
          <a:bodyPr>
            <a:spAutoFit/>
          </a:bodyPr>
          <a:lstStyle/>
          <a:p>
            <a:pPr>
              <a:defRPr/>
            </a:pPr>
            <a:r>
              <a:rPr lang="zh-CN" altLang="en-US" dirty="0">
                <a:solidFill>
                  <a:schemeClr val="tx2"/>
                </a:solidFill>
                <a:ea typeface="+mn-ea"/>
              </a:rPr>
              <a:t>    宣传</a:t>
            </a:r>
          </a:p>
        </p:txBody>
      </p:sp>
      <p:sp>
        <p:nvSpPr>
          <p:cNvPr id="28" name="矩形 27"/>
          <p:cNvSpPr/>
          <p:nvPr/>
        </p:nvSpPr>
        <p:spPr>
          <a:xfrm>
            <a:off x="5513388" y="2928938"/>
            <a:ext cx="1309687" cy="376237"/>
          </a:xfrm>
          <a:prstGeom prst="rect">
            <a:avLst/>
          </a:prstGeom>
          <a:ln>
            <a:solidFill>
              <a:schemeClr val="tx1">
                <a:lumMod val="60000"/>
                <a:lumOff val="40000"/>
              </a:schemeClr>
            </a:solidFill>
          </a:ln>
        </p:spPr>
        <p:txBody>
          <a:bodyPr>
            <a:spAutoFit/>
          </a:bodyPr>
          <a:lstStyle/>
          <a:p>
            <a:pPr>
              <a:defRPr/>
            </a:pPr>
            <a:r>
              <a:rPr lang="zh-CN" altLang="en-US" dirty="0">
                <a:solidFill>
                  <a:schemeClr val="tx2"/>
                </a:solidFill>
                <a:ea typeface="+mn-ea"/>
              </a:rPr>
              <a:t>现场指导</a:t>
            </a:r>
            <a:endParaRPr lang="en-US" altLang="zh-CN" dirty="0">
              <a:solidFill>
                <a:schemeClr val="tx2"/>
              </a:solidFill>
              <a:ea typeface="+mn-ea"/>
            </a:endParaRPr>
          </a:p>
        </p:txBody>
      </p:sp>
      <p:sp>
        <p:nvSpPr>
          <p:cNvPr id="29" name="矩形 28"/>
          <p:cNvSpPr/>
          <p:nvPr/>
        </p:nvSpPr>
        <p:spPr>
          <a:xfrm>
            <a:off x="5513388" y="3286125"/>
            <a:ext cx="1309687" cy="376238"/>
          </a:xfrm>
          <a:prstGeom prst="rect">
            <a:avLst/>
          </a:prstGeom>
          <a:ln>
            <a:solidFill>
              <a:schemeClr val="tx1">
                <a:lumMod val="60000"/>
                <a:lumOff val="40000"/>
              </a:schemeClr>
            </a:solidFill>
          </a:ln>
        </p:spPr>
        <p:txBody>
          <a:bodyPr>
            <a:spAutoFit/>
          </a:bodyPr>
          <a:lstStyle/>
          <a:p>
            <a:pPr>
              <a:defRPr/>
            </a:pPr>
            <a:r>
              <a:rPr lang="zh-CN" altLang="en-US" dirty="0">
                <a:solidFill>
                  <a:schemeClr val="tx2"/>
                </a:solidFill>
                <a:ea typeface="+mn-ea"/>
              </a:rPr>
              <a:t>发现问题</a:t>
            </a:r>
          </a:p>
        </p:txBody>
      </p:sp>
      <p:cxnSp>
        <p:nvCxnSpPr>
          <p:cNvPr id="35" name="直接箭头连接符 34"/>
          <p:cNvCxnSpPr/>
          <p:nvPr/>
        </p:nvCxnSpPr>
        <p:spPr>
          <a:xfrm>
            <a:off x="6823075" y="3429000"/>
            <a:ext cx="461963"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直接箭头连接符 36"/>
          <p:cNvCxnSpPr/>
          <p:nvPr/>
        </p:nvCxnSpPr>
        <p:spPr>
          <a:xfrm>
            <a:off x="6823075" y="4000500"/>
            <a:ext cx="461963"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直接箭头连接符 37"/>
          <p:cNvCxnSpPr/>
          <p:nvPr/>
        </p:nvCxnSpPr>
        <p:spPr>
          <a:xfrm>
            <a:off x="6823075" y="4357688"/>
            <a:ext cx="461963"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rot="5400000">
            <a:off x="6285707" y="3356769"/>
            <a:ext cx="2000250" cy="158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rot="10800000" flipV="1">
            <a:off x="582613" y="2357438"/>
            <a:ext cx="6702425" cy="7143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4" name="直接箭头连接符 53"/>
          <p:cNvCxnSpPr/>
          <p:nvPr/>
        </p:nvCxnSpPr>
        <p:spPr>
          <a:xfrm rot="5400000">
            <a:off x="296863" y="2713037"/>
            <a:ext cx="571500" cy="317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pic>
        <p:nvPicPr>
          <p:cNvPr id="95259" name="Picture 2"/>
          <p:cNvPicPr>
            <a:picLocks noChangeAspect="1" noChangeArrowheads="1"/>
          </p:cNvPicPr>
          <p:nvPr/>
        </p:nvPicPr>
        <p:blipFill>
          <a:blip r:embed="rId2" cstate="print"/>
          <a:srcRect/>
          <a:stretch>
            <a:fillRect/>
          </a:stretch>
        </p:blipFill>
        <p:spPr bwMode="auto">
          <a:xfrm>
            <a:off x="6929438" y="5214938"/>
            <a:ext cx="2027237" cy="1285875"/>
          </a:xfrm>
          <a:prstGeom prst="rect">
            <a:avLst/>
          </a:prstGeom>
          <a:noFill/>
          <a:ln w="9525">
            <a:noFill/>
            <a:miter lim="800000"/>
            <a:headEnd/>
            <a:tailEnd/>
          </a:ln>
        </p:spPr>
      </p:pic>
      <p:sp>
        <p:nvSpPr>
          <p:cNvPr id="95260" name="内容占位符 32"/>
          <p:cNvSpPr>
            <a:spLocks noGrp="1"/>
          </p:cNvSpPr>
          <p:nvPr>
            <p:ph idx="1"/>
          </p:nvPr>
        </p:nvSpPr>
        <p:spPr>
          <a:xfrm>
            <a:off x="304800" y="981075"/>
            <a:ext cx="8610600" cy="5267325"/>
          </a:xfrm>
        </p:spPr>
        <p:txBody>
          <a:bodyPr/>
          <a:lstStyle/>
          <a:p>
            <a:pPr>
              <a:spcBef>
                <a:spcPct val="0"/>
              </a:spcBef>
              <a:buFont typeface="Wingdings" pitchFamily="2" charset="2"/>
              <a:buNone/>
            </a:pPr>
            <a:r>
              <a:rPr lang="zh-CN" altLang="en-US" smtClean="0">
                <a:ea typeface="宋体" charset="-122"/>
              </a:rPr>
              <a:t>（四）学校卫生协管服务</a:t>
            </a:r>
          </a:p>
          <a:p>
            <a:pPr>
              <a:spcBef>
                <a:spcPct val="0"/>
              </a:spcBef>
            </a:pPr>
            <a:r>
              <a:rPr lang="en-US" altLang="zh-CN" sz="2800" smtClean="0">
                <a:ea typeface="宋体" charset="-122"/>
              </a:rPr>
              <a:t>1.</a:t>
            </a:r>
            <a:r>
              <a:rPr lang="zh-CN" altLang="en-US" sz="2800" smtClean="0">
                <a:ea typeface="宋体" charset="-122"/>
              </a:rPr>
              <a:t>学校卫生协管服务流程</a:t>
            </a:r>
          </a:p>
        </p:txBody>
      </p:sp>
      <p:sp>
        <p:nvSpPr>
          <p:cNvPr id="95261" name="标题 21"/>
          <p:cNvSpPr>
            <a:spLocks noGrp="1"/>
          </p:cNvSpPr>
          <p:nvPr>
            <p:ph type="title"/>
          </p:nvPr>
        </p:nvSpPr>
        <p:spPr/>
        <p:txBody>
          <a:bodyPr/>
          <a:lstStyle/>
          <a:p>
            <a:r>
              <a:rPr lang="zh-CN" altLang="en-US" smtClean="0">
                <a:ea typeface="宋体" charset="-122"/>
              </a:rPr>
              <a:t>三、卫生监督协管内容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200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2000"/>
                                        <p:tgtEl>
                                          <p:spTgt spid="8"/>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20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2000"/>
                                        <p:tgtEl>
                                          <p:spTgt spid="12"/>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left)">
                                      <p:cBhvr>
                                        <p:cTn id="21" dur="2000"/>
                                        <p:tgtEl>
                                          <p:spTgt spid="13"/>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2000"/>
                                        <p:tgtEl>
                                          <p:spTgt spid="14"/>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20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2000"/>
                                        <p:tgtEl>
                                          <p:spTgt spid="1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2000"/>
                                        <p:tgtEl>
                                          <p:spTgt spid="20"/>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wipe(left)">
                                      <p:cBhvr>
                                        <p:cTn id="38" dur="2000"/>
                                        <p:tgtEl>
                                          <p:spTgt spid="2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left)">
                                      <p:cBhvr>
                                        <p:cTn id="41" dur="2000"/>
                                        <p:tgtEl>
                                          <p:spTgt spid="29"/>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nodeType="click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2000"/>
                                        <p:tgtEl>
                                          <p:spTgt spid="2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left)">
                                      <p:cBhvr>
                                        <p:cTn id="49" dur="2000"/>
                                        <p:tgtEl>
                                          <p:spTgt spid="2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wipe(left)">
                                      <p:cBhvr>
                                        <p:cTn id="52" dur="2000"/>
                                        <p:tgtEl>
                                          <p:spTgt spid="25"/>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2000"/>
                                        <p:tgtEl>
                                          <p:spTgt spid="26"/>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wipe(left)">
                                      <p:cBhvr>
                                        <p:cTn id="60" dur="2000"/>
                                        <p:tgtEl>
                                          <p:spTgt spid="24"/>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2000"/>
                                        <p:tgtEl>
                                          <p:spTgt spid="27"/>
                                        </p:tgtEl>
                                      </p:cBhvr>
                                    </p:animEffect>
                                  </p:childTnLst>
                                </p:cTn>
                              </p:par>
                              <p:par>
                                <p:cTn id="64" presetID="22" presetClass="entr" presetSubtype="8" fill="hold" nodeType="with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wipe(left)">
                                      <p:cBhvr>
                                        <p:cTn id="66" dur="2000"/>
                                        <p:tgtEl>
                                          <p:spTgt spid="23"/>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4" fill="hold" nodeType="click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down)">
                                      <p:cBhvr>
                                        <p:cTn id="71" dur="2000"/>
                                        <p:tgtEl>
                                          <p:spTgt spid="38"/>
                                        </p:tgtEl>
                                      </p:cBhvr>
                                    </p:animEffect>
                                  </p:childTnLst>
                                </p:cTn>
                              </p:par>
                              <p:par>
                                <p:cTn id="72" presetID="22" presetClass="entr" presetSubtype="4" fill="hold" nodeType="withEffect">
                                  <p:stCondLst>
                                    <p:cond delay="0"/>
                                  </p:stCondLst>
                                  <p:childTnLst>
                                    <p:set>
                                      <p:cBhvr>
                                        <p:cTn id="73" dur="1" fill="hold">
                                          <p:stCondLst>
                                            <p:cond delay="0"/>
                                          </p:stCondLst>
                                        </p:cTn>
                                        <p:tgtEl>
                                          <p:spTgt spid="37"/>
                                        </p:tgtEl>
                                        <p:attrNameLst>
                                          <p:attrName>style.visibility</p:attrName>
                                        </p:attrNameLst>
                                      </p:cBhvr>
                                      <p:to>
                                        <p:strVal val="visible"/>
                                      </p:to>
                                    </p:set>
                                    <p:animEffect transition="in" filter="wipe(down)">
                                      <p:cBhvr>
                                        <p:cTn id="74" dur="2000"/>
                                        <p:tgtEl>
                                          <p:spTgt spid="37"/>
                                        </p:tgtEl>
                                      </p:cBhvr>
                                    </p:animEffect>
                                  </p:childTnLst>
                                </p:cTn>
                              </p:par>
                              <p:par>
                                <p:cTn id="75" presetID="22" presetClass="entr" presetSubtype="4" fill="hold" nodeType="withEffect">
                                  <p:stCondLst>
                                    <p:cond delay="0"/>
                                  </p:stCondLst>
                                  <p:childTnLst>
                                    <p:set>
                                      <p:cBhvr>
                                        <p:cTn id="76" dur="1" fill="hold">
                                          <p:stCondLst>
                                            <p:cond delay="0"/>
                                          </p:stCondLst>
                                        </p:cTn>
                                        <p:tgtEl>
                                          <p:spTgt spid="35"/>
                                        </p:tgtEl>
                                        <p:attrNameLst>
                                          <p:attrName>style.visibility</p:attrName>
                                        </p:attrNameLst>
                                      </p:cBhvr>
                                      <p:to>
                                        <p:strVal val="visible"/>
                                      </p:to>
                                    </p:set>
                                    <p:animEffect transition="in" filter="wipe(down)">
                                      <p:cBhvr>
                                        <p:cTn id="77" dur="2000"/>
                                        <p:tgtEl>
                                          <p:spTgt spid="35"/>
                                        </p:tgtEl>
                                      </p:cBhvr>
                                    </p:animEffect>
                                  </p:childTnLst>
                                </p:cTn>
                              </p:par>
                              <p:par>
                                <p:cTn id="78" presetID="22" presetClass="entr" presetSubtype="4" fill="hold" nodeType="withEffect">
                                  <p:stCondLst>
                                    <p:cond delay="0"/>
                                  </p:stCondLst>
                                  <p:childTnLst>
                                    <p:set>
                                      <p:cBhvr>
                                        <p:cTn id="79" dur="1" fill="hold">
                                          <p:stCondLst>
                                            <p:cond delay="0"/>
                                          </p:stCondLst>
                                        </p:cTn>
                                        <p:tgtEl>
                                          <p:spTgt spid="42"/>
                                        </p:tgtEl>
                                        <p:attrNameLst>
                                          <p:attrName>style.visibility</p:attrName>
                                        </p:attrNameLst>
                                      </p:cBhvr>
                                      <p:to>
                                        <p:strVal val="visible"/>
                                      </p:to>
                                    </p:set>
                                    <p:animEffect transition="in" filter="wipe(down)">
                                      <p:cBhvr>
                                        <p:cTn id="80" dur="2000"/>
                                        <p:tgtEl>
                                          <p:spTgt spid="42"/>
                                        </p:tgtEl>
                                      </p:cBhvr>
                                    </p:animEffect>
                                  </p:childTnLst>
                                </p:cTn>
                              </p:par>
                              <p:par>
                                <p:cTn id="81" presetID="22" presetClass="entr" presetSubtype="4" fill="hold" nodeType="withEffect">
                                  <p:stCondLst>
                                    <p:cond delay="0"/>
                                  </p:stCondLst>
                                  <p:childTnLst>
                                    <p:set>
                                      <p:cBhvr>
                                        <p:cTn id="82" dur="1" fill="hold">
                                          <p:stCondLst>
                                            <p:cond delay="0"/>
                                          </p:stCondLst>
                                        </p:cTn>
                                        <p:tgtEl>
                                          <p:spTgt spid="44"/>
                                        </p:tgtEl>
                                        <p:attrNameLst>
                                          <p:attrName>style.visibility</p:attrName>
                                        </p:attrNameLst>
                                      </p:cBhvr>
                                      <p:to>
                                        <p:strVal val="visible"/>
                                      </p:to>
                                    </p:set>
                                    <p:animEffect transition="in" filter="wipe(down)">
                                      <p:cBhvr>
                                        <p:cTn id="83" dur="2000"/>
                                        <p:tgtEl>
                                          <p:spTgt spid="44"/>
                                        </p:tgtEl>
                                      </p:cBhvr>
                                    </p:animEffect>
                                  </p:childTnLst>
                                </p:cTn>
                              </p:par>
                              <p:par>
                                <p:cTn id="84" presetID="22" presetClass="entr" presetSubtype="4" fill="hold" nodeType="withEffect">
                                  <p:stCondLst>
                                    <p:cond delay="0"/>
                                  </p:stCondLst>
                                  <p:childTnLst>
                                    <p:set>
                                      <p:cBhvr>
                                        <p:cTn id="85" dur="1" fill="hold">
                                          <p:stCondLst>
                                            <p:cond delay="0"/>
                                          </p:stCondLst>
                                        </p:cTn>
                                        <p:tgtEl>
                                          <p:spTgt spid="54"/>
                                        </p:tgtEl>
                                        <p:attrNameLst>
                                          <p:attrName>style.visibility</p:attrName>
                                        </p:attrNameLst>
                                      </p:cBhvr>
                                      <p:to>
                                        <p:strVal val="visible"/>
                                      </p:to>
                                    </p:set>
                                    <p:animEffect transition="in" filter="wipe(down)">
                                      <p:cBhvr>
                                        <p:cTn id="86" dur="20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7" grpId="0" animBg="1"/>
      <p:bldP spid="8" grpId="0" animBg="1"/>
      <p:bldP spid="9" grpId="0" animBg="1"/>
      <p:bldP spid="13" grpId="0" animBg="1"/>
      <p:bldP spid="14" grpId="0" animBg="1"/>
      <p:bldP spid="15" grpId="0" animBg="1"/>
      <p:bldP spid="20" grpId="0" animBg="1"/>
      <p:bldP spid="21" grpId="0" animBg="1"/>
      <p:bldP spid="24" grpId="0" animBg="1"/>
      <p:bldP spid="25" grpId="0" animBg="1"/>
      <p:bldP spid="26" grpId="0" animBg="1"/>
      <p:bldP spid="27" grpId="0" animBg="1"/>
      <p:bldP spid="28" grpId="0" animBg="1"/>
      <p:bldP spid="29"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内容占位符 10"/>
          <p:cNvSpPr>
            <a:spLocks noGrp="1"/>
          </p:cNvSpPr>
          <p:nvPr>
            <p:ph idx="1"/>
          </p:nvPr>
        </p:nvSpPr>
        <p:spPr>
          <a:xfrm>
            <a:off x="179388" y="1196975"/>
            <a:ext cx="8713787" cy="5327650"/>
          </a:xfrm>
        </p:spPr>
        <p:txBody>
          <a:bodyPr/>
          <a:lstStyle/>
          <a:p>
            <a:pPr>
              <a:spcBef>
                <a:spcPct val="0"/>
              </a:spcBef>
              <a:buFont typeface="Wingdings" pitchFamily="2" charset="2"/>
              <a:buNone/>
            </a:pPr>
            <a:r>
              <a:rPr lang="zh-CN" altLang="en-US" smtClean="0">
                <a:ea typeface="宋体" charset="-122"/>
              </a:rPr>
              <a:t>（四）学校卫生协管服务</a:t>
            </a:r>
          </a:p>
          <a:p>
            <a:pPr>
              <a:spcBef>
                <a:spcPct val="0"/>
              </a:spcBef>
            </a:pPr>
            <a:r>
              <a:rPr lang="en-US" altLang="zh-CN" sz="2800" smtClean="0">
                <a:ea typeface="宋体" charset="-122"/>
              </a:rPr>
              <a:t>2. </a:t>
            </a:r>
            <a:r>
              <a:rPr lang="zh-CN" altLang="en-US" sz="2800" smtClean="0">
                <a:ea typeface="宋体" charset="-122"/>
              </a:rPr>
              <a:t>学校卫生协管服务巡访工作</a:t>
            </a:r>
          </a:p>
          <a:p>
            <a:pPr lvl="1">
              <a:spcBef>
                <a:spcPct val="0"/>
              </a:spcBef>
            </a:pPr>
            <a:r>
              <a:rPr lang="zh-CN" altLang="en-US" sz="2400" smtClean="0">
                <a:latin typeface="Arial" charset="0"/>
                <a:ea typeface="宋体" charset="-122"/>
              </a:rPr>
              <a:t>学校生活饮用水主要巡访内容：参照饮用水卫生协管巡防内容。</a:t>
            </a:r>
          </a:p>
          <a:p>
            <a:pPr lvl="1">
              <a:spcBef>
                <a:spcPct val="0"/>
              </a:spcBef>
            </a:pPr>
            <a:r>
              <a:rPr lang="zh-CN" altLang="en-US" sz="2400" smtClean="0">
                <a:latin typeface="Arial" charset="0"/>
                <a:ea typeface="宋体" charset="-122"/>
              </a:rPr>
              <a:t>学校传染病防控工作主要巡访内容</a:t>
            </a:r>
            <a:endParaRPr lang="en-US" altLang="zh-CN" sz="2400" smtClean="0">
              <a:latin typeface="Arial" charset="0"/>
              <a:ea typeface="宋体" charset="-122"/>
            </a:endParaRPr>
          </a:p>
          <a:p>
            <a:pPr lvl="2">
              <a:spcBef>
                <a:spcPct val="0"/>
              </a:spcBef>
            </a:pPr>
            <a:r>
              <a:rPr lang="zh-CN" altLang="en-US" sz="2000" smtClean="0">
                <a:latin typeface="Arial" charset="0"/>
                <a:ea typeface="宋体" charset="-122"/>
              </a:rPr>
              <a:t>①卫生防病管理组织。②传染病管理制度。③指定专人负责本单位传染病疫情等突发公共卫生事件工作。④突发公共卫生事件应急预案。⑤学生病假与患病情况登记。⑥晨检情况登记。⑦小学新生入学预防接种证（卡）查验登记。⑧疫情信息上报情况。</a:t>
            </a:r>
            <a:endParaRPr lang="zh-CN" altLang="en-US" smtClean="0">
              <a:latin typeface="Arial" charset="0"/>
              <a:ea typeface="宋体" charset="-122"/>
            </a:endParaRP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sp>
        <p:nvSpPr>
          <p:cNvPr id="96259" name="标题 21"/>
          <p:cNvSpPr>
            <a:spLocks noGrp="1"/>
          </p:cNvSpPr>
          <p:nvPr>
            <p:ph type="title"/>
          </p:nvPr>
        </p:nvSpPr>
        <p:spPr/>
        <p:txBody>
          <a:bodyPr/>
          <a:lstStyle/>
          <a:p>
            <a:r>
              <a:rPr lang="zh-CN" altLang="en-US" smtClean="0">
                <a:ea typeface="宋体" charset="-122"/>
              </a:rPr>
              <a:t>三、卫生监督协管内容</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内容占位符 10"/>
          <p:cNvSpPr>
            <a:spLocks noGrp="1"/>
          </p:cNvSpPr>
          <p:nvPr>
            <p:ph idx="1"/>
          </p:nvPr>
        </p:nvSpPr>
        <p:spPr>
          <a:xfrm>
            <a:off x="304800" y="1268413"/>
            <a:ext cx="8610600" cy="4979987"/>
          </a:xfrm>
        </p:spPr>
        <p:txBody>
          <a:bodyPr/>
          <a:lstStyle/>
          <a:p>
            <a:pPr>
              <a:spcBef>
                <a:spcPct val="0"/>
              </a:spcBef>
              <a:buFont typeface="Wingdings" pitchFamily="2" charset="2"/>
              <a:buNone/>
            </a:pPr>
            <a:r>
              <a:rPr lang="zh-CN" altLang="en-US" smtClean="0">
                <a:ea typeface="宋体" charset="-122"/>
              </a:rPr>
              <a:t>（四）学校卫生协管服务</a:t>
            </a:r>
          </a:p>
          <a:p>
            <a:pPr>
              <a:spcBef>
                <a:spcPct val="0"/>
              </a:spcBef>
            </a:pPr>
            <a:r>
              <a:rPr lang="en-US" altLang="zh-CN" sz="2800" smtClean="0">
                <a:ea typeface="宋体" charset="-122"/>
              </a:rPr>
              <a:t>2. </a:t>
            </a:r>
            <a:r>
              <a:rPr lang="zh-CN" altLang="en-US" sz="2800" smtClean="0">
                <a:ea typeface="宋体" charset="-122"/>
              </a:rPr>
              <a:t>学校卫生协管服务巡访工作</a:t>
            </a:r>
          </a:p>
          <a:p>
            <a:pPr lvl="1">
              <a:spcBef>
                <a:spcPct val="0"/>
              </a:spcBef>
            </a:pPr>
            <a:r>
              <a:rPr lang="zh-CN" altLang="en-US" smtClean="0">
                <a:latin typeface="Arial" charset="0"/>
                <a:ea typeface="宋体" charset="-122"/>
              </a:rPr>
              <a:t>方法：首先联系辖区卫生监督机构，与监督员共同开展巡访工作。每年春季、秋季开学第一个月由巡防人员对本辖区内中小学学校卫生工作开展巡访。</a:t>
            </a:r>
          </a:p>
        </p:txBody>
      </p:sp>
      <p:sp>
        <p:nvSpPr>
          <p:cNvPr id="4" name="日期占位符 3"/>
          <p:cNvSpPr>
            <a:spLocks noGrp="1"/>
          </p:cNvSpPr>
          <p:nvPr>
            <p:ph type="dt" sz="quarter" idx="11"/>
          </p:nvPr>
        </p:nvSpPr>
        <p:spPr/>
        <p:txBody>
          <a:bodyPr/>
          <a:lstStyle/>
          <a:p>
            <a:pPr>
              <a:defRPr/>
            </a:pPr>
            <a:r>
              <a:rPr lang="en-US" smtClean="0"/>
              <a:t>www.pumpress.com.cn</a:t>
            </a:r>
            <a:endParaRPr lang="en-US"/>
          </a:p>
        </p:txBody>
      </p:sp>
      <p:pic>
        <p:nvPicPr>
          <p:cNvPr id="97283" name="Picture 1"/>
          <p:cNvPicPr>
            <a:picLocks noChangeAspect="1" noChangeArrowheads="1"/>
          </p:cNvPicPr>
          <p:nvPr/>
        </p:nvPicPr>
        <p:blipFill>
          <a:blip r:embed="rId2" cstate="print"/>
          <a:srcRect/>
          <a:stretch>
            <a:fillRect/>
          </a:stretch>
        </p:blipFill>
        <p:spPr bwMode="auto">
          <a:xfrm>
            <a:off x="6084888" y="4724400"/>
            <a:ext cx="2622550" cy="1657350"/>
          </a:xfrm>
          <a:prstGeom prst="rect">
            <a:avLst/>
          </a:prstGeom>
          <a:noFill/>
          <a:ln w="9525">
            <a:noFill/>
            <a:miter lim="800000"/>
            <a:headEnd/>
            <a:tailEnd/>
          </a:ln>
        </p:spPr>
      </p:pic>
      <p:sp>
        <p:nvSpPr>
          <p:cNvPr id="97284" name="标题 21"/>
          <p:cNvSpPr>
            <a:spLocks noGrp="1"/>
          </p:cNvSpPr>
          <p:nvPr>
            <p:ph type="title"/>
          </p:nvPr>
        </p:nvSpPr>
        <p:spPr/>
        <p:txBody>
          <a:bodyPr/>
          <a:lstStyle/>
          <a:p>
            <a:r>
              <a:rPr lang="zh-CN" altLang="en-US" smtClean="0">
                <a:ea typeface="宋体" charset="-122"/>
              </a:rPr>
              <a:t>三、卫生监督协管内容</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74" name="标题 5"/>
          <p:cNvSpPr>
            <a:spLocks noGrp="1"/>
          </p:cNvSpPr>
          <p:nvPr>
            <p:ph type="title"/>
          </p:nvPr>
        </p:nvSpPr>
        <p:spPr/>
        <p:txBody>
          <a:bodyPr/>
          <a:lstStyle/>
          <a:p>
            <a:endParaRPr lang="zh-CN" altLang="en-US" smtClean="0">
              <a:ea typeface="宋体" charset="-122"/>
            </a:endParaRPr>
          </a:p>
        </p:txBody>
      </p:sp>
      <p:graphicFrame>
        <p:nvGraphicFramePr>
          <p:cNvPr id="36866" name="Diagram 2"/>
          <p:cNvGraphicFramePr>
            <a:graphicFrameLocks/>
          </p:cNvGraphicFramePr>
          <p:nvPr>
            <p:ph idx="1"/>
          </p:nvPr>
        </p:nvGraphicFramePr>
        <p:xfrm>
          <a:off x="304800" y="1989138"/>
          <a:ext cx="8610600" cy="4259262"/>
        </p:xfrm>
        <a:graphic>
          <a:graphicData uri="http://schemas.openxmlformats.org/drawingml/2006/compatibility">
            <com:legacyDrawing xmlns:com="http://schemas.openxmlformats.org/drawingml/2006/compatibility" spid="_x0000_s36866"/>
          </a:graphicData>
        </a:graphic>
      </p:graphicFrame>
      <p:sp>
        <p:nvSpPr>
          <p:cNvPr id="7" name="矩形 6"/>
          <p:cNvSpPr/>
          <p:nvPr/>
        </p:nvSpPr>
        <p:spPr>
          <a:xfrm>
            <a:off x="323850" y="1196975"/>
            <a:ext cx="6505575" cy="735013"/>
          </a:xfrm>
          <a:prstGeom prst="rect">
            <a:avLst/>
          </a:prstGeom>
        </p:spPr>
        <p:txBody>
          <a:bodyPr wrap="none">
            <a:spAutoFit/>
          </a:bodyPr>
          <a:lstStyle/>
          <a:p>
            <a:pPr marL="342900" indent="-342900" eaLnBrk="0" hangingPunct="0">
              <a:lnSpc>
                <a:spcPct val="150000"/>
              </a:lnSpc>
              <a:spcBef>
                <a:spcPct val="20000"/>
              </a:spcBef>
              <a:buClr>
                <a:schemeClr val="hlink"/>
              </a:buClr>
              <a:defRPr/>
            </a:pPr>
            <a:r>
              <a:rPr lang="zh-CN" altLang="en-US" sz="3200" b="1" dirty="0">
                <a:latin typeface="+mn-lt"/>
                <a:ea typeface="+mn-ea"/>
              </a:rPr>
              <a:t>（二）传染病流行过程的基本环节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标题 3"/>
          <p:cNvSpPr>
            <a:spLocks noGrp="1"/>
          </p:cNvSpPr>
          <p:nvPr>
            <p:ph type="title"/>
          </p:nvPr>
        </p:nvSpPr>
        <p:spPr>
          <a:xfrm>
            <a:off x="838200" y="304800"/>
            <a:ext cx="7981950" cy="563563"/>
          </a:xfrm>
        </p:spPr>
        <p:txBody>
          <a:bodyPr/>
          <a:lstStyle/>
          <a:p>
            <a:r>
              <a:rPr lang="zh-CN" altLang="en-US" smtClean="0">
                <a:ea typeface="宋体" charset="-122"/>
              </a:rPr>
              <a:t>二、传染病的种类</a:t>
            </a:r>
          </a:p>
        </p:txBody>
      </p:sp>
      <p:graphicFrame>
        <p:nvGraphicFramePr>
          <p:cNvPr id="37919" name="Group 31"/>
          <p:cNvGraphicFramePr>
            <a:graphicFrameLocks noGrp="1"/>
          </p:cNvGraphicFramePr>
          <p:nvPr>
            <p:ph idx="1"/>
          </p:nvPr>
        </p:nvGraphicFramePr>
        <p:xfrm>
          <a:off x="250825" y="1628775"/>
          <a:ext cx="8683625" cy="3957448"/>
        </p:xfrm>
        <a:graphic>
          <a:graphicData uri="http://schemas.openxmlformats.org/drawingml/2006/table">
            <a:tbl>
              <a:tblPr/>
              <a:tblGrid>
                <a:gridCol w="947738"/>
                <a:gridCol w="2436812"/>
                <a:gridCol w="1512888"/>
                <a:gridCol w="3786187"/>
              </a:tblGrid>
              <a:tr h="431800">
                <a:tc>
                  <a:txBody>
                    <a:bodyPr/>
                    <a:lstStyle/>
                    <a:p>
                      <a:pPr marL="0" marR="0" lvl="0" indent="0" algn="ctr"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en-US" sz="2400" b="1" i="0" u="none" strike="noStrike" cap="none" normalizeH="0" baseline="0" smtClean="0">
                          <a:ln>
                            <a:noFill/>
                          </a:ln>
                          <a:solidFill>
                            <a:schemeClr val="tx1"/>
                          </a:solidFill>
                          <a:effectLst/>
                          <a:latin typeface="Arial" charset="0"/>
                          <a:ea typeface="宋体" charset="-122"/>
                        </a:rPr>
                        <a:t>种类</a:t>
                      </a:r>
                    </a:p>
                  </a:txBody>
                  <a:tcPr marL="115101" marR="11510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en-US" sz="2400" b="1" i="0" u="none" strike="noStrike" cap="none" normalizeH="0" baseline="0" smtClean="0">
                          <a:ln>
                            <a:noFill/>
                          </a:ln>
                          <a:solidFill>
                            <a:schemeClr val="tx1"/>
                          </a:solidFill>
                          <a:effectLst/>
                          <a:latin typeface="Arial" charset="0"/>
                          <a:ea typeface="宋体" charset="-122"/>
                        </a:rPr>
                        <a:t>数量</a:t>
                      </a:r>
                    </a:p>
                  </a:txBody>
                  <a:tcPr marL="115101" marR="1151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en-US" sz="2400" b="1" i="0" u="none" strike="noStrike" cap="none" normalizeH="0" baseline="0" smtClean="0">
                          <a:ln>
                            <a:noFill/>
                          </a:ln>
                          <a:solidFill>
                            <a:schemeClr val="tx1"/>
                          </a:solidFill>
                          <a:effectLst/>
                          <a:latin typeface="Arial" charset="0"/>
                          <a:ea typeface="宋体" charset="-122"/>
                        </a:rPr>
                        <a:t>报告时限</a:t>
                      </a:r>
                    </a:p>
                  </a:txBody>
                  <a:tcPr marL="115101" marR="1151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en-US" sz="2400" b="1" i="0" u="none" strike="noStrike" cap="none" normalizeH="0" baseline="0" smtClean="0">
                          <a:ln>
                            <a:noFill/>
                          </a:ln>
                          <a:solidFill>
                            <a:schemeClr val="tx1"/>
                          </a:solidFill>
                          <a:effectLst/>
                          <a:latin typeface="Arial" charset="0"/>
                          <a:ea typeface="宋体" charset="-122"/>
                        </a:rPr>
                        <a:t>备注</a:t>
                      </a:r>
                    </a:p>
                  </a:txBody>
                  <a:tcPr marL="115101" marR="11510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19188">
                <a:tc>
                  <a:txBody>
                    <a:bodyPr/>
                    <a:lstStyle/>
                    <a:p>
                      <a:pPr marL="0" marR="0" lvl="0" indent="0" algn="ctr" defTabSz="914400" rtl="0" eaLnBrk="0" fontAlgn="base" latinLnBrk="0" hangingPunct="0">
                        <a:lnSpc>
                          <a:spcPct val="100000"/>
                        </a:lnSpc>
                        <a:spcBef>
                          <a:spcPct val="20000"/>
                        </a:spcBef>
                        <a:spcAft>
                          <a:spcPct val="0"/>
                        </a:spcAft>
                        <a:buClr>
                          <a:schemeClr val="hlink"/>
                        </a:buClr>
                        <a:buSzTx/>
                        <a:buFont typeface="Wingdings" pitchFamily="2" charset="2"/>
                        <a:buNone/>
                        <a:tabLst/>
                      </a:pPr>
                      <a:endParaRPr kumimoji="0" lang="zh-CN" altLang="en-US" sz="2400" b="1" i="0" u="none" strike="noStrike" cap="none" normalizeH="0" baseline="0" smtClean="0">
                        <a:ln>
                          <a:noFill/>
                        </a:ln>
                        <a:solidFill>
                          <a:schemeClr val="tx1"/>
                        </a:solidFill>
                        <a:effectLst/>
                        <a:latin typeface="Arial" charset="0"/>
                        <a:ea typeface="宋体" charset="-122"/>
                      </a:endParaRPr>
                    </a:p>
                    <a:p>
                      <a:pPr marL="0" marR="0" lvl="0" indent="0" algn="ctr"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en-US" sz="2400" b="1" i="0" u="none" strike="noStrike" cap="none" normalizeH="0" baseline="0" smtClean="0">
                          <a:ln>
                            <a:noFill/>
                          </a:ln>
                          <a:solidFill>
                            <a:schemeClr val="tx1"/>
                          </a:solidFill>
                          <a:effectLst/>
                          <a:latin typeface="Arial" charset="0"/>
                          <a:ea typeface="宋体" charset="-122"/>
                        </a:rPr>
                        <a:t>甲类</a:t>
                      </a:r>
                    </a:p>
                  </a:txBody>
                  <a:tcPr marL="115101" marR="11510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n-US" altLang="zh-CN" sz="2400" b="1" i="0" u="none" strike="noStrike" cap="none" normalizeH="0" baseline="0" smtClean="0">
                          <a:ln>
                            <a:noFill/>
                          </a:ln>
                          <a:solidFill>
                            <a:schemeClr val="tx1"/>
                          </a:solidFill>
                          <a:effectLst/>
                          <a:latin typeface="Arial" charset="0"/>
                          <a:ea typeface="宋体" charset="-122"/>
                        </a:rPr>
                        <a:t>2</a:t>
                      </a:r>
                      <a:r>
                        <a:rPr kumimoji="0" lang="zh-CN" altLang="en-US" sz="2400" b="1" i="0" u="none" strike="noStrike" cap="none" normalizeH="0" baseline="0" smtClean="0">
                          <a:ln>
                            <a:noFill/>
                          </a:ln>
                          <a:solidFill>
                            <a:schemeClr val="tx1"/>
                          </a:solidFill>
                          <a:effectLst/>
                          <a:latin typeface="Arial" charset="0"/>
                          <a:ea typeface="宋体" charset="-122"/>
                        </a:rPr>
                        <a:t>种</a:t>
                      </a:r>
                    </a:p>
                    <a:p>
                      <a:pPr marL="0" marR="0" lvl="0" indent="0" algn="ctr"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en-US" sz="2400" b="1" i="0" u="none" strike="noStrike" cap="none" normalizeH="0" baseline="0" smtClean="0">
                          <a:ln>
                            <a:noFill/>
                          </a:ln>
                          <a:solidFill>
                            <a:schemeClr val="tx1"/>
                          </a:solidFill>
                          <a:effectLst/>
                          <a:latin typeface="Arial" charset="0"/>
                          <a:ea typeface="宋体" charset="-122"/>
                        </a:rPr>
                        <a:t>（鼠疫、霍乱）</a:t>
                      </a:r>
                      <a:endParaRPr kumimoji="0" lang="en-US" altLang="zh-CN" sz="2400" b="1" i="0" u="none" strike="noStrike" cap="none" normalizeH="0" baseline="0" smtClean="0">
                        <a:ln>
                          <a:noFill/>
                        </a:ln>
                        <a:solidFill>
                          <a:schemeClr val="tx1"/>
                        </a:solidFill>
                        <a:effectLst/>
                        <a:latin typeface="Arial" charset="0"/>
                        <a:ea typeface="宋体" charset="-122"/>
                      </a:endParaRPr>
                    </a:p>
                  </a:txBody>
                  <a:tcPr marL="115101" marR="1151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Tx/>
                        <a:buFont typeface="Wingdings" pitchFamily="2" charset="2"/>
                        <a:buNone/>
                        <a:tabLst/>
                      </a:pPr>
                      <a:endParaRPr kumimoji="0" lang="en-US" altLang="zh-CN" sz="2400" b="1" i="0" u="none" strike="noStrike" cap="none" normalizeH="0" baseline="0" smtClean="0">
                        <a:ln>
                          <a:noFill/>
                        </a:ln>
                        <a:solidFill>
                          <a:schemeClr val="tx1"/>
                        </a:solidFill>
                        <a:effectLst/>
                        <a:latin typeface="Arial" charset="0"/>
                        <a:ea typeface="宋体" charset="-122"/>
                      </a:endParaRPr>
                    </a:p>
                    <a:p>
                      <a:pPr marL="0" marR="0" lvl="0" indent="0" algn="ctr"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n-US" altLang="zh-CN" sz="2400" b="1" i="0" u="none" strike="noStrike" cap="none" normalizeH="0" baseline="0" smtClean="0">
                          <a:ln>
                            <a:noFill/>
                          </a:ln>
                          <a:solidFill>
                            <a:schemeClr val="tx1"/>
                          </a:solidFill>
                          <a:effectLst/>
                          <a:latin typeface="Arial" charset="0"/>
                          <a:ea typeface="宋体" charset="-122"/>
                        </a:rPr>
                        <a:t>﹤2</a:t>
                      </a:r>
                      <a:r>
                        <a:rPr kumimoji="0" lang="zh-CN" altLang="en-US" sz="2400" b="1" i="0" u="none" strike="noStrike" cap="none" normalizeH="0" baseline="0" smtClean="0">
                          <a:ln>
                            <a:noFill/>
                          </a:ln>
                          <a:solidFill>
                            <a:schemeClr val="tx1"/>
                          </a:solidFill>
                          <a:effectLst/>
                          <a:latin typeface="Arial" charset="0"/>
                          <a:ea typeface="宋体" charset="-122"/>
                        </a:rPr>
                        <a:t>小时</a:t>
                      </a:r>
                    </a:p>
                  </a:txBody>
                  <a:tcPr marL="115101" marR="1151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Tx/>
                        <a:buFont typeface="Wingdings" pitchFamily="2" charset="2"/>
                        <a:buNone/>
                        <a:tabLst/>
                      </a:pPr>
                      <a:endParaRPr kumimoji="0" lang="zh-CN" altLang="en-US" sz="2400" b="1" i="0" u="none" strike="noStrike" cap="none" normalizeH="0" baseline="0" smtClean="0">
                        <a:ln>
                          <a:noFill/>
                        </a:ln>
                        <a:solidFill>
                          <a:schemeClr val="tx1"/>
                        </a:solidFill>
                        <a:effectLst/>
                        <a:latin typeface="Arial" charset="0"/>
                        <a:ea typeface="宋体" charset="-122"/>
                      </a:endParaRPr>
                    </a:p>
                  </a:txBody>
                  <a:tcPr marL="115101" marR="11510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17600">
                <a:tc>
                  <a:txBody>
                    <a:bodyPr/>
                    <a:lstStyle/>
                    <a:p>
                      <a:pPr marL="0" marR="0" lvl="0" indent="0" algn="ctr" defTabSz="914400" rtl="0" eaLnBrk="0" fontAlgn="base" latinLnBrk="0" hangingPunct="0">
                        <a:lnSpc>
                          <a:spcPct val="100000"/>
                        </a:lnSpc>
                        <a:spcBef>
                          <a:spcPct val="20000"/>
                        </a:spcBef>
                        <a:spcAft>
                          <a:spcPct val="0"/>
                        </a:spcAft>
                        <a:buClr>
                          <a:schemeClr val="hlink"/>
                        </a:buClr>
                        <a:buSzTx/>
                        <a:buFont typeface="Wingdings" pitchFamily="2" charset="2"/>
                        <a:buNone/>
                        <a:tabLst/>
                      </a:pPr>
                      <a:endParaRPr kumimoji="0" lang="zh-CN" altLang="en-US" sz="2400" b="1" i="0" u="none" strike="noStrike" cap="none" normalizeH="0" baseline="0" smtClean="0">
                        <a:ln>
                          <a:noFill/>
                        </a:ln>
                        <a:solidFill>
                          <a:schemeClr val="tx1"/>
                        </a:solidFill>
                        <a:effectLst/>
                        <a:latin typeface="Arial" charset="0"/>
                        <a:ea typeface="宋体" charset="-122"/>
                      </a:endParaRPr>
                    </a:p>
                    <a:p>
                      <a:pPr marL="0" marR="0" lvl="0" indent="0" algn="ctr"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en-US" sz="2400" b="1" i="0" u="none" strike="noStrike" cap="none" normalizeH="0" baseline="0" smtClean="0">
                          <a:ln>
                            <a:noFill/>
                          </a:ln>
                          <a:solidFill>
                            <a:schemeClr val="tx1"/>
                          </a:solidFill>
                          <a:effectLst/>
                          <a:latin typeface="Arial" charset="0"/>
                          <a:ea typeface="宋体" charset="-122"/>
                        </a:rPr>
                        <a:t>乙类</a:t>
                      </a:r>
                    </a:p>
                  </a:txBody>
                  <a:tcPr marL="115101" marR="11510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Tx/>
                        <a:buFont typeface="Wingdings" pitchFamily="2" charset="2"/>
                        <a:buNone/>
                        <a:tabLst/>
                      </a:pPr>
                      <a:endParaRPr kumimoji="0" lang="en-US" altLang="zh-CN" sz="2400" b="1" i="0" u="none" strike="noStrike" cap="none" normalizeH="0" baseline="0" smtClean="0">
                        <a:ln>
                          <a:noFill/>
                        </a:ln>
                        <a:solidFill>
                          <a:schemeClr val="tx1"/>
                        </a:solidFill>
                        <a:effectLst/>
                        <a:latin typeface="Arial" charset="0"/>
                        <a:ea typeface="宋体" charset="-122"/>
                      </a:endParaRPr>
                    </a:p>
                    <a:p>
                      <a:pPr marL="0" marR="0" lvl="0" indent="0" algn="ctr"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n-US" altLang="zh-CN" sz="2400" b="1" i="0" u="none" strike="noStrike" cap="none" normalizeH="0" baseline="0" smtClean="0">
                          <a:ln>
                            <a:noFill/>
                          </a:ln>
                          <a:solidFill>
                            <a:schemeClr val="tx1"/>
                          </a:solidFill>
                          <a:effectLst/>
                          <a:latin typeface="Arial" charset="0"/>
                          <a:ea typeface="宋体" charset="-122"/>
                        </a:rPr>
                        <a:t>26</a:t>
                      </a:r>
                      <a:r>
                        <a:rPr kumimoji="0" lang="zh-CN" altLang="en-US" sz="2400" b="1" i="0" u="none" strike="noStrike" cap="none" normalizeH="0" baseline="0" smtClean="0">
                          <a:ln>
                            <a:noFill/>
                          </a:ln>
                          <a:solidFill>
                            <a:schemeClr val="tx1"/>
                          </a:solidFill>
                          <a:effectLst/>
                          <a:latin typeface="Arial" charset="0"/>
                          <a:ea typeface="宋体" charset="-122"/>
                        </a:rPr>
                        <a:t>种</a:t>
                      </a:r>
                      <a:endParaRPr kumimoji="0" lang="en-US" altLang="zh-CN" sz="2400" b="1" i="0" u="none" strike="noStrike" cap="none" normalizeH="0" baseline="0" smtClean="0">
                        <a:ln>
                          <a:noFill/>
                        </a:ln>
                        <a:solidFill>
                          <a:schemeClr val="tx1"/>
                        </a:solidFill>
                        <a:effectLst/>
                        <a:latin typeface="Arial" charset="0"/>
                        <a:ea typeface="宋体" charset="-122"/>
                      </a:endParaRPr>
                    </a:p>
                  </a:txBody>
                  <a:tcPr marL="115101" marR="1151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Tx/>
                        <a:buFont typeface="Wingdings" pitchFamily="2" charset="2"/>
                        <a:buNone/>
                        <a:tabLst/>
                      </a:pPr>
                      <a:endParaRPr kumimoji="0" lang="en-US" altLang="zh-CN" sz="2400" b="1" i="0" u="none" strike="noStrike" cap="none" normalizeH="0" baseline="0" smtClean="0">
                        <a:ln>
                          <a:noFill/>
                        </a:ln>
                        <a:solidFill>
                          <a:schemeClr val="tx1"/>
                        </a:solidFill>
                        <a:effectLst/>
                        <a:latin typeface="Arial" charset="0"/>
                        <a:ea typeface="宋体" charset="-122"/>
                      </a:endParaRPr>
                    </a:p>
                    <a:p>
                      <a:pPr marL="0" marR="0" lvl="0" indent="0" algn="ctr"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n-US" altLang="zh-CN" sz="2400" b="1" i="0" u="none" strike="noStrike" cap="none" normalizeH="0" baseline="0" smtClean="0">
                          <a:ln>
                            <a:noFill/>
                          </a:ln>
                          <a:solidFill>
                            <a:schemeClr val="tx1"/>
                          </a:solidFill>
                          <a:effectLst/>
                          <a:latin typeface="Arial" charset="0"/>
                          <a:ea typeface="宋体" charset="-122"/>
                        </a:rPr>
                        <a:t>﹤24</a:t>
                      </a:r>
                      <a:r>
                        <a:rPr kumimoji="0" lang="zh-CN" altLang="en-US" sz="2400" b="1" i="0" u="none" strike="noStrike" cap="none" normalizeH="0" baseline="0" smtClean="0">
                          <a:ln>
                            <a:noFill/>
                          </a:ln>
                          <a:solidFill>
                            <a:schemeClr val="tx1"/>
                          </a:solidFill>
                          <a:effectLst/>
                          <a:latin typeface="Arial" charset="0"/>
                          <a:ea typeface="宋体" charset="-122"/>
                        </a:rPr>
                        <a:t>小时</a:t>
                      </a:r>
                    </a:p>
                  </a:txBody>
                  <a:tcPr marL="115101" marR="1151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en-US" sz="2400" b="1" i="0" u="none" strike="noStrike" cap="none" normalizeH="0" baseline="0" smtClean="0">
                          <a:ln>
                            <a:noFill/>
                          </a:ln>
                          <a:solidFill>
                            <a:schemeClr val="tx1"/>
                          </a:solidFill>
                          <a:effectLst/>
                          <a:latin typeface="Arial" charset="0"/>
                          <a:ea typeface="宋体" charset="-122"/>
                        </a:rPr>
                        <a:t>肺炭疽、传染性非典型肺炎、高致病性禽流感</a:t>
                      </a:r>
                      <a:endParaRPr kumimoji="0" lang="en-US" altLang="zh-CN" sz="2400" b="1" i="0" u="none" strike="noStrike" cap="none" normalizeH="0" baseline="0" smtClean="0">
                        <a:ln>
                          <a:noFill/>
                        </a:ln>
                        <a:solidFill>
                          <a:schemeClr val="tx1"/>
                        </a:solidFill>
                        <a:effectLst/>
                        <a:latin typeface="Arial" charset="0"/>
                        <a:ea typeface="宋体" charset="-122"/>
                      </a:endParaRPr>
                    </a:p>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n-US" altLang="zh-CN" sz="2400" b="1" i="0" u="none" strike="noStrike" cap="none" normalizeH="0" baseline="0" smtClean="0">
                          <a:ln>
                            <a:noFill/>
                          </a:ln>
                          <a:solidFill>
                            <a:schemeClr val="tx1"/>
                          </a:solidFill>
                          <a:effectLst/>
                          <a:latin typeface="Arial" charset="0"/>
                          <a:ea typeface="宋体" charset="-122"/>
                        </a:rPr>
                        <a:t>——</a:t>
                      </a:r>
                      <a:r>
                        <a:rPr kumimoji="0" lang="zh-CN" altLang="en-US" sz="2400" b="1" i="0" u="none" strike="noStrike" cap="none" normalizeH="0" baseline="0" smtClean="0">
                          <a:ln>
                            <a:noFill/>
                          </a:ln>
                          <a:solidFill>
                            <a:schemeClr val="tx1"/>
                          </a:solidFill>
                          <a:effectLst/>
                          <a:latin typeface="Arial" charset="0"/>
                          <a:ea typeface="宋体" charset="-122"/>
                        </a:rPr>
                        <a:t>按甲类传染病管理</a:t>
                      </a:r>
                    </a:p>
                  </a:txBody>
                  <a:tcPr marL="115101" marR="11510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19188">
                <a:tc>
                  <a:txBody>
                    <a:bodyPr/>
                    <a:lstStyle/>
                    <a:p>
                      <a:pPr marL="0" marR="0" lvl="0" indent="0" algn="ctr" defTabSz="914400" rtl="0" eaLnBrk="0" fontAlgn="base" latinLnBrk="0" hangingPunct="0">
                        <a:lnSpc>
                          <a:spcPct val="100000"/>
                        </a:lnSpc>
                        <a:spcBef>
                          <a:spcPct val="20000"/>
                        </a:spcBef>
                        <a:spcAft>
                          <a:spcPct val="0"/>
                        </a:spcAft>
                        <a:buClr>
                          <a:schemeClr val="hlink"/>
                        </a:buClr>
                        <a:buSzTx/>
                        <a:buFont typeface="Wingdings" pitchFamily="2" charset="2"/>
                        <a:buNone/>
                        <a:tabLst/>
                      </a:pPr>
                      <a:endParaRPr kumimoji="0" lang="zh-CN" altLang="en-US" sz="2400" b="1" i="0" u="none" strike="noStrike" cap="none" normalizeH="0" baseline="0" smtClean="0">
                        <a:ln>
                          <a:noFill/>
                        </a:ln>
                        <a:solidFill>
                          <a:schemeClr val="tx1"/>
                        </a:solidFill>
                        <a:effectLst/>
                        <a:latin typeface="Arial" charset="0"/>
                        <a:ea typeface="宋体" charset="-122"/>
                      </a:endParaRPr>
                    </a:p>
                    <a:p>
                      <a:pPr marL="0" marR="0" lvl="0" indent="0" algn="ctr"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zh-CN" altLang="en-US" sz="2400" b="1" i="0" u="none" strike="noStrike" cap="none" normalizeH="0" baseline="0" smtClean="0">
                          <a:ln>
                            <a:noFill/>
                          </a:ln>
                          <a:solidFill>
                            <a:schemeClr val="tx1"/>
                          </a:solidFill>
                          <a:effectLst/>
                          <a:latin typeface="Arial" charset="0"/>
                          <a:ea typeface="宋体" charset="-122"/>
                        </a:rPr>
                        <a:t>丙类</a:t>
                      </a:r>
                    </a:p>
                  </a:txBody>
                  <a:tcPr marL="115101" marR="11510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Tx/>
                        <a:buFont typeface="Wingdings" pitchFamily="2" charset="2"/>
                        <a:buNone/>
                        <a:tabLst/>
                      </a:pPr>
                      <a:endParaRPr kumimoji="0" lang="en-US" altLang="zh-CN" sz="2400" b="1" i="0" u="none" strike="noStrike" cap="none" normalizeH="0" baseline="0" smtClean="0">
                        <a:ln>
                          <a:noFill/>
                        </a:ln>
                        <a:solidFill>
                          <a:schemeClr val="tx1"/>
                        </a:solidFill>
                        <a:effectLst/>
                        <a:latin typeface="Arial" charset="0"/>
                        <a:ea typeface="宋体" charset="-122"/>
                      </a:endParaRPr>
                    </a:p>
                    <a:p>
                      <a:pPr marL="0" marR="0" lvl="0" indent="0" algn="ctr"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n-US" altLang="zh-CN" sz="2400" b="1" i="0" u="none" strike="noStrike" cap="none" normalizeH="0" baseline="0" smtClean="0">
                          <a:ln>
                            <a:noFill/>
                          </a:ln>
                          <a:solidFill>
                            <a:schemeClr val="tx1"/>
                          </a:solidFill>
                          <a:effectLst/>
                          <a:latin typeface="Arial" charset="0"/>
                          <a:ea typeface="宋体" charset="-122"/>
                        </a:rPr>
                        <a:t>11</a:t>
                      </a:r>
                      <a:r>
                        <a:rPr kumimoji="0" lang="zh-CN" altLang="en-US" sz="2400" b="1" i="0" u="none" strike="noStrike" cap="none" normalizeH="0" baseline="0" smtClean="0">
                          <a:ln>
                            <a:noFill/>
                          </a:ln>
                          <a:solidFill>
                            <a:schemeClr val="tx1"/>
                          </a:solidFill>
                          <a:effectLst/>
                          <a:latin typeface="Arial" charset="0"/>
                          <a:ea typeface="宋体" charset="-122"/>
                        </a:rPr>
                        <a:t>种</a:t>
                      </a:r>
                      <a:endParaRPr kumimoji="0" lang="en-US" altLang="zh-CN" sz="2400" b="1" i="0" u="none" strike="noStrike" cap="none" normalizeH="0" baseline="0" smtClean="0">
                        <a:ln>
                          <a:noFill/>
                        </a:ln>
                        <a:solidFill>
                          <a:schemeClr val="tx1"/>
                        </a:solidFill>
                        <a:effectLst/>
                        <a:latin typeface="Arial" charset="0"/>
                        <a:ea typeface="宋体" charset="-122"/>
                      </a:endParaRPr>
                    </a:p>
                  </a:txBody>
                  <a:tcPr marL="115101" marR="1151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Tx/>
                        <a:buFont typeface="Wingdings" pitchFamily="2" charset="2"/>
                        <a:buNone/>
                        <a:tabLst/>
                      </a:pPr>
                      <a:endParaRPr kumimoji="0" lang="en-US" altLang="zh-CN" sz="2400" b="1" i="0" u="none" strike="noStrike" cap="none" normalizeH="0" baseline="0" smtClean="0">
                        <a:ln>
                          <a:noFill/>
                        </a:ln>
                        <a:solidFill>
                          <a:schemeClr val="tx1"/>
                        </a:solidFill>
                        <a:effectLst/>
                        <a:latin typeface="Arial" charset="0"/>
                        <a:ea typeface="宋体" charset="-122"/>
                      </a:endParaRPr>
                    </a:p>
                    <a:p>
                      <a:pPr marL="0" marR="0" lvl="0" indent="0" algn="ctr"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n-US" altLang="zh-CN" sz="2400" b="1" i="0" u="none" strike="noStrike" cap="none" normalizeH="0" baseline="0" smtClean="0">
                          <a:ln>
                            <a:noFill/>
                          </a:ln>
                          <a:solidFill>
                            <a:schemeClr val="tx1"/>
                          </a:solidFill>
                          <a:effectLst/>
                          <a:latin typeface="Arial" charset="0"/>
                          <a:ea typeface="宋体" charset="-122"/>
                        </a:rPr>
                        <a:t>﹤24</a:t>
                      </a:r>
                      <a:r>
                        <a:rPr kumimoji="0" lang="zh-CN" altLang="en-US" sz="2400" b="1" i="0" u="none" strike="noStrike" cap="none" normalizeH="0" baseline="0" smtClean="0">
                          <a:ln>
                            <a:noFill/>
                          </a:ln>
                          <a:solidFill>
                            <a:schemeClr val="tx1"/>
                          </a:solidFill>
                          <a:effectLst/>
                          <a:latin typeface="Arial" charset="0"/>
                          <a:ea typeface="宋体" charset="-122"/>
                        </a:rPr>
                        <a:t>小时</a:t>
                      </a:r>
                    </a:p>
                  </a:txBody>
                  <a:tcPr marL="115101" marR="11510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hlink"/>
                        </a:buClr>
                        <a:buSzTx/>
                        <a:buFont typeface="Wingdings" pitchFamily="2" charset="2"/>
                        <a:buNone/>
                        <a:tabLst/>
                      </a:pPr>
                      <a:endParaRPr kumimoji="0" lang="zh-CN" altLang="en-US" sz="2400" b="1" i="0" u="none" strike="noStrike" cap="none" normalizeH="0" baseline="0" smtClean="0">
                        <a:ln>
                          <a:noFill/>
                        </a:ln>
                        <a:solidFill>
                          <a:schemeClr val="tx1"/>
                        </a:solidFill>
                        <a:effectLst/>
                        <a:latin typeface="Arial" charset="0"/>
                        <a:ea typeface="宋体" charset="-122"/>
                      </a:endParaRPr>
                    </a:p>
                  </a:txBody>
                  <a:tcPr marL="115101" marR="11510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 name="TextBox 7"/>
          <p:cNvSpPr txBox="1">
            <a:spLocks noChangeArrowheads="1"/>
          </p:cNvSpPr>
          <p:nvPr/>
        </p:nvSpPr>
        <p:spPr bwMode="auto">
          <a:xfrm>
            <a:off x="323850" y="1268413"/>
            <a:ext cx="4572000" cy="671512"/>
          </a:xfrm>
          <a:prstGeom prst="rect">
            <a:avLst/>
          </a:prstGeom>
          <a:noFill/>
          <a:ln w="9525">
            <a:noFill/>
            <a:miter lim="800000"/>
            <a:headEnd/>
            <a:tailEnd/>
          </a:ln>
        </p:spPr>
        <p:txBody>
          <a:bodyPr>
            <a:spAutoFit/>
          </a:bodyPr>
          <a:lstStyle/>
          <a:p>
            <a:r>
              <a:rPr lang="zh-CN" altLang="en-US"/>
              <a:t> </a:t>
            </a:r>
            <a:endParaRPr lang="zh-CN" altLang="en-US" sz="2000" b="1">
              <a:solidFill>
                <a:schemeClr val="tx2"/>
              </a:solidFill>
            </a:endParaRPr>
          </a:p>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txBox="1">
            <a:spLocks noGrp="1"/>
          </p:cNvSpPr>
          <p:nvPr/>
        </p:nvSpPr>
        <p:spPr bwMode="auto">
          <a:xfrm>
            <a:off x="6248400" y="0"/>
            <a:ext cx="2667000" cy="228600"/>
          </a:xfrm>
          <a:prstGeom prst="rect">
            <a:avLst/>
          </a:prstGeom>
          <a:noFill/>
          <a:ln>
            <a:miter lim="800000"/>
            <a:headEnd/>
            <a:tailEnd/>
          </a:ln>
        </p:spPr>
        <p:txBody>
          <a:bodyPr/>
          <a:lstStyle/>
          <a:p>
            <a:pPr algn="r">
              <a:defRPr/>
            </a:pPr>
            <a:r>
              <a:rPr lang="en-US" sz="1000">
                <a:solidFill>
                  <a:schemeClr val="bg1"/>
                </a:solidFill>
                <a:latin typeface="+mn-lt"/>
                <a:ea typeface="宋体" pitchFamily="2" charset="-122"/>
              </a:rPr>
              <a:t>www.pumpress.com.cn</a:t>
            </a:r>
          </a:p>
        </p:txBody>
      </p:sp>
      <p:pic>
        <p:nvPicPr>
          <p:cNvPr id="38914" name="Picture 1"/>
          <p:cNvPicPr>
            <a:picLocks noChangeAspect="1" noChangeArrowheads="1"/>
          </p:cNvPicPr>
          <p:nvPr/>
        </p:nvPicPr>
        <p:blipFill>
          <a:blip r:embed="rId2" cstate="print"/>
          <a:srcRect/>
          <a:stretch>
            <a:fillRect/>
          </a:stretch>
        </p:blipFill>
        <p:spPr bwMode="auto">
          <a:xfrm>
            <a:off x="7451725" y="1052513"/>
            <a:ext cx="1223963" cy="1552575"/>
          </a:xfrm>
          <a:prstGeom prst="rect">
            <a:avLst/>
          </a:prstGeom>
          <a:noFill/>
          <a:ln w="9525">
            <a:noFill/>
            <a:miter lim="800000"/>
            <a:headEnd/>
            <a:tailEnd/>
          </a:ln>
        </p:spPr>
      </p:pic>
      <p:sp>
        <p:nvSpPr>
          <p:cNvPr id="11" name="圆角矩形标注 10"/>
          <p:cNvSpPr>
            <a:spLocks noChangeArrowheads="1"/>
          </p:cNvSpPr>
          <p:nvPr/>
        </p:nvSpPr>
        <p:spPr bwMode="auto">
          <a:xfrm>
            <a:off x="3779838" y="2420938"/>
            <a:ext cx="3024187" cy="2857500"/>
          </a:xfrm>
          <a:prstGeom prst="wedgeRoundRectCallout">
            <a:avLst>
              <a:gd name="adj1" fmla="val -76194"/>
              <a:gd name="adj2" fmla="val -39944"/>
              <a:gd name="adj3" fmla="val 16667"/>
            </a:avLst>
          </a:prstGeom>
          <a:solidFill>
            <a:schemeClr val="hlink"/>
          </a:solidFill>
          <a:ln w="25400" algn="ctr">
            <a:solidFill>
              <a:srgbClr val="6492A3"/>
            </a:solidFill>
            <a:miter lim="800000"/>
            <a:headEnd/>
            <a:tailEnd/>
          </a:ln>
        </p:spPr>
        <p:txBody>
          <a:bodyPr anchor="ctr"/>
          <a:lstStyle/>
          <a:p>
            <a:r>
              <a:rPr lang="en-US" altLang="zh-CN" b="1">
                <a:solidFill>
                  <a:schemeClr val="tx2"/>
                </a:solidFill>
              </a:rPr>
              <a:t>1.</a:t>
            </a:r>
            <a:r>
              <a:rPr lang="zh-CN" altLang="en-US" b="1">
                <a:solidFill>
                  <a:schemeClr val="tx2"/>
                </a:solidFill>
              </a:rPr>
              <a:t>对患者的管理 </a:t>
            </a:r>
          </a:p>
          <a:p>
            <a:endParaRPr lang="zh-CN" altLang="en-US" b="1">
              <a:solidFill>
                <a:schemeClr val="tx2"/>
              </a:solidFill>
            </a:endParaRPr>
          </a:p>
          <a:p>
            <a:r>
              <a:rPr lang="en-US" altLang="zh-CN" b="1">
                <a:solidFill>
                  <a:schemeClr val="tx2"/>
                </a:solidFill>
              </a:rPr>
              <a:t>2.</a:t>
            </a:r>
            <a:r>
              <a:rPr lang="zh-CN" altLang="en-US" b="1">
                <a:solidFill>
                  <a:schemeClr val="tx2"/>
                </a:solidFill>
              </a:rPr>
              <a:t>对疑似患者的管理 </a:t>
            </a:r>
          </a:p>
          <a:p>
            <a:endParaRPr lang="zh-CN" altLang="en-US" b="1">
              <a:solidFill>
                <a:schemeClr val="tx2"/>
              </a:solidFill>
            </a:endParaRPr>
          </a:p>
          <a:p>
            <a:r>
              <a:rPr lang="en-US" altLang="zh-CN" b="1">
                <a:solidFill>
                  <a:schemeClr val="tx2"/>
                </a:solidFill>
              </a:rPr>
              <a:t>3.</a:t>
            </a:r>
            <a:r>
              <a:rPr lang="zh-CN" altLang="en-US" b="1">
                <a:solidFill>
                  <a:schemeClr val="tx2"/>
                </a:solidFill>
              </a:rPr>
              <a:t>对病原携带者的管理 </a:t>
            </a:r>
          </a:p>
          <a:p>
            <a:endParaRPr lang="zh-CN" altLang="en-US" b="1">
              <a:solidFill>
                <a:schemeClr val="tx2"/>
              </a:solidFill>
            </a:endParaRPr>
          </a:p>
          <a:p>
            <a:r>
              <a:rPr lang="en-US" altLang="zh-CN" b="1">
                <a:solidFill>
                  <a:schemeClr val="tx2"/>
                </a:solidFill>
              </a:rPr>
              <a:t>4.</a:t>
            </a:r>
            <a:r>
              <a:rPr lang="zh-CN" altLang="en-US" b="1">
                <a:solidFill>
                  <a:schemeClr val="tx2"/>
                </a:solidFill>
              </a:rPr>
              <a:t>对接触者的管理 </a:t>
            </a:r>
          </a:p>
          <a:p>
            <a:endParaRPr lang="zh-CN" altLang="en-US" b="1">
              <a:solidFill>
                <a:schemeClr val="tx2"/>
              </a:solidFill>
            </a:endParaRPr>
          </a:p>
          <a:p>
            <a:r>
              <a:rPr lang="en-US" altLang="zh-CN" b="1">
                <a:solidFill>
                  <a:schemeClr val="tx2"/>
                </a:solidFill>
              </a:rPr>
              <a:t>5.</a:t>
            </a:r>
            <a:r>
              <a:rPr lang="zh-CN" altLang="en-US" b="1">
                <a:solidFill>
                  <a:schemeClr val="tx2"/>
                </a:solidFill>
              </a:rPr>
              <a:t>对动物传染源的管理</a:t>
            </a:r>
            <a:r>
              <a:rPr lang="zh-CN" altLang="en-US"/>
              <a:t> </a:t>
            </a:r>
          </a:p>
        </p:txBody>
      </p:sp>
      <p:sp>
        <p:nvSpPr>
          <p:cNvPr id="13" name="圆角矩形标注 12"/>
          <p:cNvSpPr>
            <a:spLocks noChangeArrowheads="1"/>
          </p:cNvSpPr>
          <p:nvPr/>
        </p:nvSpPr>
        <p:spPr bwMode="auto">
          <a:xfrm>
            <a:off x="4572000" y="2852738"/>
            <a:ext cx="3671888" cy="2520950"/>
          </a:xfrm>
          <a:prstGeom prst="wedgeRoundRectCallout">
            <a:avLst>
              <a:gd name="adj1" fmla="val -95093"/>
              <a:gd name="adj2" fmla="val 880"/>
              <a:gd name="adj3" fmla="val 16667"/>
            </a:avLst>
          </a:prstGeom>
          <a:solidFill>
            <a:schemeClr val="hlink"/>
          </a:solidFill>
          <a:ln w="25400" algn="ctr">
            <a:solidFill>
              <a:srgbClr val="6492A3"/>
            </a:solidFill>
            <a:miter lim="800000"/>
            <a:headEnd/>
            <a:tailEnd/>
          </a:ln>
        </p:spPr>
        <p:txBody>
          <a:bodyPr anchor="ctr"/>
          <a:lstStyle/>
          <a:p>
            <a:endParaRPr lang="en-US" altLang="zh-CN" b="1">
              <a:solidFill>
                <a:schemeClr val="tx2"/>
              </a:solidFill>
            </a:endParaRPr>
          </a:p>
          <a:p>
            <a:endParaRPr lang="en-US" altLang="zh-CN" b="1">
              <a:solidFill>
                <a:schemeClr val="tx2"/>
              </a:solidFill>
            </a:endParaRPr>
          </a:p>
          <a:p>
            <a:endParaRPr lang="en-US" altLang="zh-CN" b="1">
              <a:solidFill>
                <a:schemeClr val="tx2"/>
              </a:solidFill>
            </a:endParaRPr>
          </a:p>
          <a:p>
            <a:r>
              <a:rPr lang="en-US" altLang="zh-CN" b="1">
                <a:solidFill>
                  <a:schemeClr val="tx2"/>
                </a:solidFill>
              </a:rPr>
              <a:t>1.</a:t>
            </a:r>
            <a:r>
              <a:rPr lang="zh-CN" altLang="en-US" b="1">
                <a:solidFill>
                  <a:schemeClr val="tx2"/>
                </a:solidFill>
              </a:rPr>
              <a:t>消毒 </a:t>
            </a:r>
          </a:p>
          <a:p>
            <a:endParaRPr lang="zh-CN" altLang="en-US" b="1">
              <a:solidFill>
                <a:schemeClr val="tx2"/>
              </a:solidFill>
            </a:endParaRPr>
          </a:p>
          <a:p>
            <a:endParaRPr lang="zh-CN" altLang="en-US" b="1">
              <a:solidFill>
                <a:schemeClr val="tx2"/>
              </a:solidFill>
            </a:endParaRPr>
          </a:p>
          <a:p>
            <a:r>
              <a:rPr lang="en-US" altLang="zh-CN" b="1">
                <a:solidFill>
                  <a:schemeClr val="tx2"/>
                </a:solidFill>
              </a:rPr>
              <a:t>2.</a:t>
            </a:r>
            <a:r>
              <a:rPr lang="zh-CN" altLang="en-US" b="1">
                <a:solidFill>
                  <a:schemeClr val="tx2"/>
                </a:solidFill>
              </a:rPr>
              <a:t>消除鼠害和蚊、蝇等病媒昆虫 </a:t>
            </a:r>
          </a:p>
          <a:p>
            <a:endParaRPr lang="zh-CN" altLang="en-US" b="1">
              <a:solidFill>
                <a:schemeClr val="tx2"/>
              </a:solidFill>
            </a:endParaRPr>
          </a:p>
          <a:p>
            <a:endParaRPr lang="zh-CN" altLang="en-US" b="1">
              <a:solidFill>
                <a:schemeClr val="tx2"/>
              </a:solidFill>
            </a:endParaRPr>
          </a:p>
          <a:p>
            <a:r>
              <a:rPr lang="en-US" altLang="zh-CN" b="1">
                <a:solidFill>
                  <a:schemeClr val="tx2"/>
                </a:solidFill>
              </a:rPr>
              <a:t>3.</a:t>
            </a:r>
            <a:r>
              <a:rPr lang="zh-CN" altLang="en-US" b="1">
                <a:solidFill>
                  <a:schemeClr val="tx2"/>
                </a:solidFill>
              </a:rPr>
              <a:t>改善公共卫生设施</a:t>
            </a:r>
            <a:r>
              <a:rPr lang="zh-CN" altLang="en-US"/>
              <a:t> </a:t>
            </a:r>
          </a:p>
          <a:p>
            <a:endParaRPr lang="zh-CN" altLang="en-US"/>
          </a:p>
          <a:p>
            <a:endParaRPr lang="zh-CN" altLang="en-US"/>
          </a:p>
          <a:p>
            <a:endParaRPr lang="zh-CN" altLang="en-US"/>
          </a:p>
          <a:p>
            <a:endParaRPr lang="zh-CN" altLang="en-US"/>
          </a:p>
          <a:p>
            <a:endParaRPr lang="zh-CN" altLang="en-US"/>
          </a:p>
        </p:txBody>
      </p:sp>
      <p:sp>
        <p:nvSpPr>
          <p:cNvPr id="14" name="圆角矩形标注 13"/>
          <p:cNvSpPr>
            <a:spLocks noChangeArrowheads="1"/>
          </p:cNvSpPr>
          <p:nvPr/>
        </p:nvSpPr>
        <p:spPr bwMode="auto">
          <a:xfrm>
            <a:off x="3995738" y="3068638"/>
            <a:ext cx="3429000" cy="1857375"/>
          </a:xfrm>
          <a:prstGeom prst="wedgeRoundRectCallout">
            <a:avLst>
              <a:gd name="adj1" fmla="val -87431"/>
              <a:gd name="adj2" fmla="val 81935"/>
              <a:gd name="adj3" fmla="val 16667"/>
            </a:avLst>
          </a:prstGeom>
          <a:solidFill>
            <a:schemeClr val="hlink"/>
          </a:solidFill>
          <a:ln w="25400" algn="ctr">
            <a:solidFill>
              <a:srgbClr val="6492A3"/>
            </a:solidFill>
            <a:miter lim="800000"/>
            <a:headEnd/>
            <a:tailEnd/>
          </a:ln>
        </p:spPr>
        <p:txBody>
          <a:bodyPr anchor="ctr"/>
          <a:lstStyle/>
          <a:p>
            <a:r>
              <a:rPr lang="en-US" altLang="zh-CN" b="1">
                <a:solidFill>
                  <a:schemeClr val="tx2"/>
                </a:solidFill>
              </a:rPr>
              <a:t>1.</a:t>
            </a:r>
            <a:r>
              <a:rPr lang="zh-CN" altLang="en-US" b="1">
                <a:solidFill>
                  <a:schemeClr val="tx2"/>
                </a:solidFill>
              </a:rPr>
              <a:t>经常开展社区预防传染病的健康教育</a:t>
            </a:r>
          </a:p>
          <a:p>
            <a:r>
              <a:rPr lang="zh-CN" altLang="en-US" b="1">
                <a:solidFill>
                  <a:schemeClr val="tx2"/>
                </a:solidFill>
              </a:rPr>
              <a:t> </a:t>
            </a:r>
          </a:p>
          <a:p>
            <a:r>
              <a:rPr lang="en-US" altLang="zh-CN" b="1">
                <a:solidFill>
                  <a:schemeClr val="tx2"/>
                </a:solidFill>
              </a:rPr>
              <a:t>2.</a:t>
            </a:r>
            <a:r>
              <a:rPr lang="zh-CN" altLang="en-US" b="1">
                <a:solidFill>
                  <a:schemeClr val="tx2"/>
                </a:solidFill>
              </a:rPr>
              <a:t>提高人群特异性免疫力</a:t>
            </a:r>
            <a:r>
              <a:rPr lang="zh-CN" altLang="en-US"/>
              <a:t> </a:t>
            </a:r>
          </a:p>
        </p:txBody>
      </p:sp>
      <p:sp>
        <p:nvSpPr>
          <p:cNvPr id="38920" name="Oval 8"/>
          <p:cNvSpPr>
            <a:spLocks noChangeArrowheads="1"/>
          </p:cNvSpPr>
          <p:nvPr/>
        </p:nvSpPr>
        <p:spPr bwMode="auto">
          <a:xfrm>
            <a:off x="250825" y="2349500"/>
            <a:ext cx="2773363" cy="1079500"/>
          </a:xfrm>
          <a:prstGeom prst="ellipse">
            <a:avLst/>
          </a:prstGeom>
          <a:solidFill>
            <a:srgbClr val="FFCCFF"/>
          </a:solidFill>
          <a:ln w="9525">
            <a:solidFill>
              <a:srgbClr val="00FFFF"/>
            </a:solidFill>
            <a:round/>
            <a:headEnd/>
            <a:tailEnd/>
          </a:ln>
          <a:effectLst>
            <a:outerShdw dist="107763" dir="13500000" sx="75000" sy="75000" algn="tl" rotWithShape="0">
              <a:schemeClr val="bg2"/>
            </a:outerShdw>
          </a:effectLst>
        </p:spPr>
        <p:txBody>
          <a:bodyPr wrap="none" anchor="ctr"/>
          <a:lstStyle/>
          <a:p>
            <a:pPr algn="ctr">
              <a:defRPr/>
            </a:pPr>
            <a:r>
              <a:rPr kumimoji="1" lang="zh-CN" altLang="en-US" b="1">
                <a:solidFill>
                  <a:srgbClr val="000000"/>
                </a:solidFill>
              </a:rPr>
              <a:t>管理传染源</a:t>
            </a:r>
          </a:p>
        </p:txBody>
      </p:sp>
      <p:sp>
        <p:nvSpPr>
          <p:cNvPr id="38921" name="Oval 9"/>
          <p:cNvSpPr>
            <a:spLocks noChangeArrowheads="1"/>
          </p:cNvSpPr>
          <p:nvPr/>
        </p:nvSpPr>
        <p:spPr bwMode="auto">
          <a:xfrm>
            <a:off x="323850" y="3789363"/>
            <a:ext cx="2592388" cy="1008062"/>
          </a:xfrm>
          <a:prstGeom prst="ellipse">
            <a:avLst/>
          </a:prstGeom>
          <a:gradFill rotWithShape="0">
            <a:gsLst>
              <a:gs pos="0">
                <a:srgbClr val="96AB94"/>
              </a:gs>
              <a:gs pos="8500">
                <a:srgbClr val="D4DEFF"/>
              </a:gs>
              <a:gs pos="23500">
                <a:srgbClr val="D4DEFF"/>
              </a:gs>
              <a:gs pos="50000">
                <a:srgbClr val="8488C4"/>
              </a:gs>
              <a:gs pos="76500">
                <a:srgbClr val="D4DEFF"/>
              </a:gs>
              <a:gs pos="91500">
                <a:srgbClr val="D4DEFF"/>
              </a:gs>
              <a:gs pos="100000">
                <a:srgbClr val="96AB94"/>
              </a:gs>
            </a:gsLst>
            <a:lin ang="5400000" scaled="1"/>
          </a:gradFill>
          <a:ln w="9525">
            <a:solidFill>
              <a:srgbClr val="00FFFF"/>
            </a:solidFill>
            <a:round/>
            <a:headEnd/>
            <a:tailEnd/>
          </a:ln>
          <a:effectLst>
            <a:outerShdw sy="50000" kx="2453608" rotWithShape="0">
              <a:schemeClr val="bg2"/>
            </a:outerShdw>
          </a:effectLst>
        </p:spPr>
        <p:txBody>
          <a:bodyPr wrap="none" anchor="ctr"/>
          <a:lstStyle/>
          <a:p>
            <a:pPr algn="ctr">
              <a:defRPr/>
            </a:pPr>
            <a:r>
              <a:rPr kumimoji="1" lang="zh-CN" altLang="en-US" b="1">
                <a:solidFill>
                  <a:srgbClr val="000000"/>
                </a:solidFill>
              </a:rPr>
              <a:t>切断传播途径</a:t>
            </a:r>
          </a:p>
        </p:txBody>
      </p:sp>
      <p:sp>
        <p:nvSpPr>
          <p:cNvPr id="38922" name="Oval 10"/>
          <p:cNvSpPr>
            <a:spLocks noChangeArrowheads="1"/>
          </p:cNvSpPr>
          <p:nvPr/>
        </p:nvSpPr>
        <p:spPr bwMode="auto">
          <a:xfrm>
            <a:off x="395288" y="5157788"/>
            <a:ext cx="2303462" cy="1008062"/>
          </a:xfrm>
          <a:prstGeom prst="ellipse">
            <a:avLst/>
          </a:prstGeom>
          <a:gradFill rotWithShape="0">
            <a:gsLst>
              <a:gs pos="0">
                <a:srgbClr val="CCCCFF"/>
              </a:gs>
              <a:gs pos="8999">
                <a:srgbClr val="99CCFF"/>
              </a:gs>
              <a:gs pos="19500">
                <a:srgbClr val="CC99FF"/>
              </a:gs>
              <a:gs pos="32000">
                <a:srgbClr val="9966FF"/>
              </a:gs>
              <a:gs pos="41001">
                <a:srgbClr val="99CCFF"/>
              </a:gs>
              <a:gs pos="50000">
                <a:srgbClr val="CCCCFF"/>
              </a:gs>
              <a:gs pos="59000">
                <a:srgbClr val="99CCFF"/>
              </a:gs>
              <a:gs pos="68000">
                <a:srgbClr val="9966FF"/>
              </a:gs>
              <a:gs pos="80500">
                <a:srgbClr val="CC99FF"/>
              </a:gs>
              <a:gs pos="91001">
                <a:srgbClr val="99CCFF"/>
              </a:gs>
              <a:gs pos="100000">
                <a:srgbClr val="CCCCFF"/>
              </a:gs>
            </a:gsLst>
            <a:lin ang="5400000" scaled="1"/>
          </a:gradFill>
          <a:ln w="9525">
            <a:solidFill>
              <a:srgbClr val="00FFFF"/>
            </a:solidFill>
            <a:round/>
            <a:headEnd/>
            <a:tailEnd/>
          </a:ln>
          <a:effectLst>
            <a:outerShdw sy="50000" kx="-2453608" rotWithShape="0">
              <a:schemeClr val="bg2"/>
            </a:outerShdw>
          </a:effectLst>
        </p:spPr>
        <p:txBody>
          <a:bodyPr wrap="none" anchor="ctr"/>
          <a:lstStyle/>
          <a:p>
            <a:pPr algn="ctr">
              <a:defRPr/>
            </a:pPr>
            <a:r>
              <a:rPr kumimoji="1" lang="zh-CN" altLang="en-US" b="1">
                <a:solidFill>
                  <a:srgbClr val="000000"/>
                </a:solidFill>
              </a:rPr>
              <a:t>保护易感人群</a:t>
            </a:r>
          </a:p>
        </p:txBody>
      </p:sp>
      <p:sp>
        <p:nvSpPr>
          <p:cNvPr id="2" name="标题 15"/>
          <p:cNvSpPr>
            <a:spLocks noGrp="1"/>
          </p:cNvSpPr>
          <p:nvPr>
            <p:ph type="title"/>
          </p:nvPr>
        </p:nvSpPr>
        <p:spPr/>
        <p:txBody>
          <a:bodyPr/>
          <a:lstStyle/>
          <a:p>
            <a:r>
              <a:rPr lang="zh-CN" altLang="en-US" smtClean="0">
                <a:ea typeface="宋体" charset="-122"/>
              </a:rPr>
              <a:t>三、传染病的预防原则</a:t>
            </a:r>
          </a:p>
        </p:txBody>
      </p:sp>
      <p:sp>
        <p:nvSpPr>
          <p:cNvPr id="3" name="内容占位符 16"/>
          <p:cNvSpPr>
            <a:spLocks noGrp="1"/>
          </p:cNvSpPr>
          <p:nvPr>
            <p:ph idx="1"/>
          </p:nvPr>
        </p:nvSpPr>
        <p:spPr/>
        <p:txBody>
          <a:bodyPr/>
          <a:lstStyle/>
          <a:p>
            <a:pPr>
              <a:spcBef>
                <a:spcPct val="0"/>
              </a:spcBef>
            </a:pPr>
            <a:endParaRPr lang="zh-CN" altLang="en-US" smtClean="0">
              <a:ea typeface="宋体"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linds(horizontal)">
                                      <p:cBhvr>
                                        <p:cTn id="12" dur="500"/>
                                        <p:tgtEl>
                                          <p:spTgt spid="13"/>
                                        </p:tgtEl>
                                      </p:cBhvr>
                                    </p:animEffec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linds(horizontal)">
                                      <p:cBhvr>
                                        <p:cTn id="17" dur="500"/>
                                        <p:tgtEl>
                                          <p:spTgt spid="14"/>
                                        </p:tgtEl>
                                      </p:cBhvr>
                                    </p:animEffec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txBox="1">
            <a:spLocks noGrp="1"/>
          </p:cNvSpPr>
          <p:nvPr/>
        </p:nvSpPr>
        <p:spPr bwMode="auto">
          <a:xfrm>
            <a:off x="6248400" y="0"/>
            <a:ext cx="2667000" cy="228600"/>
          </a:xfrm>
          <a:prstGeom prst="rect">
            <a:avLst/>
          </a:prstGeom>
          <a:noFill/>
          <a:ln>
            <a:miter lim="800000"/>
            <a:headEnd/>
            <a:tailEnd/>
          </a:ln>
        </p:spPr>
        <p:txBody>
          <a:bodyPr/>
          <a:lstStyle/>
          <a:p>
            <a:pPr algn="r">
              <a:defRPr/>
            </a:pPr>
            <a:r>
              <a:rPr lang="en-US" sz="1000">
                <a:solidFill>
                  <a:schemeClr val="bg1"/>
                </a:solidFill>
                <a:latin typeface="+mn-lt"/>
                <a:ea typeface="宋体" pitchFamily="2" charset="-122"/>
              </a:rPr>
              <a:t>www.pumpress.com.cn</a:t>
            </a:r>
          </a:p>
        </p:txBody>
      </p:sp>
      <p:grpSp>
        <p:nvGrpSpPr>
          <p:cNvPr id="39938" name="Group 4"/>
          <p:cNvGrpSpPr>
            <a:grpSpLocks/>
          </p:cNvGrpSpPr>
          <p:nvPr/>
        </p:nvGrpSpPr>
        <p:grpSpPr bwMode="auto">
          <a:xfrm>
            <a:off x="827088" y="1989138"/>
            <a:ext cx="7705725" cy="1455737"/>
            <a:chOff x="521" y="1253"/>
            <a:chExt cx="4899" cy="917"/>
          </a:xfrm>
        </p:grpSpPr>
        <p:sp>
          <p:nvSpPr>
            <p:cNvPr id="39947" name="矩形 12"/>
            <p:cNvSpPr>
              <a:spLocks noChangeArrowheads="1"/>
            </p:cNvSpPr>
            <p:nvPr/>
          </p:nvSpPr>
          <p:spPr bwMode="auto">
            <a:xfrm>
              <a:off x="521" y="1525"/>
              <a:ext cx="1165" cy="315"/>
            </a:xfrm>
            <a:prstGeom prst="rect">
              <a:avLst/>
            </a:prstGeom>
            <a:solidFill>
              <a:srgbClr val="FFCC00"/>
            </a:solidFill>
            <a:ln w="25400" algn="ctr">
              <a:solidFill>
                <a:srgbClr val="6492A3"/>
              </a:solidFill>
              <a:miter lim="800000"/>
              <a:headEnd/>
              <a:tailEnd/>
            </a:ln>
          </p:spPr>
          <p:txBody>
            <a:bodyPr anchor="ctr"/>
            <a:lstStyle/>
            <a:p>
              <a:pPr algn="ctr"/>
              <a:r>
                <a:rPr lang="zh-CN" altLang="en-US" sz="2400" b="1">
                  <a:solidFill>
                    <a:schemeClr val="tx2"/>
                  </a:solidFill>
                </a:rPr>
                <a:t>初访</a:t>
              </a:r>
            </a:p>
          </p:txBody>
        </p:sp>
        <p:sp>
          <p:nvSpPr>
            <p:cNvPr id="39948" name="虚尾箭头 18"/>
            <p:cNvSpPr>
              <a:spLocks/>
            </p:cNvSpPr>
            <p:nvPr/>
          </p:nvSpPr>
          <p:spPr bwMode="auto">
            <a:xfrm>
              <a:off x="1701" y="1661"/>
              <a:ext cx="340" cy="90"/>
            </a:xfrm>
            <a:custGeom>
              <a:avLst/>
              <a:gdLst>
                <a:gd name="T0" fmla="*/ 0 w 539262"/>
                <a:gd name="T1" fmla="*/ 23 h 142876"/>
                <a:gd name="T2" fmla="*/ 3 w 539262"/>
                <a:gd name="T3" fmla="*/ 23 h 142876"/>
                <a:gd name="T4" fmla="*/ 3 w 539262"/>
                <a:gd name="T5" fmla="*/ 67 h 142876"/>
                <a:gd name="T6" fmla="*/ 0 w 539262"/>
                <a:gd name="T7" fmla="*/ 67 h 142876"/>
                <a:gd name="T8" fmla="*/ 0 w 539262"/>
                <a:gd name="T9" fmla="*/ 23 h 142876"/>
                <a:gd name="T10" fmla="*/ 6 w 539262"/>
                <a:gd name="T11" fmla="*/ 23 h 142876"/>
                <a:gd name="T12" fmla="*/ 11 w 539262"/>
                <a:gd name="T13" fmla="*/ 23 h 142876"/>
                <a:gd name="T14" fmla="*/ 11 w 539262"/>
                <a:gd name="T15" fmla="*/ 67 h 142876"/>
                <a:gd name="T16" fmla="*/ 6 w 539262"/>
                <a:gd name="T17" fmla="*/ 67 h 142876"/>
                <a:gd name="T18" fmla="*/ 6 w 539262"/>
                <a:gd name="T19" fmla="*/ 23 h 142876"/>
                <a:gd name="T20" fmla="*/ 14 w 539262"/>
                <a:gd name="T21" fmla="*/ 23 h 142876"/>
                <a:gd name="T22" fmla="*/ 295 w 539262"/>
                <a:gd name="T23" fmla="*/ 23 h 142876"/>
                <a:gd name="T24" fmla="*/ 295 w 539262"/>
                <a:gd name="T25" fmla="*/ 0 h 142876"/>
                <a:gd name="T26" fmla="*/ 340 w 539262"/>
                <a:gd name="T27" fmla="*/ 45 h 142876"/>
                <a:gd name="T28" fmla="*/ 295 w 539262"/>
                <a:gd name="T29" fmla="*/ 90 h 142876"/>
                <a:gd name="T30" fmla="*/ 295 w 539262"/>
                <a:gd name="T31" fmla="*/ 67 h 142876"/>
                <a:gd name="T32" fmla="*/ 14 w 539262"/>
                <a:gd name="T33" fmla="*/ 67 h 142876"/>
                <a:gd name="T34" fmla="*/ 14 w 539262"/>
                <a:gd name="T35" fmla="*/ 23 h 14287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39262"/>
                <a:gd name="T55" fmla="*/ 0 h 142876"/>
                <a:gd name="T56" fmla="*/ 539262 w 539262"/>
                <a:gd name="T57" fmla="*/ 142876 h 14287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39262" h="142876">
                  <a:moveTo>
                    <a:pt x="0" y="35719"/>
                  </a:moveTo>
                  <a:lnTo>
                    <a:pt x="4465" y="35719"/>
                  </a:lnTo>
                  <a:lnTo>
                    <a:pt x="4465" y="107157"/>
                  </a:lnTo>
                  <a:lnTo>
                    <a:pt x="0" y="107157"/>
                  </a:lnTo>
                  <a:lnTo>
                    <a:pt x="0" y="35719"/>
                  </a:lnTo>
                  <a:close/>
                  <a:moveTo>
                    <a:pt x="8930" y="35719"/>
                  </a:moveTo>
                  <a:lnTo>
                    <a:pt x="17860" y="35719"/>
                  </a:lnTo>
                  <a:lnTo>
                    <a:pt x="17860" y="107157"/>
                  </a:lnTo>
                  <a:lnTo>
                    <a:pt x="8930" y="107157"/>
                  </a:lnTo>
                  <a:lnTo>
                    <a:pt x="8930" y="35719"/>
                  </a:lnTo>
                  <a:close/>
                  <a:moveTo>
                    <a:pt x="22324" y="35719"/>
                  </a:moveTo>
                  <a:lnTo>
                    <a:pt x="467824" y="35719"/>
                  </a:lnTo>
                  <a:lnTo>
                    <a:pt x="467824" y="0"/>
                  </a:lnTo>
                  <a:lnTo>
                    <a:pt x="539262" y="71438"/>
                  </a:lnTo>
                  <a:lnTo>
                    <a:pt x="467824" y="142876"/>
                  </a:lnTo>
                  <a:lnTo>
                    <a:pt x="467824" y="107157"/>
                  </a:lnTo>
                  <a:lnTo>
                    <a:pt x="22324" y="107157"/>
                  </a:lnTo>
                  <a:lnTo>
                    <a:pt x="22324" y="35719"/>
                  </a:lnTo>
                  <a:close/>
                </a:path>
              </a:pathLst>
            </a:custGeom>
            <a:solidFill>
              <a:schemeClr val="hlink"/>
            </a:solidFill>
            <a:ln w="25400" cap="flat" cmpd="sng" algn="ctr">
              <a:solidFill>
                <a:srgbClr val="6492A3"/>
              </a:solidFill>
              <a:prstDash val="solid"/>
              <a:round/>
              <a:headEnd/>
              <a:tailEnd/>
            </a:ln>
          </p:spPr>
          <p:txBody>
            <a:bodyPr anchor="ctr"/>
            <a:lstStyle/>
            <a:p>
              <a:endParaRPr lang="zh-CN" altLang="en-US"/>
            </a:p>
          </p:txBody>
        </p:sp>
        <p:sp>
          <p:nvSpPr>
            <p:cNvPr id="39949" name="TextBox 19"/>
            <p:cNvSpPr txBox="1">
              <a:spLocks noChangeArrowheads="1"/>
            </p:cNvSpPr>
            <p:nvPr/>
          </p:nvSpPr>
          <p:spPr bwMode="auto">
            <a:xfrm>
              <a:off x="2064" y="1253"/>
              <a:ext cx="3356" cy="237"/>
            </a:xfrm>
            <a:prstGeom prst="rect">
              <a:avLst/>
            </a:prstGeom>
            <a:noFill/>
            <a:ln w="9525">
              <a:solidFill>
                <a:schemeClr val="hlink"/>
              </a:solidFill>
              <a:miter lim="800000"/>
              <a:headEnd/>
              <a:tailEnd/>
            </a:ln>
          </p:spPr>
          <p:txBody>
            <a:bodyPr>
              <a:spAutoFit/>
            </a:bodyPr>
            <a:lstStyle/>
            <a:p>
              <a:r>
                <a:rPr lang="zh-CN" altLang="en-US">
                  <a:solidFill>
                    <a:srgbClr val="000000"/>
                  </a:solidFill>
                </a:rPr>
                <a:t>核实诊断</a:t>
              </a:r>
              <a:r>
                <a:rPr lang="zh-CN" altLang="en-US"/>
                <a:t> </a:t>
              </a:r>
              <a:endParaRPr lang="en-US" altLang="zh-CN"/>
            </a:p>
          </p:txBody>
        </p:sp>
        <p:sp>
          <p:nvSpPr>
            <p:cNvPr id="39950" name="TextBox 19"/>
            <p:cNvSpPr txBox="1">
              <a:spLocks noChangeArrowheads="1"/>
            </p:cNvSpPr>
            <p:nvPr/>
          </p:nvSpPr>
          <p:spPr bwMode="auto">
            <a:xfrm>
              <a:off x="2064" y="1480"/>
              <a:ext cx="3356" cy="237"/>
            </a:xfrm>
            <a:prstGeom prst="rect">
              <a:avLst/>
            </a:prstGeom>
            <a:noFill/>
            <a:ln w="9525">
              <a:solidFill>
                <a:schemeClr val="hlink"/>
              </a:solidFill>
              <a:miter lim="800000"/>
              <a:headEnd/>
              <a:tailEnd/>
            </a:ln>
          </p:spPr>
          <p:txBody>
            <a:bodyPr>
              <a:spAutoFit/>
            </a:bodyPr>
            <a:lstStyle/>
            <a:p>
              <a:r>
                <a:rPr lang="zh-CN" altLang="en-US">
                  <a:solidFill>
                    <a:srgbClr val="000000"/>
                  </a:solidFill>
                </a:rPr>
                <a:t>调查传染源 </a:t>
              </a:r>
              <a:endParaRPr lang="en-US" altLang="zh-CN">
                <a:solidFill>
                  <a:srgbClr val="000000"/>
                </a:solidFill>
              </a:endParaRPr>
            </a:p>
          </p:txBody>
        </p:sp>
        <p:sp>
          <p:nvSpPr>
            <p:cNvPr id="39951" name="TextBox 19"/>
            <p:cNvSpPr txBox="1">
              <a:spLocks noChangeArrowheads="1"/>
            </p:cNvSpPr>
            <p:nvPr/>
          </p:nvSpPr>
          <p:spPr bwMode="auto">
            <a:xfrm>
              <a:off x="2064" y="1706"/>
              <a:ext cx="3356" cy="237"/>
            </a:xfrm>
            <a:prstGeom prst="rect">
              <a:avLst/>
            </a:prstGeom>
            <a:noFill/>
            <a:ln w="9525">
              <a:solidFill>
                <a:schemeClr val="hlink"/>
              </a:solidFill>
              <a:miter lim="800000"/>
              <a:headEnd/>
              <a:tailEnd/>
            </a:ln>
          </p:spPr>
          <p:txBody>
            <a:bodyPr>
              <a:spAutoFit/>
            </a:bodyPr>
            <a:lstStyle/>
            <a:p>
              <a:r>
                <a:rPr lang="zh-CN" altLang="en-US">
                  <a:solidFill>
                    <a:srgbClr val="000000"/>
                  </a:solidFill>
                </a:rPr>
                <a:t>采取切实可行的防疫措施</a:t>
              </a:r>
              <a:r>
                <a:rPr lang="zh-CN" altLang="en-US"/>
                <a:t> </a:t>
              </a:r>
              <a:endParaRPr lang="en-US" altLang="zh-CN"/>
            </a:p>
          </p:txBody>
        </p:sp>
        <p:sp>
          <p:nvSpPr>
            <p:cNvPr id="39952" name="TextBox 19"/>
            <p:cNvSpPr txBox="1">
              <a:spLocks noChangeArrowheads="1"/>
            </p:cNvSpPr>
            <p:nvPr/>
          </p:nvSpPr>
          <p:spPr bwMode="auto">
            <a:xfrm>
              <a:off x="2064" y="1933"/>
              <a:ext cx="3356" cy="237"/>
            </a:xfrm>
            <a:prstGeom prst="rect">
              <a:avLst/>
            </a:prstGeom>
            <a:noFill/>
            <a:ln w="9525">
              <a:solidFill>
                <a:schemeClr val="hlink"/>
              </a:solidFill>
              <a:miter lim="800000"/>
              <a:headEnd/>
              <a:tailEnd/>
            </a:ln>
          </p:spPr>
          <p:txBody>
            <a:bodyPr>
              <a:spAutoFit/>
            </a:bodyPr>
            <a:lstStyle/>
            <a:p>
              <a:r>
                <a:rPr lang="zh-CN" altLang="en-US">
                  <a:solidFill>
                    <a:srgbClr val="000000"/>
                  </a:solidFill>
                </a:rPr>
                <a:t>做好疫情调查处理记录 </a:t>
              </a:r>
              <a:endParaRPr lang="en-US" altLang="zh-CN">
                <a:solidFill>
                  <a:srgbClr val="000000"/>
                </a:solidFill>
              </a:endParaRPr>
            </a:p>
          </p:txBody>
        </p:sp>
      </p:grpSp>
      <p:grpSp>
        <p:nvGrpSpPr>
          <p:cNvPr id="39939" name="Group 11"/>
          <p:cNvGrpSpPr>
            <a:grpSpLocks/>
          </p:cNvGrpSpPr>
          <p:nvPr/>
        </p:nvGrpSpPr>
        <p:grpSpPr bwMode="auto">
          <a:xfrm>
            <a:off x="827088" y="4005263"/>
            <a:ext cx="7704137" cy="1095375"/>
            <a:chOff x="521" y="2523"/>
            <a:chExt cx="4853" cy="690"/>
          </a:xfrm>
        </p:grpSpPr>
        <p:grpSp>
          <p:nvGrpSpPr>
            <p:cNvPr id="39941" name="Group 12"/>
            <p:cNvGrpSpPr>
              <a:grpSpLocks/>
            </p:cNvGrpSpPr>
            <p:nvPr/>
          </p:nvGrpSpPr>
          <p:grpSpPr bwMode="auto">
            <a:xfrm>
              <a:off x="521" y="2523"/>
              <a:ext cx="4853" cy="464"/>
              <a:chOff x="567" y="2931"/>
              <a:chExt cx="4853" cy="464"/>
            </a:xfrm>
          </p:grpSpPr>
          <p:sp>
            <p:nvSpPr>
              <p:cNvPr id="39943" name="矩形 12"/>
              <p:cNvSpPr>
                <a:spLocks noChangeArrowheads="1"/>
              </p:cNvSpPr>
              <p:nvPr/>
            </p:nvSpPr>
            <p:spPr bwMode="auto">
              <a:xfrm>
                <a:off x="567" y="3067"/>
                <a:ext cx="1165" cy="315"/>
              </a:xfrm>
              <a:prstGeom prst="rect">
                <a:avLst/>
              </a:prstGeom>
              <a:solidFill>
                <a:srgbClr val="FFCC00"/>
              </a:solidFill>
              <a:ln w="25400" algn="ctr">
                <a:solidFill>
                  <a:srgbClr val="6492A3"/>
                </a:solidFill>
                <a:miter lim="800000"/>
                <a:headEnd/>
                <a:tailEnd/>
              </a:ln>
            </p:spPr>
            <p:txBody>
              <a:bodyPr anchor="ctr"/>
              <a:lstStyle/>
              <a:p>
                <a:pPr algn="ctr"/>
                <a:r>
                  <a:rPr lang="zh-CN" altLang="en-US" sz="2400" b="1">
                    <a:solidFill>
                      <a:schemeClr val="tx2"/>
                    </a:solidFill>
                  </a:rPr>
                  <a:t>复访</a:t>
                </a:r>
              </a:p>
            </p:txBody>
          </p:sp>
          <p:sp>
            <p:nvSpPr>
              <p:cNvPr id="39944" name="虚尾箭头 18"/>
              <p:cNvSpPr>
                <a:spLocks/>
              </p:cNvSpPr>
              <p:nvPr/>
            </p:nvSpPr>
            <p:spPr bwMode="auto">
              <a:xfrm>
                <a:off x="1701" y="3203"/>
                <a:ext cx="340" cy="90"/>
              </a:xfrm>
              <a:custGeom>
                <a:avLst/>
                <a:gdLst>
                  <a:gd name="T0" fmla="*/ 0 w 539262"/>
                  <a:gd name="T1" fmla="*/ 23 h 142876"/>
                  <a:gd name="T2" fmla="*/ 3 w 539262"/>
                  <a:gd name="T3" fmla="*/ 23 h 142876"/>
                  <a:gd name="T4" fmla="*/ 3 w 539262"/>
                  <a:gd name="T5" fmla="*/ 67 h 142876"/>
                  <a:gd name="T6" fmla="*/ 0 w 539262"/>
                  <a:gd name="T7" fmla="*/ 67 h 142876"/>
                  <a:gd name="T8" fmla="*/ 0 w 539262"/>
                  <a:gd name="T9" fmla="*/ 23 h 142876"/>
                  <a:gd name="T10" fmla="*/ 6 w 539262"/>
                  <a:gd name="T11" fmla="*/ 23 h 142876"/>
                  <a:gd name="T12" fmla="*/ 11 w 539262"/>
                  <a:gd name="T13" fmla="*/ 23 h 142876"/>
                  <a:gd name="T14" fmla="*/ 11 w 539262"/>
                  <a:gd name="T15" fmla="*/ 67 h 142876"/>
                  <a:gd name="T16" fmla="*/ 6 w 539262"/>
                  <a:gd name="T17" fmla="*/ 67 h 142876"/>
                  <a:gd name="T18" fmla="*/ 6 w 539262"/>
                  <a:gd name="T19" fmla="*/ 23 h 142876"/>
                  <a:gd name="T20" fmla="*/ 14 w 539262"/>
                  <a:gd name="T21" fmla="*/ 23 h 142876"/>
                  <a:gd name="T22" fmla="*/ 295 w 539262"/>
                  <a:gd name="T23" fmla="*/ 23 h 142876"/>
                  <a:gd name="T24" fmla="*/ 295 w 539262"/>
                  <a:gd name="T25" fmla="*/ 0 h 142876"/>
                  <a:gd name="T26" fmla="*/ 340 w 539262"/>
                  <a:gd name="T27" fmla="*/ 45 h 142876"/>
                  <a:gd name="T28" fmla="*/ 295 w 539262"/>
                  <a:gd name="T29" fmla="*/ 90 h 142876"/>
                  <a:gd name="T30" fmla="*/ 295 w 539262"/>
                  <a:gd name="T31" fmla="*/ 67 h 142876"/>
                  <a:gd name="T32" fmla="*/ 14 w 539262"/>
                  <a:gd name="T33" fmla="*/ 67 h 142876"/>
                  <a:gd name="T34" fmla="*/ 14 w 539262"/>
                  <a:gd name="T35" fmla="*/ 23 h 14287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39262"/>
                  <a:gd name="T55" fmla="*/ 0 h 142876"/>
                  <a:gd name="T56" fmla="*/ 539262 w 539262"/>
                  <a:gd name="T57" fmla="*/ 142876 h 14287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39262" h="142876">
                    <a:moveTo>
                      <a:pt x="0" y="35719"/>
                    </a:moveTo>
                    <a:lnTo>
                      <a:pt x="4465" y="35719"/>
                    </a:lnTo>
                    <a:lnTo>
                      <a:pt x="4465" y="107157"/>
                    </a:lnTo>
                    <a:lnTo>
                      <a:pt x="0" y="107157"/>
                    </a:lnTo>
                    <a:lnTo>
                      <a:pt x="0" y="35719"/>
                    </a:lnTo>
                    <a:close/>
                    <a:moveTo>
                      <a:pt x="8930" y="35719"/>
                    </a:moveTo>
                    <a:lnTo>
                      <a:pt x="17860" y="35719"/>
                    </a:lnTo>
                    <a:lnTo>
                      <a:pt x="17860" y="107157"/>
                    </a:lnTo>
                    <a:lnTo>
                      <a:pt x="8930" y="107157"/>
                    </a:lnTo>
                    <a:lnTo>
                      <a:pt x="8930" y="35719"/>
                    </a:lnTo>
                    <a:close/>
                    <a:moveTo>
                      <a:pt x="22324" y="35719"/>
                    </a:moveTo>
                    <a:lnTo>
                      <a:pt x="467824" y="35719"/>
                    </a:lnTo>
                    <a:lnTo>
                      <a:pt x="467824" y="0"/>
                    </a:lnTo>
                    <a:lnTo>
                      <a:pt x="539262" y="71438"/>
                    </a:lnTo>
                    <a:lnTo>
                      <a:pt x="467824" y="142876"/>
                    </a:lnTo>
                    <a:lnTo>
                      <a:pt x="467824" y="107157"/>
                    </a:lnTo>
                    <a:lnTo>
                      <a:pt x="22324" y="107157"/>
                    </a:lnTo>
                    <a:lnTo>
                      <a:pt x="22324" y="35719"/>
                    </a:lnTo>
                    <a:close/>
                  </a:path>
                </a:pathLst>
              </a:custGeom>
              <a:solidFill>
                <a:schemeClr val="hlink"/>
              </a:solidFill>
              <a:ln w="25400" cap="flat" cmpd="sng" algn="ctr">
                <a:solidFill>
                  <a:srgbClr val="6492A3"/>
                </a:solidFill>
                <a:prstDash val="solid"/>
                <a:round/>
                <a:headEnd/>
                <a:tailEnd/>
              </a:ln>
            </p:spPr>
            <p:txBody>
              <a:bodyPr anchor="ctr"/>
              <a:lstStyle/>
              <a:p>
                <a:endParaRPr lang="zh-CN" altLang="en-US"/>
              </a:p>
            </p:txBody>
          </p:sp>
          <p:sp>
            <p:nvSpPr>
              <p:cNvPr id="39945" name="TextBox 19"/>
              <p:cNvSpPr txBox="1">
                <a:spLocks noChangeArrowheads="1"/>
              </p:cNvSpPr>
              <p:nvPr/>
            </p:nvSpPr>
            <p:spPr bwMode="auto">
              <a:xfrm>
                <a:off x="2064" y="2931"/>
                <a:ext cx="3356" cy="237"/>
              </a:xfrm>
              <a:prstGeom prst="rect">
                <a:avLst/>
              </a:prstGeom>
              <a:noFill/>
              <a:ln w="9525">
                <a:solidFill>
                  <a:schemeClr val="hlink"/>
                </a:solidFill>
                <a:miter lim="800000"/>
                <a:headEnd/>
                <a:tailEnd/>
              </a:ln>
            </p:spPr>
            <p:txBody>
              <a:bodyPr>
                <a:spAutoFit/>
              </a:bodyPr>
              <a:lstStyle/>
              <a:p>
                <a:r>
                  <a:rPr lang="zh-CN" altLang="en-US">
                    <a:solidFill>
                      <a:srgbClr val="000000"/>
                    </a:solidFill>
                  </a:rPr>
                  <a:t>了解患者病情的发展或痊愈情况 </a:t>
                </a:r>
                <a:endParaRPr lang="en-US" altLang="zh-CN">
                  <a:solidFill>
                    <a:srgbClr val="000000"/>
                  </a:solidFill>
                </a:endParaRPr>
              </a:p>
            </p:txBody>
          </p:sp>
          <p:sp>
            <p:nvSpPr>
              <p:cNvPr id="39946" name="TextBox 19"/>
              <p:cNvSpPr txBox="1">
                <a:spLocks noChangeArrowheads="1"/>
              </p:cNvSpPr>
              <p:nvPr/>
            </p:nvSpPr>
            <p:spPr bwMode="auto">
              <a:xfrm>
                <a:off x="2064" y="3158"/>
                <a:ext cx="3356" cy="237"/>
              </a:xfrm>
              <a:prstGeom prst="rect">
                <a:avLst/>
              </a:prstGeom>
              <a:noFill/>
              <a:ln w="9525">
                <a:solidFill>
                  <a:schemeClr val="hlink"/>
                </a:solidFill>
                <a:miter lim="800000"/>
                <a:headEnd/>
                <a:tailEnd/>
              </a:ln>
            </p:spPr>
            <p:txBody>
              <a:bodyPr>
                <a:spAutoFit/>
              </a:bodyPr>
              <a:lstStyle/>
              <a:p>
                <a:r>
                  <a:rPr lang="zh-CN" altLang="en-US">
                    <a:solidFill>
                      <a:srgbClr val="000000"/>
                    </a:solidFill>
                  </a:rPr>
                  <a:t>了解患者周围的继发情况，对继发患者立案管理 </a:t>
                </a:r>
                <a:endParaRPr lang="en-US" altLang="zh-CN">
                  <a:solidFill>
                    <a:srgbClr val="000000"/>
                  </a:solidFill>
                </a:endParaRPr>
              </a:p>
            </p:txBody>
          </p:sp>
        </p:grpSp>
        <p:sp>
          <p:nvSpPr>
            <p:cNvPr id="39942" name="TextBox 19"/>
            <p:cNvSpPr txBox="1">
              <a:spLocks noChangeArrowheads="1"/>
            </p:cNvSpPr>
            <p:nvPr/>
          </p:nvSpPr>
          <p:spPr bwMode="auto">
            <a:xfrm>
              <a:off x="2018" y="2976"/>
              <a:ext cx="3356" cy="237"/>
            </a:xfrm>
            <a:prstGeom prst="rect">
              <a:avLst/>
            </a:prstGeom>
            <a:noFill/>
            <a:ln w="9525">
              <a:solidFill>
                <a:schemeClr val="hlink"/>
              </a:solidFill>
              <a:miter lim="800000"/>
              <a:headEnd/>
              <a:tailEnd/>
            </a:ln>
          </p:spPr>
          <p:txBody>
            <a:bodyPr>
              <a:spAutoFit/>
            </a:bodyPr>
            <a:lstStyle/>
            <a:p>
              <a:r>
                <a:rPr lang="zh-CN" altLang="en-US">
                  <a:solidFill>
                    <a:srgbClr val="000000"/>
                  </a:solidFill>
                </a:rPr>
                <a:t>了解防疫措施落实情况，进一步进行卫生宣传教育</a:t>
              </a:r>
              <a:r>
                <a:rPr lang="zh-CN" altLang="en-US"/>
                <a:t> </a:t>
              </a:r>
              <a:endParaRPr lang="en-US" altLang="zh-CN"/>
            </a:p>
          </p:txBody>
        </p:sp>
      </p:grpSp>
      <p:sp>
        <p:nvSpPr>
          <p:cNvPr id="39940" name="标题 17"/>
          <p:cNvSpPr>
            <a:spLocks noGrp="1"/>
          </p:cNvSpPr>
          <p:nvPr>
            <p:ph type="title"/>
          </p:nvPr>
        </p:nvSpPr>
        <p:spPr/>
        <p:txBody>
          <a:bodyPr/>
          <a:lstStyle/>
          <a:p>
            <a:r>
              <a:rPr lang="zh-CN" altLang="en-US" smtClean="0">
                <a:ea typeface="宋体" charset="-122"/>
              </a:rPr>
              <a:t>四、传染病的访视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课件模板">
  <a:themeElements>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fontScheme name="课件模板">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clrMap bg1="lt1" tx1="dk1" bg2="lt2" tx2="dk2" accent1="accent1" accent2="accent2" accent3="accent3" accent4="accent4" accent5="accent5" accent6="accent6" hlink="hlink" folHlink="folHlink"/>
    </a:extraClrScheme>
    <a:extraClrScheme>
      <a:clrScheme name="课件模板 2">
        <a:dk1>
          <a:srgbClr val="336699"/>
        </a:dk1>
        <a:lt1>
          <a:srgbClr val="FFFFFF"/>
        </a:lt1>
        <a:dk2>
          <a:srgbClr val="000000"/>
        </a:dk2>
        <a:lt2>
          <a:srgbClr val="DDDDDD"/>
        </a:lt2>
        <a:accent1>
          <a:srgbClr val="BEC779"/>
        </a:accent1>
        <a:accent2>
          <a:srgbClr val="C78DD7"/>
        </a:accent2>
        <a:accent3>
          <a:srgbClr val="FFFFFF"/>
        </a:accent3>
        <a:accent4>
          <a:srgbClr val="2A5682"/>
        </a:accent4>
        <a:accent5>
          <a:srgbClr val="DBE0BE"/>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3">
        <a:dk1>
          <a:srgbClr val="336699"/>
        </a:dk1>
        <a:lt1>
          <a:srgbClr val="FFFFFF"/>
        </a:lt1>
        <a:dk2>
          <a:srgbClr val="000000"/>
        </a:dk2>
        <a:lt2>
          <a:srgbClr val="DDDDDD"/>
        </a:lt2>
        <a:accent1>
          <a:srgbClr val="E8B558"/>
        </a:accent1>
        <a:accent2>
          <a:srgbClr val="C78DD7"/>
        </a:accent2>
        <a:accent3>
          <a:srgbClr val="FFFFFF"/>
        </a:accent3>
        <a:accent4>
          <a:srgbClr val="2A5682"/>
        </a:accent4>
        <a:accent5>
          <a:srgbClr val="F2D7B4"/>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4">
        <a:dk1>
          <a:srgbClr val="336699"/>
        </a:dk1>
        <a:lt1>
          <a:srgbClr val="FFFFFF"/>
        </a:lt1>
        <a:dk2>
          <a:srgbClr val="000000"/>
        </a:dk2>
        <a:lt2>
          <a:srgbClr val="F7F4D5"/>
        </a:lt2>
        <a:accent1>
          <a:srgbClr val="79B4C7"/>
        </a:accent1>
        <a:accent2>
          <a:srgbClr val="C78DD7"/>
        </a:accent2>
        <a:accent3>
          <a:srgbClr val="FFFFFF"/>
        </a:accent3>
        <a:accent4>
          <a:srgbClr val="2A5682"/>
        </a:accent4>
        <a:accent5>
          <a:srgbClr val="BED6E0"/>
        </a:accent5>
        <a:accent6>
          <a:srgbClr val="B47FC3"/>
        </a:accent6>
        <a:hlink>
          <a:srgbClr val="E79633"/>
        </a:hlink>
        <a:folHlink>
          <a:srgbClr val="878FA5"/>
        </a:folHlink>
      </a:clrScheme>
      <a:clrMap bg1="lt1" tx1="dk1" bg2="lt2" tx2="dk2" accent1="accent1" accent2="accent2" accent3="accent3" accent4="accent4" accent5="accent5" accent6="accent6" hlink="hlink" folHlink="folHlink"/>
    </a:extraClrScheme>
    <a:extraClrScheme>
      <a:clrScheme name="课件模板 5">
        <a:dk1>
          <a:srgbClr val="666699"/>
        </a:dk1>
        <a:lt1>
          <a:srgbClr val="FFFFFF"/>
        </a:lt1>
        <a:dk2>
          <a:srgbClr val="000000"/>
        </a:dk2>
        <a:lt2>
          <a:srgbClr val="F7F4D5"/>
        </a:lt2>
        <a:accent1>
          <a:srgbClr val="A2B5CA"/>
        </a:accent1>
        <a:accent2>
          <a:srgbClr val="CF934B"/>
        </a:accent2>
        <a:accent3>
          <a:srgbClr val="FFFFFF"/>
        </a:accent3>
        <a:accent4>
          <a:srgbClr val="565682"/>
        </a:accent4>
        <a:accent5>
          <a:srgbClr val="CED7E1"/>
        </a:accent5>
        <a:accent6>
          <a:srgbClr val="BB8543"/>
        </a:accent6>
        <a:hlink>
          <a:srgbClr val="3B8FB1"/>
        </a:hlink>
        <a:folHlink>
          <a:srgbClr val="878FA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489</TotalTime>
  <Pages>0</Pages>
  <Words>4298</Words>
  <Characters>0</Characters>
  <Application>Microsoft Office PowerPoint</Application>
  <DocSecurity>0</DocSecurity>
  <PresentationFormat>全屏显示(4:3)</PresentationFormat>
  <Lines>0</Lines>
  <Paragraphs>563</Paragraphs>
  <Slides>59</Slides>
  <Notes>6</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59</vt:i4>
      </vt:variant>
    </vt:vector>
  </HeadingPairs>
  <TitlesOfParts>
    <vt:vector size="65" baseType="lpstr">
      <vt:lpstr>Arial</vt:lpstr>
      <vt:lpstr>宋体</vt:lpstr>
      <vt:lpstr>Verdana</vt:lpstr>
      <vt:lpstr>Wingdings</vt:lpstr>
      <vt:lpstr>Calibri</vt:lpstr>
      <vt:lpstr>课件模板</vt:lpstr>
      <vt:lpstr>第六章 社区传染病及突发公共卫生事件的预防与管理</vt:lpstr>
      <vt:lpstr>学习目标</vt:lpstr>
      <vt:lpstr>幻灯片 3</vt:lpstr>
      <vt:lpstr>幻灯片 4</vt:lpstr>
      <vt:lpstr>一、传染病的定义及流行环节</vt:lpstr>
      <vt:lpstr>幻灯片 6</vt:lpstr>
      <vt:lpstr>二、传染病的种类</vt:lpstr>
      <vt:lpstr>三、传染病的预防原则</vt:lpstr>
      <vt:lpstr>四、传染病的访视 </vt:lpstr>
      <vt:lpstr>幻灯片 10</vt:lpstr>
      <vt:lpstr>幻灯片 11</vt:lpstr>
      <vt:lpstr>幻灯片 12</vt:lpstr>
      <vt:lpstr>一、病毒性肝炎</vt:lpstr>
      <vt:lpstr>一、病毒性肝炎</vt:lpstr>
      <vt:lpstr>一、病毒性肝炎</vt:lpstr>
      <vt:lpstr>一、病毒性肝炎</vt:lpstr>
      <vt:lpstr>幻灯片 17</vt:lpstr>
      <vt:lpstr>二、细菌性痢疾</vt:lpstr>
      <vt:lpstr>二、细菌性痢疾</vt:lpstr>
      <vt:lpstr>幻灯片 20</vt:lpstr>
      <vt:lpstr>三、肺结核 </vt:lpstr>
      <vt:lpstr>三、肺结核 </vt:lpstr>
      <vt:lpstr>三、肺结核 </vt:lpstr>
      <vt:lpstr>三、肺结核 </vt:lpstr>
      <vt:lpstr>四、艾滋病 </vt:lpstr>
      <vt:lpstr>幻灯片 26</vt:lpstr>
      <vt:lpstr>四、艾滋病 </vt:lpstr>
      <vt:lpstr>四、艾滋病 </vt:lpstr>
      <vt:lpstr>四、艾滋病 </vt:lpstr>
      <vt:lpstr>五、性传播疾病 </vt:lpstr>
      <vt:lpstr>五、性传播疾病 </vt:lpstr>
      <vt:lpstr>五、性传播疾病 </vt:lpstr>
      <vt:lpstr>幻灯片 33</vt:lpstr>
      <vt:lpstr>幻灯片 34</vt:lpstr>
      <vt:lpstr>一、传染病和突发公共卫生事件的报告</vt:lpstr>
      <vt:lpstr>一、传染病和突发公共卫生事件的报告</vt:lpstr>
      <vt:lpstr>一、传染病和突发公共卫生事件的报告</vt:lpstr>
      <vt:lpstr>幻灯片 38</vt:lpstr>
      <vt:lpstr>幻灯片 39</vt:lpstr>
      <vt:lpstr>幻灯片 40</vt:lpstr>
      <vt:lpstr>幻灯片 41</vt:lpstr>
      <vt:lpstr>幻灯片 42</vt:lpstr>
      <vt:lpstr>一、卫生监督协管的意义</vt:lpstr>
      <vt:lpstr>二、卫生监督协管的服务对象与服务要求</vt:lpstr>
      <vt:lpstr>三、卫生监督协管内容</vt:lpstr>
      <vt:lpstr>三、卫生监督协管内容</vt:lpstr>
      <vt:lpstr>三、卫生监督协管内容</vt:lpstr>
      <vt:lpstr>三、卫生监督协管内容</vt:lpstr>
      <vt:lpstr>三、卫生监督协管内容</vt:lpstr>
      <vt:lpstr>三、卫生监督协管内容</vt:lpstr>
      <vt:lpstr>三、卫生监督协管内容</vt:lpstr>
      <vt:lpstr>三、卫生监督协管内容</vt:lpstr>
      <vt:lpstr>三、卫生监督协管内容</vt:lpstr>
      <vt:lpstr>三、卫生监督协管内容</vt:lpstr>
      <vt:lpstr>三、卫生监督协管内容</vt:lpstr>
      <vt:lpstr>三、卫生监督协管内容</vt:lpstr>
      <vt:lpstr>三、卫生监督协管内容</vt:lpstr>
      <vt:lpstr>三、卫生监督协管内容</vt:lpstr>
      <vt:lpstr>三、卫生监督协管内容</vt:lpstr>
    </vt:vector>
  </TitlesOfParts>
  <Company>pump</Company>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课程名称</dc:title>
  <dc:creator>zhang7</dc:creator>
  <cp:lastModifiedBy>微软用户</cp:lastModifiedBy>
  <cp:revision>149</cp:revision>
  <cp:lastPrinted>1899-12-30T00:00:00Z</cp:lastPrinted>
  <dcterms:created xsi:type="dcterms:W3CDTF">2008-12-16T07:41:38Z</dcterms:created>
  <dcterms:modified xsi:type="dcterms:W3CDTF">2016-03-11T03:38:44Z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2052-6.4.0.1920</vt:lpwstr>
  </property>
</Properties>
</file>