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4" r:id="rId3"/>
    <p:sldId id="305" r:id="rId4"/>
    <p:sldId id="308" r:id="rId5"/>
    <p:sldId id="260" r:id="rId6"/>
    <p:sldId id="309" r:id="rId7"/>
    <p:sldId id="310" r:id="rId8"/>
    <p:sldId id="261" r:id="rId9"/>
    <p:sldId id="263" r:id="rId10"/>
    <p:sldId id="262" r:id="rId11"/>
    <p:sldId id="264" r:id="rId12"/>
    <p:sldId id="266" r:id="rId13"/>
    <p:sldId id="265" r:id="rId14"/>
    <p:sldId id="267" r:id="rId15"/>
    <p:sldId id="306" r:id="rId16"/>
    <p:sldId id="312" r:id="rId17"/>
    <p:sldId id="313" r:id="rId18"/>
    <p:sldId id="311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307" r:id="rId39"/>
    <p:sldId id="314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6600"/>
    <a:srgbClr val="692AA2"/>
    <a:srgbClr val="FE230C"/>
    <a:srgbClr val="1D1496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600" y="-654"/>
      </p:cViewPr>
      <p:guideLst>
        <p:guide orient="horz" pos="2160"/>
        <p:guide pos="286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6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7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1B84C2-5B09-43EF-BCCB-D5873CF80C62}" type="doc">
      <dgm:prSet loTypeId="urn:microsoft.com/office/officeart/2005/8/layout/matrix3" loCatId="matrix" qsTypeId="urn:microsoft.com/office/officeart/2005/8/quickstyle/simple1#10" qsCatId="simple" csTypeId="urn:microsoft.com/office/officeart/2005/8/colors/accent1_2#6" csCatId="accent1" phldr="1"/>
      <dgm:spPr/>
      <dgm:t>
        <a:bodyPr/>
        <a:lstStyle/>
        <a:p>
          <a:endParaRPr lang="zh-CN" altLang="en-US"/>
        </a:p>
      </dgm:t>
    </dgm:pt>
    <dgm:pt modelId="{B278DD56-91A2-4D3D-BB45-EFF45D14464E}">
      <dgm:prSet phldrT="[文本]" custT="1"/>
      <dgm:spPr>
        <a:solidFill>
          <a:srgbClr val="00B0F0"/>
        </a:solidFill>
      </dgm:spPr>
      <dgm:t>
        <a:bodyPr/>
        <a:lstStyle/>
        <a:p>
          <a:r>
            <a:rPr lang="zh-CN" altLang="en-US" sz="2800" dirty="0" smtClean="0"/>
            <a:t>妊娠高血压综合征</a:t>
          </a:r>
          <a:endParaRPr lang="zh-CN" altLang="en-US" sz="2800" dirty="0"/>
        </a:p>
      </dgm:t>
    </dgm:pt>
    <dgm:pt modelId="{35BD0CFE-057F-4D19-AF4A-382D5BC9FE0E}" type="parTrans" cxnId="{052ED1D6-75ED-4309-801C-0851EAD401DD}">
      <dgm:prSet/>
      <dgm:spPr/>
      <dgm:t>
        <a:bodyPr/>
        <a:lstStyle/>
        <a:p>
          <a:endParaRPr lang="zh-CN" altLang="en-US"/>
        </a:p>
      </dgm:t>
    </dgm:pt>
    <dgm:pt modelId="{372D80A3-09C4-4F14-A3FC-27400715E59E}" type="sibTrans" cxnId="{052ED1D6-75ED-4309-801C-0851EAD401DD}">
      <dgm:prSet/>
      <dgm:spPr/>
      <dgm:t>
        <a:bodyPr/>
        <a:lstStyle/>
        <a:p>
          <a:endParaRPr lang="zh-CN" altLang="en-US"/>
        </a:p>
      </dgm:t>
    </dgm:pt>
    <dgm:pt modelId="{8CA81D17-B185-4510-A622-6E0B3D8C9667}">
      <dgm:prSet phldrT="[文本]" custT="1"/>
      <dgm:spPr>
        <a:solidFill>
          <a:srgbClr val="00B050"/>
        </a:solidFill>
      </dgm:spPr>
      <dgm:t>
        <a:bodyPr/>
        <a:lstStyle/>
        <a:p>
          <a:r>
            <a:rPr lang="zh-CN" altLang="en-US" sz="2800" dirty="0" smtClean="0"/>
            <a:t>妊娠合并心脏病</a:t>
          </a:r>
          <a:endParaRPr lang="zh-CN" altLang="en-US" sz="2800" dirty="0"/>
        </a:p>
      </dgm:t>
    </dgm:pt>
    <dgm:pt modelId="{FC31AA71-56F3-420B-BCE6-86EDEEB866AE}" type="parTrans" cxnId="{74175AE7-EEBF-452A-8A12-8F02B9D816B3}">
      <dgm:prSet/>
      <dgm:spPr/>
      <dgm:t>
        <a:bodyPr/>
        <a:lstStyle/>
        <a:p>
          <a:endParaRPr lang="zh-CN" altLang="en-US"/>
        </a:p>
      </dgm:t>
    </dgm:pt>
    <dgm:pt modelId="{DD171027-28F3-416D-943A-84A96261096E}" type="sibTrans" cxnId="{74175AE7-EEBF-452A-8A12-8F02B9D816B3}">
      <dgm:prSet/>
      <dgm:spPr/>
      <dgm:t>
        <a:bodyPr/>
        <a:lstStyle/>
        <a:p>
          <a:endParaRPr lang="zh-CN" altLang="en-US"/>
        </a:p>
      </dgm:t>
    </dgm:pt>
    <dgm:pt modelId="{23FA8378-6556-4877-BB54-46CD32CBFF11}">
      <dgm:prSet phldrT="[文本]" custT="1"/>
      <dgm:spPr>
        <a:solidFill>
          <a:srgbClr val="692AA2"/>
        </a:solidFill>
      </dgm:spPr>
      <dgm:t>
        <a:bodyPr/>
        <a:lstStyle/>
        <a:p>
          <a:r>
            <a:rPr lang="zh-CN" altLang="en-US" sz="2800" dirty="0" smtClean="0"/>
            <a:t>妊娠合并糖尿病</a:t>
          </a:r>
          <a:endParaRPr lang="zh-CN" altLang="en-US" sz="2800" dirty="0"/>
        </a:p>
      </dgm:t>
    </dgm:pt>
    <dgm:pt modelId="{6F94C2BB-979F-4F25-A442-6EE737D813D3}" type="parTrans" cxnId="{6FDC848E-D70B-4120-A874-265CD7998A77}">
      <dgm:prSet/>
      <dgm:spPr/>
      <dgm:t>
        <a:bodyPr/>
        <a:lstStyle/>
        <a:p>
          <a:endParaRPr lang="zh-CN" altLang="en-US"/>
        </a:p>
      </dgm:t>
    </dgm:pt>
    <dgm:pt modelId="{3F1CC262-92EE-4492-89AD-1909C58681FD}" type="sibTrans" cxnId="{6FDC848E-D70B-4120-A874-265CD7998A77}">
      <dgm:prSet/>
      <dgm:spPr/>
      <dgm:t>
        <a:bodyPr/>
        <a:lstStyle/>
        <a:p>
          <a:endParaRPr lang="zh-CN" altLang="en-US"/>
        </a:p>
      </dgm:t>
    </dgm:pt>
    <dgm:pt modelId="{D02E4D8A-8CEF-43FB-A92E-5EA8FC1943C2}">
      <dgm:prSet phldrT="[文本]" custT="1"/>
      <dgm:spPr>
        <a:solidFill>
          <a:srgbClr val="FF6600"/>
        </a:solidFill>
      </dgm:spPr>
      <dgm:t>
        <a:bodyPr/>
        <a:lstStyle/>
        <a:p>
          <a:r>
            <a:rPr lang="zh-CN" altLang="en-US" sz="2800" dirty="0" smtClean="0"/>
            <a:t>妊娠合并病毒性肝炎</a:t>
          </a:r>
          <a:endParaRPr lang="zh-CN" altLang="en-US" sz="2800" dirty="0"/>
        </a:p>
      </dgm:t>
    </dgm:pt>
    <dgm:pt modelId="{6B6CD90F-CED0-499B-9A7F-B171811B1178}" type="parTrans" cxnId="{A6B0387F-C774-448B-971C-4B5C514FC705}">
      <dgm:prSet/>
      <dgm:spPr/>
      <dgm:t>
        <a:bodyPr/>
        <a:lstStyle/>
        <a:p>
          <a:endParaRPr lang="zh-CN" altLang="en-US"/>
        </a:p>
      </dgm:t>
    </dgm:pt>
    <dgm:pt modelId="{41625F09-D1C2-4468-BB85-068FCA254A20}" type="sibTrans" cxnId="{A6B0387F-C774-448B-971C-4B5C514FC705}">
      <dgm:prSet/>
      <dgm:spPr/>
      <dgm:t>
        <a:bodyPr/>
        <a:lstStyle/>
        <a:p>
          <a:endParaRPr lang="zh-CN" altLang="en-US"/>
        </a:p>
      </dgm:t>
    </dgm:pt>
    <dgm:pt modelId="{36385E2F-63D4-41B5-9430-DE44FA0C63D8}" type="pres">
      <dgm:prSet presAssocID="{391B84C2-5B09-43EF-BCCB-D5873CF80C62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FE4A95D7-8552-4785-A241-9509D12100AF}" type="pres">
      <dgm:prSet presAssocID="{391B84C2-5B09-43EF-BCCB-D5873CF80C62}" presName="diamond" presStyleLbl="bgShp" presStyleIdx="0" presStyleCnt="1"/>
      <dgm:spPr/>
    </dgm:pt>
    <dgm:pt modelId="{B10389CF-E425-4238-B13F-24268E98B3CD}" type="pres">
      <dgm:prSet presAssocID="{391B84C2-5B09-43EF-BCCB-D5873CF80C62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18A7DE7-F470-463A-A0DA-927745250E5C}" type="pres">
      <dgm:prSet presAssocID="{391B84C2-5B09-43EF-BCCB-D5873CF80C62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741E9C2-291D-4486-9DA6-72C04E836547}" type="pres">
      <dgm:prSet presAssocID="{391B84C2-5B09-43EF-BCCB-D5873CF80C62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15D56A5-9DE4-43F7-841A-FC715DCE7A1F}" type="pres">
      <dgm:prSet presAssocID="{391B84C2-5B09-43EF-BCCB-D5873CF80C62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EC67598-7224-44ED-855E-ECFE6F5526F9}" type="presOf" srcId="{B278DD56-91A2-4D3D-BB45-EFF45D14464E}" destId="{B10389CF-E425-4238-B13F-24268E98B3CD}" srcOrd="0" destOrd="0" presId="urn:microsoft.com/office/officeart/2005/8/layout/matrix3"/>
    <dgm:cxn modelId="{F1B7FF0D-D246-4435-A66B-86D8B4186D4B}" type="presOf" srcId="{23FA8378-6556-4877-BB54-46CD32CBFF11}" destId="{6741E9C2-291D-4486-9DA6-72C04E836547}" srcOrd="0" destOrd="0" presId="urn:microsoft.com/office/officeart/2005/8/layout/matrix3"/>
    <dgm:cxn modelId="{052ED1D6-75ED-4309-801C-0851EAD401DD}" srcId="{391B84C2-5B09-43EF-BCCB-D5873CF80C62}" destId="{B278DD56-91A2-4D3D-BB45-EFF45D14464E}" srcOrd="0" destOrd="0" parTransId="{35BD0CFE-057F-4D19-AF4A-382D5BC9FE0E}" sibTransId="{372D80A3-09C4-4F14-A3FC-27400715E59E}"/>
    <dgm:cxn modelId="{FBE8E561-2890-454A-BE5D-0A2B5BF6AB20}" type="presOf" srcId="{8CA81D17-B185-4510-A622-6E0B3D8C9667}" destId="{018A7DE7-F470-463A-A0DA-927745250E5C}" srcOrd="0" destOrd="0" presId="urn:microsoft.com/office/officeart/2005/8/layout/matrix3"/>
    <dgm:cxn modelId="{A6B0387F-C774-448B-971C-4B5C514FC705}" srcId="{391B84C2-5B09-43EF-BCCB-D5873CF80C62}" destId="{D02E4D8A-8CEF-43FB-A92E-5EA8FC1943C2}" srcOrd="3" destOrd="0" parTransId="{6B6CD90F-CED0-499B-9A7F-B171811B1178}" sibTransId="{41625F09-D1C2-4468-BB85-068FCA254A20}"/>
    <dgm:cxn modelId="{C46DF0C4-747E-4261-B85C-A76D364A179D}" type="presOf" srcId="{D02E4D8A-8CEF-43FB-A92E-5EA8FC1943C2}" destId="{C15D56A5-9DE4-43F7-841A-FC715DCE7A1F}" srcOrd="0" destOrd="0" presId="urn:microsoft.com/office/officeart/2005/8/layout/matrix3"/>
    <dgm:cxn modelId="{05D3A87C-5E9A-4467-BC5F-D3A746B22D88}" type="presOf" srcId="{391B84C2-5B09-43EF-BCCB-D5873CF80C62}" destId="{36385E2F-63D4-41B5-9430-DE44FA0C63D8}" srcOrd="0" destOrd="0" presId="urn:microsoft.com/office/officeart/2005/8/layout/matrix3"/>
    <dgm:cxn modelId="{6FDC848E-D70B-4120-A874-265CD7998A77}" srcId="{391B84C2-5B09-43EF-BCCB-D5873CF80C62}" destId="{23FA8378-6556-4877-BB54-46CD32CBFF11}" srcOrd="2" destOrd="0" parTransId="{6F94C2BB-979F-4F25-A442-6EE737D813D3}" sibTransId="{3F1CC262-92EE-4492-89AD-1909C58681FD}"/>
    <dgm:cxn modelId="{74175AE7-EEBF-452A-8A12-8F02B9D816B3}" srcId="{391B84C2-5B09-43EF-BCCB-D5873CF80C62}" destId="{8CA81D17-B185-4510-A622-6E0B3D8C9667}" srcOrd="1" destOrd="0" parTransId="{FC31AA71-56F3-420B-BCE6-86EDEEB866AE}" sibTransId="{DD171027-28F3-416D-943A-84A96261096E}"/>
    <dgm:cxn modelId="{022BA02C-A2BF-412D-81FA-01680BF58B29}" type="presParOf" srcId="{36385E2F-63D4-41B5-9430-DE44FA0C63D8}" destId="{FE4A95D7-8552-4785-A241-9509D12100AF}" srcOrd="0" destOrd="0" presId="urn:microsoft.com/office/officeart/2005/8/layout/matrix3"/>
    <dgm:cxn modelId="{2AB1190B-FFE4-45A8-ADD8-F49E8A10251D}" type="presParOf" srcId="{36385E2F-63D4-41B5-9430-DE44FA0C63D8}" destId="{B10389CF-E425-4238-B13F-24268E98B3CD}" srcOrd="1" destOrd="0" presId="urn:microsoft.com/office/officeart/2005/8/layout/matrix3"/>
    <dgm:cxn modelId="{107F9281-5F03-492E-9D3F-9EDA5137D14E}" type="presParOf" srcId="{36385E2F-63D4-41B5-9430-DE44FA0C63D8}" destId="{018A7DE7-F470-463A-A0DA-927745250E5C}" srcOrd="2" destOrd="0" presId="urn:microsoft.com/office/officeart/2005/8/layout/matrix3"/>
    <dgm:cxn modelId="{CE1B83C7-0793-4A7F-8BF5-78A5BD37319C}" type="presParOf" srcId="{36385E2F-63D4-41B5-9430-DE44FA0C63D8}" destId="{6741E9C2-291D-4486-9DA6-72C04E836547}" srcOrd="3" destOrd="0" presId="urn:microsoft.com/office/officeart/2005/8/layout/matrix3"/>
    <dgm:cxn modelId="{A3A47392-602D-40BF-9B50-B18F9F44CDD1}" type="presParOf" srcId="{36385E2F-63D4-41B5-9430-DE44FA0C63D8}" destId="{C15D56A5-9DE4-43F7-841A-FC715DCE7A1F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8D0706-5082-4CEF-AB9E-83E6EB3C7D2D}" type="doc">
      <dgm:prSet loTypeId="urn:microsoft.com/office/officeart/2005/8/layout/hierarchy2" loCatId="hierarchy" qsTypeId="urn:microsoft.com/office/officeart/2005/8/quickstyle/simple1#11" qsCatId="simple" csTypeId="urn:microsoft.com/office/officeart/2005/8/colors/accent1_2#7" csCatId="accent1" phldr="1"/>
      <dgm:spPr/>
      <dgm:t>
        <a:bodyPr/>
        <a:lstStyle/>
        <a:p>
          <a:endParaRPr lang="zh-CN" altLang="en-US"/>
        </a:p>
      </dgm:t>
    </dgm:pt>
    <dgm:pt modelId="{6D1C3273-09C2-48B4-A269-7AA482A992D2}">
      <dgm:prSet custT="1"/>
      <dgm:spPr>
        <a:solidFill>
          <a:srgbClr val="7030A0"/>
        </a:solidFill>
      </dgm:spPr>
      <dgm:t>
        <a:bodyPr/>
        <a:lstStyle/>
        <a:p>
          <a:pPr rtl="0"/>
          <a:r>
            <a:rPr lang="zh-CN" altLang="en-US" sz="2400" b="1" dirty="0" smtClean="0"/>
            <a:t>老年人群</a:t>
          </a:r>
          <a:endParaRPr lang="en-US" altLang="zh-CN" sz="2400" b="1" dirty="0" smtClean="0"/>
        </a:p>
        <a:p>
          <a:pPr rtl="0"/>
          <a:r>
            <a:rPr lang="zh-CN" altLang="en-US" sz="2400" b="1" dirty="0" smtClean="0"/>
            <a:t>的特点</a:t>
          </a:r>
          <a:endParaRPr lang="zh-CN" altLang="en-US" sz="2400" b="1" dirty="0"/>
        </a:p>
      </dgm:t>
    </dgm:pt>
    <dgm:pt modelId="{D4A92914-2FB0-47E6-B66C-D5C8C3A5BC65}" type="parTrans" cxnId="{C7058719-E4A6-48CF-9ABD-15DBBC0C1D6C}">
      <dgm:prSet/>
      <dgm:spPr/>
      <dgm:t>
        <a:bodyPr/>
        <a:lstStyle/>
        <a:p>
          <a:endParaRPr lang="zh-CN" altLang="en-US"/>
        </a:p>
      </dgm:t>
    </dgm:pt>
    <dgm:pt modelId="{60482641-233C-48FA-86FE-027C7D3B4A99}" type="sibTrans" cxnId="{C7058719-E4A6-48CF-9ABD-15DBBC0C1D6C}">
      <dgm:prSet/>
      <dgm:spPr/>
      <dgm:t>
        <a:bodyPr/>
        <a:lstStyle/>
        <a:p>
          <a:endParaRPr lang="zh-CN" altLang="en-US"/>
        </a:p>
      </dgm:t>
    </dgm:pt>
    <dgm:pt modelId="{5ADB4705-A05E-46D5-A014-54A0D30DDF4C}">
      <dgm:prSet custT="1"/>
      <dgm:spPr>
        <a:solidFill>
          <a:srgbClr val="00B0F0"/>
        </a:solidFill>
      </dgm:spPr>
      <dgm:t>
        <a:bodyPr/>
        <a:lstStyle/>
        <a:p>
          <a:pPr rtl="0"/>
          <a:r>
            <a:rPr lang="zh-CN" altLang="en-US" sz="2000" b="1" dirty="0" smtClean="0"/>
            <a:t>生理变化特点</a:t>
          </a:r>
          <a:endParaRPr lang="zh-CN" altLang="en-US" sz="2000" b="1" dirty="0"/>
        </a:p>
      </dgm:t>
    </dgm:pt>
    <dgm:pt modelId="{F84A811D-8F8F-4CAB-BD47-28BBF1AA8C00}" type="parTrans" cxnId="{901324CC-A12D-4582-9B0A-011D63C7F459}">
      <dgm:prSet custT="1"/>
      <dgm:spPr>
        <a:solidFill>
          <a:srgbClr val="7030A0"/>
        </a:solidFill>
      </dgm:spPr>
      <dgm:t>
        <a:bodyPr/>
        <a:lstStyle/>
        <a:p>
          <a:endParaRPr lang="zh-CN" altLang="en-US" sz="2000" b="1"/>
        </a:p>
      </dgm:t>
    </dgm:pt>
    <dgm:pt modelId="{775E6A0D-3E99-409D-B646-1BAF4F4EFAB5}" type="sibTrans" cxnId="{901324CC-A12D-4582-9B0A-011D63C7F459}">
      <dgm:prSet/>
      <dgm:spPr/>
      <dgm:t>
        <a:bodyPr/>
        <a:lstStyle/>
        <a:p>
          <a:endParaRPr lang="zh-CN" altLang="en-US"/>
        </a:p>
      </dgm:t>
    </dgm:pt>
    <dgm:pt modelId="{FF22E72D-1D66-4220-A6AD-7E37DD6B509C}">
      <dgm:prSet custT="1"/>
      <dgm:spPr>
        <a:solidFill>
          <a:schemeClr val="tx1">
            <a:lumMod val="60000"/>
            <a:lumOff val="40000"/>
          </a:schemeClr>
        </a:solidFill>
      </dgm:spPr>
      <dgm:t>
        <a:bodyPr/>
        <a:lstStyle/>
        <a:p>
          <a:pPr rtl="0"/>
          <a:r>
            <a:rPr lang="zh-CN" altLang="en-US" sz="2000" b="1" dirty="0" smtClean="0"/>
            <a:t>组织结构改变</a:t>
          </a:r>
          <a:endParaRPr lang="zh-CN" altLang="en-US" sz="2000" b="1" dirty="0"/>
        </a:p>
      </dgm:t>
    </dgm:pt>
    <dgm:pt modelId="{3EEBED68-E31F-408E-84E5-7D230504EC1B}" type="parTrans" cxnId="{7839EEE7-E99E-44F0-B0DC-15F003142FF6}">
      <dgm:prSet custT="1"/>
      <dgm:spPr>
        <a:solidFill>
          <a:srgbClr val="7030A0"/>
        </a:solidFill>
      </dgm:spPr>
      <dgm:t>
        <a:bodyPr/>
        <a:lstStyle/>
        <a:p>
          <a:endParaRPr lang="zh-CN" altLang="en-US" sz="2000" b="1"/>
        </a:p>
      </dgm:t>
    </dgm:pt>
    <dgm:pt modelId="{0E4E3D3E-7F6D-4D41-BBA7-7E2B00436BBC}" type="sibTrans" cxnId="{7839EEE7-E99E-44F0-B0DC-15F003142FF6}">
      <dgm:prSet/>
      <dgm:spPr/>
      <dgm:t>
        <a:bodyPr/>
        <a:lstStyle/>
        <a:p>
          <a:endParaRPr lang="zh-CN" altLang="en-US"/>
        </a:p>
      </dgm:t>
    </dgm:pt>
    <dgm:pt modelId="{C5D59357-9ABC-4128-BD6C-5707CEF53781}">
      <dgm:prSet custT="1"/>
      <dgm:spPr>
        <a:solidFill>
          <a:schemeClr val="tx1">
            <a:lumMod val="60000"/>
            <a:lumOff val="40000"/>
          </a:schemeClr>
        </a:solidFill>
      </dgm:spPr>
      <dgm:t>
        <a:bodyPr/>
        <a:lstStyle/>
        <a:p>
          <a:pPr rtl="0"/>
          <a:r>
            <a:rPr lang="zh-CN" altLang="en-US" sz="2000" b="1" dirty="0" smtClean="0"/>
            <a:t>生理功能下降</a:t>
          </a:r>
          <a:endParaRPr lang="zh-CN" altLang="en-US" sz="2000" b="1" dirty="0"/>
        </a:p>
      </dgm:t>
    </dgm:pt>
    <dgm:pt modelId="{80813FA4-639F-42A4-A7BB-B04BBF879F50}" type="parTrans" cxnId="{0645E738-B8BD-43C6-9371-4325971D6365}">
      <dgm:prSet custT="1"/>
      <dgm:spPr>
        <a:solidFill>
          <a:srgbClr val="7030A0"/>
        </a:solidFill>
      </dgm:spPr>
      <dgm:t>
        <a:bodyPr/>
        <a:lstStyle/>
        <a:p>
          <a:endParaRPr lang="zh-CN" altLang="en-US" sz="2000" b="1"/>
        </a:p>
      </dgm:t>
    </dgm:pt>
    <dgm:pt modelId="{C9F8052E-23CD-4C05-9F5B-544694F2E9B3}" type="sibTrans" cxnId="{0645E738-B8BD-43C6-9371-4325971D6365}">
      <dgm:prSet/>
      <dgm:spPr/>
      <dgm:t>
        <a:bodyPr/>
        <a:lstStyle/>
        <a:p>
          <a:endParaRPr lang="zh-CN" altLang="en-US"/>
        </a:p>
      </dgm:t>
    </dgm:pt>
    <dgm:pt modelId="{3003C043-EF1C-4F61-B9D3-9901B15B7111}">
      <dgm:prSet custT="1"/>
      <dgm:spPr>
        <a:solidFill>
          <a:schemeClr val="tx1">
            <a:lumMod val="60000"/>
            <a:lumOff val="40000"/>
          </a:schemeClr>
        </a:solidFill>
      </dgm:spPr>
      <dgm:t>
        <a:bodyPr/>
        <a:lstStyle/>
        <a:p>
          <a:pPr rtl="0"/>
          <a:r>
            <a:rPr lang="zh-CN" altLang="en-US" sz="2000" b="1" dirty="0" smtClean="0"/>
            <a:t>外貌体态变化</a:t>
          </a:r>
          <a:endParaRPr lang="zh-CN" altLang="en-US" sz="2000" b="1" dirty="0"/>
        </a:p>
      </dgm:t>
    </dgm:pt>
    <dgm:pt modelId="{D74D8888-A7B2-4D41-BC86-5E388877F1BA}" type="parTrans" cxnId="{2E832433-27E1-47FA-887D-3446165F93A9}">
      <dgm:prSet custT="1"/>
      <dgm:spPr>
        <a:solidFill>
          <a:srgbClr val="7030A0"/>
        </a:solidFill>
      </dgm:spPr>
      <dgm:t>
        <a:bodyPr/>
        <a:lstStyle/>
        <a:p>
          <a:endParaRPr lang="zh-CN" altLang="en-US" sz="2000" b="1"/>
        </a:p>
      </dgm:t>
    </dgm:pt>
    <dgm:pt modelId="{A13C44EE-E967-496D-9438-E1A2B6034D9D}" type="sibTrans" cxnId="{2E832433-27E1-47FA-887D-3446165F93A9}">
      <dgm:prSet/>
      <dgm:spPr/>
      <dgm:t>
        <a:bodyPr/>
        <a:lstStyle/>
        <a:p>
          <a:endParaRPr lang="zh-CN" altLang="en-US"/>
        </a:p>
      </dgm:t>
    </dgm:pt>
    <dgm:pt modelId="{09C33400-B8FF-4B16-9F77-8BC8501233BC}">
      <dgm:prSet custT="1"/>
      <dgm:spPr>
        <a:solidFill>
          <a:srgbClr val="00B050"/>
        </a:solidFill>
      </dgm:spPr>
      <dgm:t>
        <a:bodyPr/>
        <a:lstStyle/>
        <a:p>
          <a:pPr rtl="0"/>
          <a:r>
            <a:rPr lang="zh-CN" altLang="en-US" sz="2000" b="1" dirty="0" smtClean="0"/>
            <a:t>心理变化特点</a:t>
          </a:r>
          <a:endParaRPr lang="zh-CN" altLang="en-US" sz="2000" b="1" dirty="0"/>
        </a:p>
      </dgm:t>
    </dgm:pt>
    <dgm:pt modelId="{5D4BCB0A-A8E2-486E-9A54-62B56E873B7E}" type="parTrans" cxnId="{93D93D76-571B-4F7B-B3BE-FE7B221ECBA7}">
      <dgm:prSet custT="1"/>
      <dgm:spPr>
        <a:solidFill>
          <a:srgbClr val="7030A0"/>
        </a:solidFill>
      </dgm:spPr>
      <dgm:t>
        <a:bodyPr/>
        <a:lstStyle/>
        <a:p>
          <a:endParaRPr lang="zh-CN" altLang="en-US" sz="2000" b="1"/>
        </a:p>
      </dgm:t>
    </dgm:pt>
    <dgm:pt modelId="{0869B73D-298D-454E-8128-45E1384FFCB3}" type="sibTrans" cxnId="{93D93D76-571B-4F7B-B3BE-FE7B221ECBA7}">
      <dgm:prSet/>
      <dgm:spPr/>
      <dgm:t>
        <a:bodyPr/>
        <a:lstStyle/>
        <a:p>
          <a:endParaRPr lang="zh-CN" altLang="en-US"/>
        </a:p>
      </dgm:t>
    </dgm:pt>
    <dgm:pt modelId="{2462909E-6D17-41B0-98BD-59EE722F1418}">
      <dgm:prSet custT="1"/>
      <dgm:spPr>
        <a:solidFill>
          <a:srgbClr val="00B050"/>
        </a:solidFill>
      </dgm:spPr>
      <dgm:t>
        <a:bodyPr/>
        <a:lstStyle/>
        <a:p>
          <a:pPr rtl="0"/>
          <a:r>
            <a:rPr lang="zh-CN" altLang="en-US" sz="2000" b="1" dirty="0" smtClean="0"/>
            <a:t>记忆与思维的变化</a:t>
          </a:r>
          <a:endParaRPr lang="zh-CN" altLang="en-US" sz="2000" b="1" dirty="0"/>
        </a:p>
      </dgm:t>
    </dgm:pt>
    <dgm:pt modelId="{3F5FC4AB-6606-49E0-A8B5-505585D9288B}" type="parTrans" cxnId="{E2133E9F-9BA8-4CF8-8934-A264DF075E1C}">
      <dgm:prSet custT="1"/>
      <dgm:spPr>
        <a:solidFill>
          <a:srgbClr val="7030A0"/>
        </a:solidFill>
      </dgm:spPr>
      <dgm:t>
        <a:bodyPr/>
        <a:lstStyle/>
        <a:p>
          <a:endParaRPr lang="zh-CN" altLang="en-US" sz="2000" b="1"/>
        </a:p>
      </dgm:t>
    </dgm:pt>
    <dgm:pt modelId="{4556D987-C844-4BC0-B9A2-D3282CA50EB0}" type="sibTrans" cxnId="{E2133E9F-9BA8-4CF8-8934-A264DF075E1C}">
      <dgm:prSet/>
      <dgm:spPr/>
      <dgm:t>
        <a:bodyPr/>
        <a:lstStyle/>
        <a:p>
          <a:endParaRPr lang="zh-CN" altLang="en-US"/>
        </a:p>
      </dgm:t>
    </dgm:pt>
    <dgm:pt modelId="{21C131BA-02E5-406E-8517-91BC67E2F5C4}">
      <dgm:prSet custT="1"/>
      <dgm:spPr>
        <a:solidFill>
          <a:srgbClr val="00B050"/>
        </a:solidFill>
      </dgm:spPr>
      <dgm:t>
        <a:bodyPr/>
        <a:lstStyle/>
        <a:p>
          <a:pPr rtl="0"/>
          <a:r>
            <a:rPr lang="zh-CN" altLang="en-US" sz="2000" b="1" dirty="0" smtClean="0"/>
            <a:t>情绪情感与意志的变化</a:t>
          </a:r>
          <a:endParaRPr lang="zh-CN" altLang="en-US" sz="2000" b="1" dirty="0"/>
        </a:p>
      </dgm:t>
    </dgm:pt>
    <dgm:pt modelId="{C81289B5-4A85-48CE-AED2-D75F7498E63F}" type="parTrans" cxnId="{8E8561C9-3DE8-4817-9427-70B13A411316}">
      <dgm:prSet custT="1"/>
      <dgm:spPr>
        <a:solidFill>
          <a:srgbClr val="7030A0"/>
        </a:solidFill>
      </dgm:spPr>
      <dgm:t>
        <a:bodyPr/>
        <a:lstStyle/>
        <a:p>
          <a:endParaRPr lang="zh-CN" altLang="en-US" sz="2000" b="1"/>
        </a:p>
      </dgm:t>
    </dgm:pt>
    <dgm:pt modelId="{735AF7AC-3411-4BF1-BCF9-6DF4D8D07AEF}" type="sibTrans" cxnId="{8E8561C9-3DE8-4817-9427-70B13A411316}">
      <dgm:prSet/>
      <dgm:spPr/>
      <dgm:t>
        <a:bodyPr/>
        <a:lstStyle/>
        <a:p>
          <a:endParaRPr lang="zh-CN" altLang="en-US"/>
        </a:p>
      </dgm:t>
    </dgm:pt>
    <dgm:pt modelId="{3B04E70F-E2E7-49F2-A3A1-A9B162ED9CDD}">
      <dgm:prSet custT="1"/>
      <dgm:spPr>
        <a:solidFill>
          <a:srgbClr val="00B050"/>
        </a:solidFill>
      </dgm:spPr>
      <dgm:t>
        <a:bodyPr/>
        <a:lstStyle/>
        <a:p>
          <a:pPr rtl="0"/>
          <a:r>
            <a:rPr lang="zh-CN" altLang="en-US" sz="2000" b="1" dirty="0" smtClean="0"/>
            <a:t>人格改变</a:t>
          </a:r>
          <a:endParaRPr lang="zh-CN" altLang="en-US" sz="2000" b="1" dirty="0"/>
        </a:p>
      </dgm:t>
    </dgm:pt>
    <dgm:pt modelId="{6DFD987D-2E0D-4752-8C69-A41FF3EF2B63}" type="parTrans" cxnId="{5E7FE6BE-E479-4E93-B1D5-1536F5FFDE89}">
      <dgm:prSet custT="1"/>
      <dgm:spPr>
        <a:solidFill>
          <a:srgbClr val="7030A0"/>
        </a:solidFill>
      </dgm:spPr>
      <dgm:t>
        <a:bodyPr/>
        <a:lstStyle/>
        <a:p>
          <a:endParaRPr lang="zh-CN" altLang="en-US" sz="2000" b="1"/>
        </a:p>
      </dgm:t>
    </dgm:pt>
    <dgm:pt modelId="{8076669C-DFDD-4D60-8F57-AE7DE97BFAC8}" type="sibTrans" cxnId="{5E7FE6BE-E479-4E93-B1D5-1536F5FFDE89}">
      <dgm:prSet/>
      <dgm:spPr/>
      <dgm:t>
        <a:bodyPr/>
        <a:lstStyle/>
        <a:p>
          <a:endParaRPr lang="zh-CN" altLang="en-US"/>
        </a:p>
      </dgm:t>
    </dgm:pt>
    <dgm:pt modelId="{6FB3966F-6C04-4A09-B793-2ED6D6567447}">
      <dgm:prSet custT="1"/>
      <dgm:spPr>
        <a:solidFill>
          <a:srgbClr val="FF6600"/>
        </a:solidFill>
      </dgm:spPr>
      <dgm:t>
        <a:bodyPr/>
        <a:lstStyle/>
        <a:p>
          <a:pPr rtl="0"/>
          <a:r>
            <a:rPr lang="zh-CN" altLang="en-US" sz="2000" b="1" dirty="0" smtClean="0"/>
            <a:t>社会变化特点</a:t>
          </a:r>
          <a:endParaRPr lang="zh-CN" altLang="en-US" sz="2000" b="1" dirty="0"/>
        </a:p>
      </dgm:t>
    </dgm:pt>
    <dgm:pt modelId="{887D12C8-9060-461B-99D0-A16166182134}" type="parTrans" cxnId="{347243FB-BB77-411B-8B2D-0917EAB15732}">
      <dgm:prSet custT="1"/>
      <dgm:spPr>
        <a:solidFill>
          <a:srgbClr val="7030A0"/>
        </a:solidFill>
      </dgm:spPr>
      <dgm:t>
        <a:bodyPr/>
        <a:lstStyle/>
        <a:p>
          <a:endParaRPr lang="zh-CN" altLang="en-US" sz="2000" b="1"/>
        </a:p>
      </dgm:t>
    </dgm:pt>
    <dgm:pt modelId="{82A5066E-AD7A-4D4E-92F0-32D7555DEC9A}" type="sibTrans" cxnId="{347243FB-BB77-411B-8B2D-0917EAB15732}">
      <dgm:prSet/>
      <dgm:spPr/>
      <dgm:t>
        <a:bodyPr/>
        <a:lstStyle/>
        <a:p>
          <a:endParaRPr lang="zh-CN" altLang="en-US"/>
        </a:p>
      </dgm:t>
    </dgm:pt>
    <dgm:pt modelId="{07923628-557E-4C3E-96CB-D8ED6AC6AA7F}">
      <dgm:prSet custT="1"/>
      <dgm:spPr>
        <a:solidFill>
          <a:srgbClr val="FF6600"/>
        </a:solidFill>
      </dgm:spPr>
      <dgm:t>
        <a:bodyPr/>
        <a:lstStyle/>
        <a:p>
          <a:pPr rtl="0"/>
          <a:r>
            <a:rPr lang="zh-CN" altLang="en-US" sz="2000" b="1" dirty="0" smtClean="0"/>
            <a:t>生活方式的改变</a:t>
          </a:r>
          <a:endParaRPr lang="zh-CN" altLang="en-US" sz="2000" b="1" dirty="0"/>
        </a:p>
      </dgm:t>
    </dgm:pt>
    <dgm:pt modelId="{99BEEBE6-399A-47A2-BFD4-167EB11B7665}" type="parTrans" cxnId="{E2B8BD19-F9B4-47C4-9713-22D7D19D3D39}">
      <dgm:prSet custT="1"/>
      <dgm:spPr>
        <a:solidFill>
          <a:srgbClr val="7030A0"/>
        </a:solidFill>
      </dgm:spPr>
      <dgm:t>
        <a:bodyPr/>
        <a:lstStyle/>
        <a:p>
          <a:endParaRPr lang="zh-CN" altLang="en-US" sz="2000" b="1"/>
        </a:p>
      </dgm:t>
    </dgm:pt>
    <dgm:pt modelId="{BF7BC748-9A8C-400D-9FED-DEDBF83ED47C}" type="sibTrans" cxnId="{E2B8BD19-F9B4-47C4-9713-22D7D19D3D39}">
      <dgm:prSet/>
      <dgm:spPr/>
      <dgm:t>
        <a:bodyPr/>
        <a:lstStyle/>
        <a:p>
          <a:endParaRPr lang="zh-CN" altLang="en-US"/>
        </a:p>
      </dgm:t>
    </dgm:pt>
    <dgm:pt modelId="{56745E9D-5786-423B-8CF0-E70FCCE3FB35}">
      <dgm:prSet custT="1"/>
      <dgm:spPr>
        <a:solidFill>
          <a:srgbClr val="FF6600"/>
        </a:solidFill>
      </dgm:spPr>
      <dgm:t>
        <a:bodyPr/>
        <a:lstStyle/>
        <a:p>
          <a:pPr rtl="0"/>
          <a:r>
            <a:rPr lang="zh-CN" altLang="en-US" sz="2000" b="1" dirty="0" smtClean="0"/>
            <a:t>不幸生活事件的发生</a:t>
          </a:r>
          <a:endParaRPr lang="zh-CN" altLang="en-US" sz="2000" b="1" dirty="0"/>
        </a:p>
      </dgm:t>
    </dgm:pt>
    <dgm:pt modelId="{C9113FB0-2DC6-482E-83E8-9CEEE8E562C8}" type="parTrans" cxnId="{E4D4E1D2-BCBC-4B67-9B5B-8FA50F641759}">
      <dgm:prSet custT="1"/>
      <dgm:spPr>
        <a:solidFill>
          <a:srgbClr val="7030A0"/>
        </a:solidFill>
      </dgm:spPr>
      <dgm:t>
        <a:bodyPr/>
        <a:lstStyle/>
        <a:p>
          <a:endParaRPr lang="zh-CN" altLang="en-US" sz="2000" b="1"/>
        </a:p>
      </dgm:t>
    </dgm:pt>
    <dgm:pt modelId="{A3283FBC-C5E7-42D6-85CD-2EAC84ED541A}" type="sibTrans" cxnId="{E4D4E1D2-BCBC-4B67-9B5B-8FA50F641759}">
      <dgm:prSet/>
      <dgm:spPr/>
      <dgm:t>
        <a:bodyPr/>
        <a:lstStyle/>
        <a:p>
          <a:endParaRPr lang="zh-CN" altLang="en-US"/>
        </a:p>
      </dgm:t>
    </dgm:pt>
    <dgm:pt modelId="{79DB4008-7EBF-4BC8-BEEC-983DB5F27F61}" type="pres">
      <dgm:prSet presAssocID="{C28D0706-5082-4CEF-AB9E-83E6EB3C7D2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F214C89F-3599-4FC5-BFFD-E53532A01D76}" type="pres">
      <dgm:prSet presAssocID="{6D1C3273-09C2-48B4-A269-7AA482A992D2}" presName="root1" presStyleCnt="0"/>
      <dgm:spPr/>
    </dgm:pt>
    <dgm:pt modelId="{00C03D1C-F46A-4F8D-AADB-299ACCEC4CEB}" type="pres">
      <dgm:prSet presAssocID="{6D1C3273-09C2-48B4-A269-7AA482A992D2}" presName="LevelOneTextNode" presStyleLbl="node0" presStyleIdx="0" presStyleCnt="1" custScaleX="135080" custScaleY="216671" custLinFactX="-99604" custLinFactNeighborX="-100000" custLinFactNeighborY="-2557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78CD2CB-E28B-41AA-AE4F-1C9E170E245B}" type="pres">
      <dgm:prSet presAssocID="{6D1C3273-09C2-48B4-A269-7AA482A992D2}" presName="level2hierChild" presStyleCnt="0"/>
      <dgm:spPr/>
    </dgm:pt>
    <dgm:pt modelId="{F2FF1943-BD38-4F23-9E05-5A3E120E10E7}" type="pres">
      <dgm:prSet presAssocID="{F84A811D-8F8F-4CAB-BD47-28BBF1AA8C00}" presName="conn2-1" presStyleLbl="parChTrans1D2" presStyleIdx="0" presStyleCnt="3"/>
      <dgm:spPr/>
      <dgm:t>
        <a:bodyPr/>
        <a:lstStyle/>
        <a:p>
          <a:endParaRPr lang="zh-CN" altLang="en-US"/>
        </a:p>
      </dgm:t>
    </dgm:pt>
    <dgm:pt modelId="{686117DB-D6F7-4B15-8C51-C4910A4A9F76}" type="pres">
      <dgm:prSet presAssocID="{F84A811D-8F8F-4CAB-BD47-28BBF1AA8C00}" presName="connTx" presStyleLbl="parChTrans1D2" presStyleIdx="0" presStyleCnt="3"/>
      <dgm:spPr/>
      <dgm:t>
        <a:bodyPr/>
        <a:lstStyle/>
        <a:p>
          <a:endParaRPr lang="zh-CN" altLang="en-US"/>
        </a:p>
      </dgm:t>
    </dgm:pt>
    <dgm:pt modelId="{6F1D0444-DB16-40E6-A5D5-1AFD5AE81315}" type="pres">
      <dgm:prSet presAssocID="{5ADB4705-A05E-46D5-A014-54A0D30DDF4C}" presName="root2" presStyleCnt="0"/>
      <dgm:spPr/>
    </dgm:pt>
    <dgm:pt modelId="{1FED4F9B-A469-46DA-AF9E-CED447D22D84}" type="pres">
      <dgm:prSet presAssocID="{5ADB4705-A05E-46D5-A014-54A0D30DDF4C}" presName="LevelTwoTextNode" presStyleLbl="node2" presStyleIdx="0" presStyleCnt="3" custScaleX="152411" custScaleY="152410" custLinFactNeighborX="-78470" custLinFactNeighborY="-245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49FA6BE-83CF-460D-AF36-6A4ED27A702F}" type="pres">
      <dgm:prSet presAssocID="{5ADB4705-A05E-46D5-A014-54A0D30DDF4C}" presName="level3hierChild" presStyleCnt="0"/>
      <dgm:spPr/>
    </dgm:pt>
    <dgm:pt modelId="{FC37D737-72C7-4F27-A041-5AA565A24EA4}" type="pres">
      <dgm:prSet presAssocID="{3EEBED68-E31F-408E-84E5-7D230504EC1B}" presName="conn2-1" presStyleLbl="parChTrans1D3" presStyleIdx="0" presStyleCnt="8"/>
      <dgm:spPr/>
      <dgm:t>
        <a:bodyPr/>
        <a:lstStyle/>
        <a:p>
          <a:endParaRPr lang="zh-CN" altLang="en-US"/>
        </a:p>
      </dgm:t>
    </dgm:pt>
    <dgm:pt modelId="{B086871C-E50B-47F2-8FE4-DB26925A2B83}" type="pres">
      <dgm:prSet presAssocID="{3EEBED68-E31F-408E-84E5-7D230504EC1B}" presName="connTx" presStyleLbl="parChTrans1D3" presStyleIdx="0" presStyleCnt="8"/>
      <dgm:spPr/>
      <dgm:t>
        <a:bodyPr/>
        <a:lstStyle/>
        <a:p>
          <a:endParaRPr lang="zh-CN" altLang="en-US"/>
        </a:p>
      </dgm:t>
    </dgm:pt>
    <dgm:pt modelId="{EA068958-5B02-40BC-90E8-1EE60A119681}" type="pres">
      <dgm:prSet presAssocID="{FF22E72D-1D66-4220-A6AD-7E37DD6B509C}" presName="root2" presStyleCnt="0"/>
      <dgm:spPr/>
    </dgm:pt>
    <dgm:pt modelId="{F3C2677B-028B-40E2-88C9-519366B5353F}" type="pres">
      <dgm:prSet presAssocID="{FF22E72D-1D66-4220-A6AD-7E37DD6B509C}" presName="LevelTwoTextNode" presStyleLbl="node3" presStyleIdx="0" presStyleCnt="8" custScaleX="248182" custLinFactNeighborX="-58961" custLinFactNeighborY="-53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10C963B-A878-4535-B656-182710EBEC5F}" type="pres">
      <dgm:prSet presAssocID="{FF22E72D-1D66-4220-A6AD-7E37DD6B509C}" presName="level3hierChild" presStyleCnt="0"/>
      <dgm:spPr/>
    </dgm:pt>
    <dgm:pt modelId="{AD95F41A-67D7-4798-BD16-99C71AC5A5DE}" type="pres">
      <dgm:prSet presAssocID="{80813FA4-639F-42A4-A7BB-B04BBF879F50}" presName="conn2-1" presStyleLbl="parChTrans1D3" presStyleIdx="1" presStyleCnt="8"/>
      <dgm:spPr/>
      <dgm:t>
        <a:bodyPr/>
        <a:lstStyle/>
        <a:p>
          <a:endParaRPr lang="zh-CN" altLang="en-US"/>
        </a:p>
      </dgm:t>
    </dgm:pt>
    <dgm:pt modelId="{DD5E51E3-CFCE-4B26-93DA-523E5EDBC424}" type="pres">
      <dgm:prSet presAssocID="{80813FA4-639F-42A4-A7BB-B04BBF879F50}" presName="connTx" presStyleLbl="parChTrans1D3" presStyleIdx="1" presStyleCnt="8"/>
      <dgm:spPr/>
      <dgm:t>
        <a:bodyPr/>
        <a:lstStyle/>
        <a:p>
          <a:endParaRPr lang="zh-CN" altLang="en-US"/>
        </a:p>
      </dgm:t>
    </dgm:pt>
    <dgm:pt modelId="{1A7CA055-3AEA-4656-A6F0-6FC09169C11D}" type="pres">
      <dgm:prSet presAssocID="{C5D59357-9ABC-4128-BD6C-5707CEF53781}" presName="root2" presStyleCnt="0"/>
      <dgm:spPr/>
    </dgm:pt>
    <dgm:pt modelId="{6DE39DEF-A1C1-4476-B501-5E350FB3A5C0}" type="pres">
      <dgm:prSet presAssocID="{C5D59357-9ABC-4128-BD6C-5707CEF53781}" presName="LevelTwoTextNode" presStyleLbl="node3" presStyleIdx="1" presStyleCnt="8" custScaleX="243932" custLinFactNeighborX="-56257" custLinFactNeighborY="238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399BB919-D270-403E-BF63-E8AEFFF7AA62}" type="pres">
      <dgm:prSet presAssocID="{C5D59357-9ABC-4128-BD6C-5707CEF53781}" presName="level3hierChild" presStyleCnt="0"/>
      <dgm:spPr/>
    </dgm:pt>
    <dgm:pt modelId="{867D245E-3432-45EC-8B75-0EDD6A90232E}" type="pres">
      <dgm:prSet presAssocID="{D74D8888-A7B2-4D41-BC86-5E388877F1BA}" presName="conn2-1" presStyleLbl="parChTrans1D3" presStyleIdx="2" presStyleCnt="8"/>
      <dgm:spPr/>
      <dgm:t>
        <a:bodyPr/>
        <a:lstStyle/>
        <a:p>
          <a:endParaRPr lang="zh-CN" altLang="en-US"/>
        </a:p>
      </dgm:t>
    </dgm:pt>
    <dgm:pt modelId="{DE39007E-AF78-456F-BCB6-B071967E92D5}" type="pres">
      <dgm:prSet presAssocID="{D74D8888-A7B2-4D41-BC86-5E388877F1BA}" presName="connTx" presStyleLbl="parChTrans1D3" presStyleIdx="2" presStyleCnt="8"/>
      <dgm:spPr/>
      <dgm:t>
        <a:bodyPr/>
        <a:lstStyle/>
        <a:p>
          <a:endParaRPr lang="zh-CN" altLang="en-US"/>
        </a:p>
      </dgm:t>
    </dgm:pt>
    <dgm:pt modelId="{D9F219CC-C701-4975-A81E-93DCFF4BEE6F}" type="pres">
      <dgm:prSet presAssocID="{3003C043-EF1C-4F61-B9D3-9901B15B7111}" presName="root2" presStyleCnt="0"/>
      <dgm:spPr/>
    </dgm:pt>
    <dgm:pt modelId="{49A42B53-2B59-45B6-97EA-0D6A8E5EC4F6}" type="pres">
      <dgm:prSet presAssocID="{3003C043-EF1C-4F61-B9D3-9901B15B7111}" presName="LevelTwoTextNode" presStyleLbl="node3" presStyleIdx="2" presStyleCnt="8" custScaleX="246096" custLinFactNeighborX="-56257" custLinFactNeighborY="530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DBFE845-24DC-4D33-95F6-149677F50A4B}" type="pres">
      <dgm:prSet presAssocID="{3003C043-EF1C-4F61-B9D3-9901B15B7111}" presName="level3hierChild" presStyleCnt="0"/>
      <dgm:spPr/>
    </dgm:pt>
    <dgm:pt modelId="{E38575FC-7429-491E-B9D2-4A044554103A}" type="pres">
      <dgm:prSet presAssocID="{5D4BCB0A-A8E2-486E-9A54-62B56E873B7E}" presName="conn2-1" presStyleLbl="parChTrans1D2" presStyleIdx="1" presStyleCnt="3"/>
      <dgm:spPr/>
      <dgm:t>
        <a:bodyPr/>
        <a:lstStyle/>
        <a:p>
          <a:endParaRPr lang="zh-CN" altLang="en-US"/>
        </a:p>
      </dgm:t>
    </dgm:pt>
    <dgm:pt modelId="{322A3256-671B-4D58-849F-709326772269}" type="pres">
      <dgm:prSet presAssocID="{5D4BCB0A-A8E2-486E-9A54-62B56E873B7E}" presName="connTx" presStyleLbl="parChTrans1D2" presStyleIdx="1" presStyleCnt="3"/>
      <dgm:spPr/>
      <dgm:t>
        <a:bodyPr/>
        <a:lstStyle/>
        <a:p>
          <a:endParaRPr lang="zh-CN" altLang="en-US"/>
        </a:p>
      </dgm:t>
    </dgm:pt>
    <dgm:pt modelId="{28E7FB88-9F97-46F8-A67B-137DD88F5650}" type="pres">
      <dgm:prSet presAssocID="{09C33400-B8FF-4B16-9F77-8BC8501233BC}" presName="root2" presStyleCnt="0"/>
      <dgm:spPr/>
    </dgm:pt>
    <dgm:pt modelId="{0A9F8DDE-19A4-42E3-A7A3-D23D6DEEDB4E}" type="pres">
      <dgm:prSet presAssocID="{09C33400-B8FF-4B16-9F77-8BC8501233BC}" presName="LevelTwoTextNode" presStyleLbl="node2" presStyleIdx="1" presStyleCnt="3" custScaleX="148944" custScaleY="151030" custLinFactNeighborX="-84676" custLinFactNeighborY="-60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CD8A2E9E-7A60-4214-A4AC-65763D62A9B8}" type="pres">
      <dgm:prSet presAssocID="{09C33400-B8FF-4B16-9F77-8BC8501233BC}" presName="level3hierChild" presStyleCnt="0"/>
      <dgm:spPr/>
    </dgm:pt>
    <dgm:pt modelId="{E75BEEBA-BA1A-4078-B9F8-B541286AD224}" type="pres">
      <dgm:prSet presAssocID="{3F5FC4AB-6606-49E0-A8B5-505585D9288B}" presName="conn2-1" presStyleLbl="parChTrans1D3" presStyleIdx="3" presStyleCnt="8"/>
      <dgm:spPr/>
      <dgm:t>
        <a:bodyPr/>
        <a:lstStyle/>
        <a:p>
          <a:endParaRPr lang="zh-CN" altLang="en-US"/>
        </a:p>
      </dgm:t>
    </dgm:pt>
    <dgm:pt modelId="{0BFAF738-819B-414C-A819-38AC4739B58F}" type="pres">
      <dgm:prSet presAssocID="{3F5FC4AB-6606-49E0-A8B5-505585D9288B}" presName="connTx" presStyleLbl="parChTrans1D3" presStyleIdx="3" presStyleCnt="8"/>
      <dgm:spPr/>
      <dgm:t>
        <a:bodyPr/>
        <a:lstStyle/>
        <a:p>
          <a:endParaRPr lang="zh-CN" altLang="en-US"/>
        </a:p>
      </dgm:t>
    </dgm:pt>
    <dgm:pt modelId="{C38C10ED-A7E0-4A4D-AC51-2477D5285CF5}" type="pres">
      <dgm:prSet presAssocID="{2462909E-6D17-41B0-98BD-59EE722F1418}" presName="root2" presStyleCnt="0"/>
      <dgm:spPr/>
    </dgm:pt>
    <dgm:pt modelId="{AFFC31B3-106C-47C8-9CB5-88F7C56B3519}" type="pres">
      <dgm:prSet presAssocID="{2462909E-6D17-41B0-98BD-59EE722F1418}" presName="LevelTwoTextNode" presStyleLbl="node3" presStyleIdx="3" presStyleCnt="8" custScaleX="251649" custLinFactNeighborX="-51094" custLinFactNeighborY="822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0BD3E14-52F3-433F-841F-A0973D6FAC03}" type="pres">
      <dgm:prSet presAssocID="{2462909E-6D17-41B0-98BD-59EE722F1418}" presName="level3hierChild" presStyleCnt="0"/>
      <dgm:spPr/>
    </dgm:pt>
    <dgm:pt modelId="{F60FDC25-C817-4D73-BC23-F30241B8629C}" type="pres">
      <dgm:prSet presAssocID="{C81289B5-4A85-48CE-AED2-D75F7498E63F}" presName="conn2-1" presStyleLbl="parChTrans1D3" presStyleIdx="4" presStyleCnt="8"/>
      <dgm:spPr/>
      <dgm:t>
        <a:bodyPr/>
        <a:lstStyle/>
        <a:p>
          <a:endParaRPr lang="zh-CN" altLang="en-US"/>
        </a:p>
      </dgm:t>
    </dgm:pt>
    <dgm:pt modelId="{EEE8693C-2C68-4BD8-825E-9077FA198890}" type="pres">
      <dgm:prSet presAssocID="{C81289B5-4A85-48CE-AED2-D75F7498E63F}" presName="connTx" presStyleLbl="parChTrans1D3" presStyleIdx="4" presStyleCnt="8"/>
      <dgm:spPr/>
      <dgm:t>
        <a:bodyPr/>
        <a:lstStyle/>
        <a:p>
          <a:endParaRPr lang="zh-CN" altLang="en-US"/>
        </a:p>
      </dgm:t>
    </dgm:pt>
    <dgm:pt modelId="{E5D95E0A-B261-40B9-BA77-53BCCC18DAEB}" type="pres">
      <dgm:prSet presAssocID="{21C131BA-02E5-406E-8517-91BC67E2F5C4}" presName="root2" presStyleCnt="0"/>
      <dgm:spPr/>
    </dgm:pt>
    <dgm:pt modelId="{F5CF079E-BB71-4426-BBB3-74678803CC62}" type="pres">
      <dgm:prSet presAssocID="{21C131BA-02E5-406E-8517-91BC67E2F5C4}" presName="LevelTwoTextNode" presStyleLbl="node3" presStyleIdx="4" presStyleCnt="8" custScaleX="251649" custLinFactNeighborX="-53222" custLinFactNeighborY="1111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FCAA54D-0381-4F71-B6E5-E914E5F52390}" type="pres">
      <dgm:prSet presAssocID="{21C131BA-02E5-406E-8517-91BC67E2F5C4}" presName="level3hierChild" presStyleCnt="0"/>
      <dgm:spPr/>
    </dgm:pt>
    <dgm:pt modelId="{CF39D19B-61E0-4D62-B2E5-2DC3D61A9CC3}" type="pres">
      <dgm:prSet presAssocID="{6DFD987D-2E0D-4752-8C69-A41FF3EF2B63}" presName="conn2-1" presStyleLbl="parChTrans1D3" presStyleIdx="5" presStyleCnt="8"/>
      <dgm:spPr/>
      <dgm:t>
        <a:bodyPr/>
        <a:lstStyle/>
        <a:p>
          <a:endParaRPr lang="zh-CN" altLang="en-US"/>
        </a:p>
      </dgm:t>
    </dgm:pt>
    <dgm:pt modelId="{3B7DF332-607F-4BB0-8FA4-D642957FDE46}" type="pres">
      <dgm:prSet presAssocID="{6DFD987D-2E0D-4752-8C69-A41FF3EF2B63}" presName="connTx" presStyleLbl="parChTrans1D3" presStyleIdx="5" presStyleCnt="8"/>
      <dgm:spPr/>
      <dgm:t>
        <a:bodyPr/>
        <a:lstStyle/>
        <a:p>
          <a:endParaRPr lang="zh-CN" altLang="en-US"/>
        </a:p>
      </dgm:t>
    </dgm:pt>
    <dgm:pt modelId="{32F51C39-748F-49F3-A90B-E2C784DAE725}" type="pres">
      <dgm:prSet presAssocID="{3B04E70F-E2E7-49F2-A3A1-A9B162ED9CDD}" presName="root2" presStyleCnt="0"/>
      <dgm:spPr/>
    </dgm:pt>
    <dgm:pt modelId="{1203C1A5-3CC8-40E2-9440-44F6A7D915C0}" type="pres">
      <dgm:prSet presAssocID="{3B04E70F-E2E7-49F2-A3A1-A9B162ED9CDD}" presName="LevelTwoTextNode" presStyleLbl="node3" presStyleIdx="5" presStyleCnt="8" custScaleX="251649" custLinFactNeighborX="-53221" custLinFactNeighborY="782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C40B43D8-DD42-4095-845F-33F5D01DC070}" type="pres">
      <dgm:prSet presAssocID="{3B04E70F-E2E7-49F2-A3A1-A9B162ED9CDD}" presName="level3hierChild" presStyleCnt="0"/>
      <dgm:spPr/>
    </dgm:pt>
    <dgm:pt modelId="{78904FFA-6DCF-4745-829B-71489C5B841B}" type="pres">
      <dgm:prSet presAssocID="{887D12C8-9060-461B-99D0-A16166182134}" presName="conn2-1" presStyleLbl="parChTrans1D2" presStyleIdx="2" presStyleCnt="3"/>
      <dgm:spPr/>
      <dgm:t>
        <a:bodyPr/>
        <a:lstStyle/>
        <a:p>
          <a:endParaRPr lang="zh-CN" altLang="en-US"/>
        </a:p>
      </dgm:t>
    </dgm:pt>
    <dgm:pt modelId="{BBE25A07-F317-4892-9D20-3AF6389718E1}" type="pres">
      <dgm:prSet presAssocID="{887D12C8-9060-461B-99D0-A16166182134}" presName="connTx" presStyleLbl="parChTrans1D2" presStyleIdx="2" presStyleCnt="3"/>
      <dgm:spPr/>
      <dgm:t>
        <a:bodyPr/>
        <a:lstStyle/>
        <a:p>
          <a:endParaRPr lang="zh-CN" altLang="en-US"/>
        </a:p>
      </dgm:t>
    </dgm:pt>
    <dgm:pt modelId="{7B104136-FFCF-4E5F-8078-EBB0312DA895}" type="pres">
      <dgm:prSet presAssocID="{6FB3966F-6C04-4A09-B793-2ED6D6567447}" presName="root2" presStyleCnt="0"/>
      <dgm:spPr/>
    </dgm:pt>
    <dgm:pt modelId="{D37AEF8B-668E-47BC-A8D3-639ED354F280}" type="pres">
      <dgm:prSet presAssocID="{6FB3966F-6C04-4A09-B793-2ED6D6567447}" presName="LevelTwoTextNode" presStyleLbl="node2" presStyleIdx="2" presStyleCnt="3" custScaleX="148944" custScaleY="151028" custLinFactNeighborX="-84676" custLinFactNeighborY="978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BF39827-0112-45E2-B0A7-48E48595C96A}" type="pres">
      <dgm:prSet presAssocID="{6FB3966F-6C04-4A09-B793-2ED6D6567447}" presName="level3hierChild" presStyleCnt="0"/>
      <dgm:spPr/>
    </dgm:pt>
    <dgm:pt modelId="{B3E895DD-5D34-49CA-AC6A-6D1CC8AF2E08}" type="pres">
      <dgm:prSet presAssocID="{99BEEBE6-399A-47A2-BFD4-167EB11B7665}" presName="conn2-1" presStyleLbl="parChTrans1D3" presStyleIdx="6" presStyleCnt="8"/>
      <dgm:spPr/>
      <dgm:t>
        <a:bodyPr/>
        <a:lstStyle/>
        <a:p>
          <a:endParaRPr lang="zh-CN" altLang="en-US"/>
        </a:p>
      </dgm:t>
    </dgm:pt>
    <dgm:pt modelId="{B53EE329-BFAA-451A-A9DA-BE7DE5340C53}" type="pres">
      <dgm:prSet presAssocID="{99BEEBE6-399A-47A2-BFD4-167EB11B7665}" presName="connTx" presStyleLbl="parChTrans1D3" presStyleIdx="6" presStyleCnt="8"/>
      <dgm:spPr/>
      <dgm:t>
        <a:bodyPr/>
        <a:lstStyle/>
        <a:p>
          <a:endParaRPr lang="zh-CN" altLang="en-US"/>
        </a:p>
      </dgm:t>
    </dgm:pt>
    <dgm:pt modelId="{CE8F8767-C590-4C5B-A62D-252DCBE33579}" type="pres">
      <dgm:prSet presAssocID="{07923628-557E-4C3E-96CB-D8ED6AC6AA7F}" presName="root2" presStyleCnt="0"/>
      <dgm:spPr/>
    </dgm:pt>
    <dgm:pt modelId="{1721270A-8A13-42D5-A2AE-FEFFCC8B82BE}" type="pres">
      <dgm:prSet presAssocID="{07923628-557E-4C3E-96CB-D8ED6AC6AA7F}" presName="LevelTwoTextNode" presStyleLbl="node3" presStyleIdx="6" presStyleCnt="8" custScaleX="251649" custLinFactNeighborX="-53221" custLinFactNeighborY="453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AF2C205-7936-4C70-B118-895D8A1039F1}" type="pres">
      <dgm:prSet presAssocID="{07923628-557E-4C3E-96CB-D8ED6AC6AA7F}" presName="level3hierChild" presStyleCnt="0"/>
      <dgm:spPr/>
    </dgm:pt>
    <dgm:pt modelId="{E653FEFF-F756-4DC8-8E4A-038AC6A1A5B0}" type="pres">
      <dgm:prSet presAssocID="{C9113FB0-2DC6-482E-83E8-9CEEE8E562C8}" presName="conn2-1" presStyleLbl="parChTrans1D3" presStyleIdx="7" presStyleCnt="8"/>
      <dgm:spPr/>
      <dgm:t>
        <a:bodyPr/>
        <a:lstStyle/>
        <a:p>
          <a:endParaRPr lang="zh-CN" altLang="en-US"/>
        </a:p>
      </dgm:t>
    </dgm:pt>
    <dgm:pt modelId="{75B5590B-CDBC-4A75-9234-AEDD85EE2F5C}" type="pres">
      <dgm:prSet presAssocID="{C9113FB0-2DC6-482E-83E8-9CEEE8E562C8}" presName="connTx" presStyleLbl="parChTrans1D3" presStyleIdx="7" presStyleCnt="8"/>
      <dgm:spPr/>
      <dgm:t>
        <a:bodyPr/>
        <a:lstStyle/>
        <a:p>
          <a:endParaRPr lang="zh-CN" altLang="en-US"/>
        </a:p>
      </dgm:t>
    </dgm:pt>
    <dgm:pt modelId="{25EC6BDE-D343-4D60-A52F-D7ED22DF86B4}" type="pres">
      <dgm:prSet presAssocID="{56745E9D-5786-423B-8CF0-E70FCCE3FB35}" presName="root2" presStyleCnt="0"/>
      <dgm:spPr/>
    </dgm:pt>
    <dgm:pt modelId="{96B4F788-9FAB-4C73-88E8-ABD800E55A32}" type="pres">
      <dgm:prSet presAssocID="{56745E9D-5786-423B-8CF0-E70FCCE3FB35}" presName="LevelTwoTextNode" presStyleLbl="node3" presStyleIdx="7" presStyleCnt="8" custScaleX="251649" custLinFactNeighborX="-53262" custLinFactNeighborY="1990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5137E70-4717-498D-B136-0CFE5704212D}" type="pres">
      <dgm:prSet presAssocID="{56745E9D-5786-423B-8CF0-E70FCCE3FB35}" presName="level3hierChild" presStyleCnt="0"/>
      <dgm:spPr/>
    </dgm:pt>
  </dgm:ptLst>
  <dgm:cxnLst>
    <dgm:cxn modelId="{C7058719-E4A6-48CF-9ABD-15DBBC0C1D6C}" srcId="{C28D0706-5082-4CEF-AB9E-83E6EB3C7D2D}" destId="{6D1C3273-09C2-48B4-A269-7AA482A992D2}" srcOrd="0" destOrd="0" parTransId="{D4A92914-2FB0-47E6-B66C-D5C8C3A5BC65}" sibTransId="{60482641-233C-48FA-86FE-027C7D3B4A99}"/>
    <dgm:cxn modelId="{5E7FE6BE-E479-4E93-B1D5-1536F5FFDE89}" srcId="{09C33400-B8FF-4B16-9F77-8BC8501233BC}" destId="{3B04E70F-E2E7-49F2-A3A1-A9B162ED9CDD}" srcOrd="2" destOrd="0" parTransId="{6DFD987D-2E0D-4752-8C69-A41FF3EF2B63}" sibTransId="{8076669C-DFDD-4D60-8F57-AE7DE97BFAC8}"/>
    <dgm:cxn modelId="{D81C0FA8-A973-4FD7-AF2B-65C528D9C13E}" type="presOf" srcId="{3F5FC4AB-6606-49E0-A8B5-505585D9288B}" destId="{E75BEEBA-BA1A-4078-B9F8-B541286AD224}" srcOrd="0" destOrd="0" presId="urn:microsoft.com/office/officeart/2005/8/layout/hierarchy2"/>
    <dgm:cxn modelId="{5F8B8944-C841-42E0-B850-06CFAE56BB7B}" type="presOf" srcId="{6DFD987D-2E0D-4752-8C69-A41FF3EF2B63}" destId="{CF39D19B-61E0-4D62-B2E5-2DC3D61A9CC3}" srcOrd="0" destOrd="0" presId="urn:microsoft.com/office/officeart/2005/8/layout/hierarchy2"/>
    <dgm:cxn modelId="{E2133E9F-9BA8-4CF8-8934-A264DF075E1C}" srcId="{09C33400-B8FF-4B16-9F77-8BC8501233BC}" destId="{2462909E-6D17-41B0-98BD-59EE722F1418}" srcOrd="0" destOrd="0" parTransId="{3F5FC4AB-6606-49E0-A8B5-505585D9288B}" sibTransId="{4556D987-C844-4BC0-B9A2-D3282CA50EB0}"/>
    <dgm:cxn modelId="{DC1490A7-A595-4688-8939-BA22E2C06DEF}" type="presOf" srcId="{3B04E70F-E2E7-49F2-A3A1-A9B162ED9CDD}" destId="{1203C1A5-3CC8-40E2-9440-44F6A7D915C0}" srcOrd="0" destOrd="0" presId="urn:microsoft.com/office/officeart/2005/8/layout/hierarchy2"/>
    <dgm:cxn modelId="{A53B5CB2-93D5-4A1F-8409-043C2E18B7F3}" type="presOf" srcId="{5D4BCB0A-A8E2-486E-9A54-62B56E873B7E}" destId="{322A3256-671B-4D58-849F-709326772269}" srcOrd="1" destOrd="0" presId="urn:microsoft.com/office/officeart/2005/8/layout/hierarchy2"/>
    <dgm:cxn modelId="{BA3F9313-178D-4658-8523-B2C78A039E12}" type="presOf" srcId="{80813FA4-639F-42A4-A7BB-B04BBF879F50}" destId="{DD5E51E3-CFCE-4B26-93DA-523E5EDBC424}" srcOrd="1" destOrd="0" presId="urn:microsoft.com/office/officeart/2005/8/layout/hierarchy2"/>
    <dgm:cxn modelId="{A07F5DCE-2250-44FA-93EE-A7962C76A001}" type="presOf" srcId="{D74D8888-A7B2-4D41-BC86-5E388877F1BA}" destId="{867D245E-3432-45EC-8B75-0EDD6A90232E}" srcOrd="0" destOrd="0" presId="urn:microsoft.com/office/officeart/2005/8/layout/hierarchy2"/>
    <dgm:cxn modelId="{7A7B7FCF-6031-48BD-BCD5-8B8F4E4A4E31}" type="presOf" srcId="{2462909E-6D17-41B0-98BD-59EE722F1418}" destId="{AFFC31B3-106C-47C8-9CB5-88F7C56B3519}" srcOrd="0" destOrd="0" presId="urn:microsoft.com/office/officeart/2005/8/layout/hierarchy2"/>
    <dgm:cxn modelId="{E2B8BD19-F9B4-47C4-9713-22D7D19D3D39}" srcId="{6FB3966F-6C04-4A09-B793-2ED6D6567447}" destId="{07923628-557E-4C3E-96CB-D8ED6AC6AA7F}" srcOrd="0" destOrd="0" parTransId="{99BEEBE6-399A-47A2-BFD4-167EB11B7665}" sibTransId="{BF7BC748-9A8C-400D-9FED-DEDBF83ED47C}"/>
    <dgm:cxn modelId="{F19695F9-9C49-4DB1-9A5B-1F2C776DA37D}" type="presOf" srcId="{5D4BCB0A-A8E2-486E-9A54-62B56E873B7E}" destId="{E38575FC-7429-491E-B9D2-4A044554103A}" srcOrd="0" destOrd="0" presId="urn:microsoft.com/office/officeart/2005/8/layout/hierarchy2"/>
    <dgm:cxn modelId="{E4D4E1D2-BCBC-4B67-9B5B-8FA50F641759}" srcId="{6FB3966F-6C04-4A09-B793-2ED6D6567447}" destId="{56745E9D-5786-423B-8CF0-E70FCCE3FB35}" srcOrd="1" destOrd="0" parTransId="{C9113FB0-2DC6-482E-83E8-9CEEE8E562C8}" sibTransId="{A3283FBC-C5E7-42D6-85CD-2EAC84ED541A}"/>
    <dgm:cxn modelId="{8E8561C9-3DE8-4817-9427-70B13A411316}" srcId="{09C33400-B8FF-4B16-9F77-8BC8501233BC}" destId="{21C131BA-02E5-406E-8517-91BC67E2F5C4}" srcOrd="1" destOrd="0" parTransId="{C81289B5-4A85-48CE-AED2-D75F7498E63F}" sibTransId="{735AF7AC-3411-4BF1-BCF9-6DF4D8D07AEF}"/>
    <dgm:cxn modelId="{E601F868-03DF-411F-B89E-3F92145B7C3B}" type="presOf" srcId="{C28D0706-5082-4CEF-AB9E-83E6EB3C7D2D}" destId="{79DB4008-7EBF-4BC8-BEEC-983DB5F27F61}" srcOrd="0" destOrd="0" presId="urn:microsoft.com/office/officeart/2005/8/layout/hierarchy2"/>
    <dgm:cxn modelId="{E7DE658F-2908-4315-860E-3F730E6F3D07}" type="presOf" srcId="{99BEEBE6-399A-47A2-BFD4-167EB11B7665}" destId="{B53EE329-BFAA-451A-A9DA-BE7DE5340C53}" srcOrd="1" destOrd="0" presId="urn:microsoft.com/office/officeart/2005/8/layout/hierarchy2"/>
    <dgm:cxn modelId="{E916350B-3840-4F86-90A6-E974D8BD16B9}" type="presOf" srcId="{3EEBED68-E31F-408E-84E5-7D230504EC1B}" destId="{B086871C-E50B-47F2-8FE4-DB26925A2B83}" srcOrd="1" destOrd="0" presId="urn:microsoft.com/office/officeart/2005/8/layout/hierarchy2"/>
    <dgm:cxn modelId="{BA689F74-9FC1-4FDB-B113-B4B4C0959EDA}" type="presOf" srcId="{07923628-557E-4C3E-96CB-D8ED6AC6AA7F}" destId="{1721270A-8A13-42D5-A2AE-FEFFCC8B82BE}" srcOrd="0" destOrd="0" presId="urn:microsoft.com/office/officeart/2005/8/layout/hierarchy2"/>
    <dgm:cxn modelId="{39B57C95-DB4C-438D-971E-78667F0C0D75}" type="presOf" srcId="{C5D59357-9ABC-4128-BD6C-5707CEF53781}" destId="{6DE39DEF-A1C1-4476-B501-5E350FB3A5C0}" srcOrd="0" destOrd="0" presId="urn:microsoft.com/office/officeart/2005/8/layout/hierarchy2"/>
    <dgm:cxn modelId="{21396109-1A51-422C-9EBA-5E816066F0B0}" type="presOf" srcId="{C81289B5-4A85-48CE-AED2-D75F7498E63F}" destId="{EEE8693C-2C68-4BD8-825E-9077FA198890}" srcOrd="1" destOrd="0" presId="urn:microsoft.com/office/officeart/2005/8/layout/hierarchy2"/>
    <dgm:cxn modelId="{A10984FA-2AAD-447C-AD2B-82EB7FE3774E}" type="presOf" srcId="{99BEEBE6-399A-47A2-BFD4-167EB11B7665}" destId="{B3E895DD-5D34-49CA-AC6A-6D1CC8AF2E08}" srcOrd="0" destOrd="0" presId="urn:microsoft.com/office/officeart/2005/8/layout/hierarchy2"/>
    <dgm:cxn modelId="{FB096FD3-7072-4EB0-BC82-4254F1C1D00E}" type="presOf" srcId="{21C131BA-02E5-406E-8517-91BC67E2F5C4}" destId="{F5CF079E-BB71-4426-BBB3-74678803CC62}" srcOrd="0" destOrd="0" presId="urn:microsoft.com/office/officeart/2005/8/layout/hierarchy2"/>
    <dgm:cxn modelId="{70B0C0F3-70A7-4B34-BBA1-21C713FDA1DF}" type="presOf" srcId="{887D12C8-9060-461B-99D0-A16166182134}" destId="{78904FFA-6DCF-4745-829B-71489C5B841B}" srcOrd="0" destOrd="0" presId="urn:microsoft.com/office/officeart/2005/8/layout/hierarchy2"/>
    <dgm:cxn modelId="{6BB22450-1B32-452C-A6FE-06ECC4814EEB}" type="presOf" srcId="{09C33400-B8FF-4B16-9F77-8BC8501233BC}" destId="{0A9F8DDE-19A4-42E3-A7A3-D23D6DEEDB4E}" srcOrd="0" destOrd="0" presId="urn:microsoft.com/office/officeart/2005/8/layout/hierarchy2"/>
    <dgm:cxn modelId="{2F33D7CC-1058-4FD4-A8FD-7C51700CD376}" type="presOf" srcId="{FF22E72D-1D66-4220-A6AD-7E37DD6B509C}" destId="{F3C2677B-028B-40E2-88C9-519366B5353F}" srcOrd="0" destOrd="0" presId="urn:microsoft.com/office/officeart/2005/8/layout/hierarchy2"/>
    <dgm:cxn modelId="{68645AB9-D903-4174-A6E0-997350C229F0}" type="presOf" srcId="{C9113FB0-2DC6-482E-83E8-9CEEE8E562C8}" destId="{75B5590B-CDBC-4A75-9234-AEDD85EE2F5C}" srcOrd="1" destOrd="0" presId="urn:microsoft.com/office/officeart/2005/8/layout/hierarchy2"/>
    <dgm:cxn modelId="{D53134E9-4065-4564-BDB4-EFEF9210D4F6}" type="presOf" srcId="{C9113FB0-2DC6-482E-83E8-9CEEE8E562C8}" destId="{E653FEFF-F756-4DC8-8E4A-038AC6A1A5B0}" srcOrd="0" destOrd="0" presId="urn:microsoft.com/office/officeart/2005/8/layout/hierarchy2"/>
    <dgm:cxn modelId="{0645E738-B8BD-43C6-9371-4325971D6365}" srcId="{5ADB4705-A05E-46D5-A014-54A0D30DDF4C}" destId="{C5D59357-9ABC-4128-BD6C-5707CEF53781}" srcOrd="1" destOrd="0" parTransId="{80813FA4-639F-42A4-A7BB-B04BBF879F50}" sibTransId="{C9F8052E-23CD-4C05-9F5B-544694F2E9B3}"/>
    <dgm:cxn modelId="{096810C3-8632-4C83-BA6D-3AE54006BA6D}" type="presOf" srcId="{C81289B5-4A85-48CE-AED2-D75F7498E63F}" destId="{F60FDC25-C817-4D73-BC23-F30241B8629C}" srcOrd="0" destOrd="0" presId="urn:microsoft.com/office/officeart/2005/8/layout/hierarchy2"/>
    <dgm:cxn modelId="{333209D9-77CA-4EF5-B0AC-0923CE2059FB}" type="presOf" srcId="{5ADB4705-A05E-46D5-A014-54A0D30DDF4C}" destId="{1FED4F9B-A469-46DA-AF9E-CED447D22D84}" srcOrd="0" destOrd="0" presId="urn:microsoft.com/office/officeart/2005/8/layout/hierarchy2"/>
    <dgm:cxn modelId="{8F5D6393-7CEE-4C97-A28E-3C11729423EC}" type="presOf" srcId="{887D12C8-9060-461B-99D0-A16166182134}" destId="{BBE25A07-F317-4892-9D20-3AF6389718E1}" srcOrd="1" destOrd="0" presId="urn:microsoft.com/office/officeart/2005/8/layout/hierarchy2"/>
    <dgm:cxn modelId="{A8C67304-4FD9-427E-A009-7CBA3F660202}" type="presOf" srcId="{3F5FC4AB-6606-49E0-A8B5-505585D9288B}" destId="{0BFAF738-819B-414C-A819-38AC4739B58F}" srcOrd="1" destOrd="0" presId="urn:microsoft.com/office/officeart/2005/8/layout/hierarchy2"/>
    <dgm:cxn modelId="{445EE86F-8974-41E7-9A90-745651623B54}" type="presOf" srcId="{56745E9D-5786-423B-8CF0-E70FCCE3FB35}" destId="{96B4F788-9FAB-4C73-88E8-ABD800E55A32}" srcOrd="0" destOrd="0" presId="urn:microsoft.com/office/officeart/2005/8/layout/hierarchy2"/>
    <dgm:cxn modelId="{1233D25D-EB4C-4918-AEC3-23397E4F7B51}" type="presOf" srcId="{F84A811D-8F8F-4CAB-BD47-28BBF1AA8C00}" destId="{686117DB-D6F7-4B15-8C51-C4910A4A9F76}" srcOrd="1" destOrd="0" presId="urn:microsoft.com/office/officeart/2005/8/layout/hierarchy2"/>
    <dgm:cxn modelId="{BA50DB14-4BE2-4ADC-80EF-A60B9C81D2BE}" type="presOf" srcId="{6D1C3273-09C2-48B4-A269-7AA482A992D2}" destId="{00C03D1C-F46A-4F8D-AADB-299ACCEC4CEB}" srcOrd="0" destOrd="0" presId="urn:microsoft.com/office/officeart/2005/8/layout/hierarchy2"/>
    <dgm:cxn modelId="{901324CC-A12D-4582-9B0A-011D63C7F459}" srcId="{6D1C3273-09C2-48B4-A269-7AA482A992D2}" destId="{5ADB4705-A05E-46D5-A014-54A0D30DDF4C}" srcOrd="0" destOrd="0" parTransId="{F84A811D-8F8F-4CAB-BD47-28BBF1AA8C00}" sibTransId="{775E6A0D-3E99-409D-B646-1BAF4F4EFAB5}"/>
    <dgm:cxn modelId="{2C86AC93-655E-44F3-B4F7-0531219B4249}" type="presOf" srcId="{F84A811D-8F8F-4CAB-BD47-28BBF1AA8C00}" destId="{F2FF1943-BD38-4F23-9E05-5A3E120E10E7}" srcOrd="0" destOrd="0" presId="urn:microsoft.com/office/officeart/2005/8/layout/hierarchy2"/>
    <dgm:cxn modelId="{9A5BBBAE-8FFF-4B6B-8E3F-27930451FBCA}" type="presOf" srcId="{D74D8888-A7B2-4D41-BC86-5E388877F1BA}" destId="{DE39007E-AF78-456F-BCB6-B071967E92D5}" srcOrd="1" destOrd="0" presId="urn:microsoft.com/office/officeart/2005/8/layout/hierarchy2"/>
    <dgm:cxn modelId="{1E5A6E37-B979-4609-A4FC-82C041D36AF8}" type="presOf" srcId="{3EEBED68-E31F-408E-84E5-7D230504EC1B}" destId="{FC37D737-72C7-4F27-A041-5AA565A24EA4}" srcOrd="0" destOrd="0" presId="urn:microsoft.com/office/officeart/2005/8/layout/hierarchy2"/>
    <dgm:cxn modelId="{347243FB-BB77-411B-8B2D-0917EAB15732}" srcId="{6D1C3273-09C2-48B4-A269-7AA482A992D2}" destId="{6FB3966F-6C04-4A09-B793-2ED6D6567447}" srcOrd="2" destOrd="0" parTransId="{887D12C8-9060-461B-99D0-A16166182134}" sibTransId="{82A5066E-AD7A-4D4E-92F0-32D7555DEC9A}"/>
    <dgm:cxn modelId="{7839EEE7-E99E-44F0-B0DC-15F003142FF6}" srcId="{5ADB4705-A05E-46D5-A014-54A0D30DDF4C}" destId="{FF22E72D-1D66-4220-A6AD-7E37DD6B509C}" srcOrd="0" destOrd="0" parTransId="{3EEBED68-E31F-408E-84E5-7D230504EC1B}" sibTransId="{0E4E3D3E-7F6D-4D41-BBA7-7E2B00436BBC}"/>
    <dgm:cxn modelId="{596CE527-C27D-4B47-961B-4B139C71E563}" type="presOf" srcId="{80813FA4-639F-42A4-A7BB-B04BBF879F50}" destId="{AD95F41A-67D7-4798-BD16-99C71AC5A5DE}" srcOrd="0" destOrd="0" presId="urn:microsoft.com/office/officeart/2005/8/layout/hierarchy2"/>
    <dgm:cxn modelId="{6689E746-D66A-42F7-A47A-FCD12CE21D60}" type="presOf" srcId="{6DFD987D-2E0D-4752-8C69-A41FF3EF2B63}" destId="{3B7DF332-607F-4BB0-8FA4-D642957FDE46}" srcOrd="1" destOrd="0" presId="urn:microsoft.com/office/officeart/2005/8/layout/hierarchy2"/>
    <dgm:cxn modelId="{C4672ADA-94A3-4F52-BAEE-96EB9A414A37}" type="presOf" srcId="{3003C043-EF1C-4F61-B9D3-9901B15B7111}" destId="{49A42B53-2B59-45B6-97EA-0D6A8E5EC4F6}" srcOrd="0" destOrd="0" presId="urn:microsoft.com/office/officeart/2005/8/layout/hierarchy2"/>
    <dgm:cxn modelId="{93D93D76-571B-4F7B-B3BE-FE7B221ECBA7}" srcId="{6D1C3273-09C2-48B4-A269-7AA482A992D2}" destId="{09C33400-B8FF-4B16-9F77-8BC8501233BC}" srcOrd="1" destOrd="0" parTransId="{5D4BCB0A-A8E2-486E-9A54-62B56E873B7E}" sibTransId="{0869B73D-298D-454E-8128-45E1384FFCB3}"/>
    <dgm:cxn modelId="{2863B4C0-3A81-48A1-9844-4476F1FF4CF6}" type="presOf" srcId="{6FB3966F-6C04-4A09-B793-2ED6D6567447}" destId="{D37AEF8B-668E-47BC-A8D3-639ED354F280}" srcOrd="0" destOrd="0" presId="urn:microsoft.com/office/officeart/2005/8/layout/hierarchy2"/>
    <dgm:cxn modelId="{2E832433-27E1-47FA-887D-3446165F93A9}" srcId="{5ADB4705-A05E-46D5-A014-54A0D30DDF4C}" destId="{3003C043-EF1C-4F61-B9D3-9901B15B7111}" srcOrd="2" destOrd="0" parTransId="{D74D8888-A7B2-4D41-BC86-5E388877F1BA}" sibTransId="{A13C44EE-E967-496D-9438-E1A2B6034D9D}"/>
    <dgm:cxn modelId="{DBA50B38-E277-45BD-A8CB-40D0E2634925}" type="presParOf" srcId="{79DB4008-7EBF-4BC8-BEEC-983DB5F27F61}" destId="{F214C89F-3599-4FC5-BFFD-E53532A01D76}" srcOrd="0" destOrd="0" presId="urn:microsoft.com/office/officeart/2005/8/layout/hierarchy2"/>
    <dgm:cxn modelId="{FABEEB5D-8B0A-40E1-B799-080E65200900}" type="presParOf" srcId="{F214C89F-3599-4FC5-BFFD-E53532A01D76}" destId="{00C03D1C-F46A-4F8D-AADB-299ACCEC4CEB}" srcOrd="0" destOrd="0" presId="urn:microsoft.com/office/officeart/2005/8/layout/hierarchy2"/>
    <dgm:cxn modelId="{621CC690-BCE9-4D7F-A4FE-C009C456FB2A}" type="presParOf" srcId="{F214C89F-3599-4FC5-BFFD-E53532A01D76}" destId="{B78CD2CB-E28B-41AA-AE4F-1C9E170E245B}" srcOrd="1" destOrd="0" presId="urn:microsoft.com/office/officeart/2005/8/layout/hierarchy2"/>
    <dgm:cxn modelId="{E0C7B13F-9C9E-4604-94D6-1BB17D3DC4C7}" type="presParOf" srcId="{B78CD2CB-E28B-41AA-AE4F-1C9E170E245B}" destId="{F2FF1943-BD38-4F23-9E05-5A3E120E10E7}" srcOrd="0" destOrd="0" presId="urn:microsoft.com/office/officeart/2005/8/layout/hierarchy2"/>
    <dgm:cxn modelId="{290653EC-7F62-44B4-A677-95747C7200C5}" type="presParOf" srcId="{F2FF1943-BD38-4F23-9E05-5A3E120E10E7}" destId="{686117DB-D6F7-4B15-8C51-C4910A4A9F76}" srcOrd="0" destOrd="0" presId="urn:microsoft.com/office/officeart/2005/8/layout/hierarchy2"/>
    <dgm:cxn modelId="{4C7C7C09-9283-4368-899E-4F6D75D50DF6}" type="presParOf" srcId="{B78CD2CB-E28B-41AA-AE4F-1C9E170E245B}" destId="{6F1D0444-DB16-40E6-A5D5-1AFD5AE81315}" srcOrd="1" destOrd="0" presId="urn:microsoft.com/office/officeart/2005/8/layout/hierarchy2"/>
    <dgm:cxn modelId="{B8373089-708F-4C5E-9C4B-B38F95495C50}" type="presParOf" srcId="{6F1D0444-DB16-40E6-A5D5-1AFD5AE81315}" destId="{1FED4F9B-A469-46DA-AF9E-CED447D22D84}" srcOrd="0" destOrd="0" presId="urn:microsoft.com/office/officeart/2005/8/layout/hierarchy2"/>
    <dgm:cxn modelId="{2C23B6EA-8015-4C48-9F65-166DF461EFA2}" type="presParOf" srcId="{6F1D0444-DB16-40E6-A5D5-1AFD5AE81315}" destId="{D49FA6BE-83CF-460D-AF36-6A4ED27A702F}" srcOrd="1" destOrd="0" presId="urn:microsoft.com/office/officeart/2005/8/layout/hierarchy2"/>
    <dgm:cxn modelId="{7625D7E0-69DF-4C9B-A624-4B4BCE594B6D}" type="presParOf" srcId="{D49FA6BE-83CF-460D-AF36-6A4ED27A702F}" destId="{FC37D737-72C7-4F27-A041-5AA565A24EA4}" srcOrd="0" destOrd="0" presId="urn:microsoft.com/office/officeart/2005/8/layout/hierarchy2"/>
    <dgm:cxn modelId="{B9591803-3326-499A-A195-74AC6B86C216}" type="presParOf" srcId="{FC37D737-72C7-4F27-A041-5AA565A24EA4}" destId="{B086871C-E50B-47F2-8FE4-DB26925A2B83}" srcOrd="0" destOrd="0" presId="urn:microsoft.com/office/officeart/2005/8/layout/hierarchy2"/>
    <dgm:cxn modelId="{30CFB076-59FE-4D14-9868-D766A12E55EE}" type="presParOf" srcId="{D49FA6BE-83CF-460D-AF36-6A4ED27A702F}" destId="{EA068958-5B02-40BC-90E8-1EE60A119681}" srcOrd="1" destOrd="0" presId="urn:microsoft.com/office/officeart/2005/8/layout/hierarchy2"/>
    <dgm:cxn modelId="{D822686B-F738-463B-8B1F-A78849D0B514}" type="presParOf" srcId="{EA068958-5B02-40BC-90E8-1EE60A119681}" destId="{F3C2677B-028B-40E2-88C9-519366B5353F}" srcOrd="0" destOrd="0" presId="urn:microsoft.com/office/officeart/2005/8/layout/hierarchy2"/>
    <dgm:cxn modelId="{8C49879D-5EB2-4B6F-9B66-E27F417D473A}" type="presParOf" srcId="{EA068958-5B02-40BC-90E8-1EE60A119681}" destId="{F10C963B-A878-4535-B656-182710EBEC5F}" srcOrd="1" destOrd="0" presId="urn:microsoft.com/office/officeart/2005/8/layout/hierarchy2"/>
    <dgm:cxn modelId="{6ABA4F6C-36B7-43A4-A592-55D077ADCD51}" type="presParOf" srcId="{D49FA6BE-83CF-460D-AF36-6A4ED27A702F}" destId="{AD95F41A-67D7-4798-BD16-99C71AC5A5DE}" srcOrd="2" destOrd="0" presId="urn:microsoft.com/office/officeart/2005/8/layout/hierarchy2"/>
    <dgm:cxn modelId="{15004A07-0E98-4D9E-AAFB-55120F41E35A}" type="presParOf" srcId="{AD95F41A-67D7-4798-BD16-99C71AC5A5DE}" destId="{DD5E51E3-CFCE-4B26-93DA-523E5EDBC424}" srcOrd="0" destOrd="0" presId="urn:microsoft.com/office/officeart/2005/8/layout/hierarchy2"/>
    <dgm:cxn modelId="{CA14CF1A-0F7B-45FC-B4D3-83B4D7681463}" type="presParOf" srcId="{D49FA6BE-83CF-460D-AF36-6A4ED27A702F}" destId="{1A7CA055-3AEA-4656-A6F0-6FC09169C11D}" srcOrd="3" destOrd="0" presId="urn:microsoft.com/office/officeart/2005/8/layout/hierarchy2"/>
    <dgm:cxn modelId="{F95A7845-732D-4FED-AC2C-560C6C526295}" type="presParOf" srcId="{1A7CA055-3AEA-4656-A6F0-6FC09169C11D}" destId="{6DE39DEF-A1C1-4476-B501-5E350FB3A5C0}" srcOrd="0" destOrd="0" presId="urn:microsoft.com/office/officeart/2005/8/layout/hierarchy2"/>
    <dgm:cxn modelId="{D91B143A-7E8E-4C80-8E47-E53E4E608862}" type="presParOf" srcId="{1A7CA055-3AEA-4656-A6F0-6FC09169C11D}" destId="{399BB919-D270-403E-BF63-E8AEFFF7AA62}" srcOrd="1" destOrd="0" presId="urn:microsoft.com/office/officeart/2005/8/layout/hierarchy2"/>
    <dgm:cxn modelId="{3D67402C-38E3-42C2-958C-277F19C277B4}" type="presParOf" srcId="{D49FA6BE-83CF-460D-AF36-6A4ED27A702F}" destId="{867D245E-3432-45EC-8B75-0EDD6A90232E}" srcOrd="4" destOrd="0" presId="urn:microsoft.com/office/officeart/2005/8/layout/hierarchy2"/>
    <dgm:cxn modelId="{419AD1AF-044E-473E-BE62-1D1331181713}" type="presParOf" srcId="{867D245E-3432-45EC-8B75-0EDD6A90232E}" destId="{DE39007E-AF78-456F-BCB6-B071967E92D5}" srcOrd="0" destOrd="0" presId="urn:microsoft.com/office/officeart/2005/8/layout/hierarchy2"/>
    <dgm:cxn modelId="{E8FBD0CB-9791-4776-A6D6-0BD7AFF58616}" type="presParOf" srcId="{D49FA6BE-83CF-460D-AF36-6A4ED27A702F}" destId="{D9F219CC-C701-4975-A81E-93DCFF4BEE6F}" srcOrd="5" destOrd="0" presId="urn:microsoft.com/office/officeart/2005/8/layout/hierarchy2"/>
    <dgm:cxn modelId="{80D01E77-B205-4BAA-89C4-3AA84E9ACDE9}" type="presParOf" srcId="{D9F219CC-C701-4975-A81E-93DCFF4BEE6F}" destId="{49A42B53-2B59-45B6-97EA-0D6A8E5EC4F6}" srcOrd="0" destOrd="0" presId="urn:microsoft.com/office/officeart/2005/8/layout/hierarchy2"/>
    <dgm:cxn modelId="{1B9554C6-FD5C-4943-83AA-388652AA7E5E}" type="presParOf" srcId="{D9F219CC-C701-4975-A81E-93DCFF4BEE6F}" destId="{EDBFE845-24DC-4D33-95F6-149677F50A4B}" srcOrd="1" destOrd="0" presId="urn:microsoft.com/office/officeart/2005/8/layout/hierarchy2"/>
    <dgm:cxn modelId="{EC874BDA-01DF-467A-8F5D-239BD75EC84A}" type="presParOf" srcId="{B78CD2CB-E28B-41AA-AE4F-1C9E170E245B}" destId="{E38575FC-7429-491E-B9D2-4A044554103A}" srcOrd="2" destOrd="0" presId="urn:microsoft.com/office/officeart/2005/8/layout/hierarchy2"/>
    <dgm:cxn modelId="{FF02E253-4618-4BA9-9515-944CC9FDC094}" type="presParOf" srcId="{E38575FC-7429-491E-B9D2-4A044554103A}" destId="{322A3256-671B-4D58-849F-709326772269}" srcOrd="0" destOrd="0" presId="urn:microsoft.com/office/officeart/2005/8/layout/hierarchy2"/>
    <dgm:cxn modelId="{72FB9464-CD3F-48B5-AD30-F1EB2B63D638}" type="presParOf" srcId="{B78CD2CB-E28B-41AA-AE4F-1C9E170E245B}" destId="{28E7FB88-9F97-46F8-A67B-137DD88F5650}" srcOrd="3" destOrd="0" presId="urn:microsoft.com/office/officeart/2005/8/layout/hierarchy2"/>
    <dgm:cxn modelId="{22B92626-4BF2-435A-AE97-B289AB0122A3}" type="presParOf" srcId="{28E7FB88-9F97-46F8-A67B-137DD88F5650}" destId="{0A9F8DDE-19A4-42E3-A7A3-D23D6DEEDB4E}" srcOrd="0" destOrd="0" presId="urn:microsoft.com/office/officeart/2005/8/layout/hierarchy2"/>
    <dgm:cxn modelId="{CA962622-7DEC-4AE4-9594-0D9454FBDA0D}" type="presParOf" srcId="{28E7FB88-9F97-46F8-A67B-137DD88F5650}" destId="{CD8A2E9E-7A60-4214-A4AC-65763D62A9B8}" srcOrd="1" destOrd="0" presId="urn:microsoft.com/office/officeart/2005/8/layout/hierarchy2"/>
    <dgm:cxn modelId="{126826B9-5848-4B41-9617-1814AF21309E}" type="presParOf" srcId="{CD8A2E9E-7A60-4214-A4AC-65763D62A9B8}" destId="{E75BEEBA-BA1A-4078-B9F8-B541286AD224}" srcOrd="0" destOrd="0" presId="urn:microsoft.com/office/officeart/2005/8/layout/hierarchy2"/>
    <dgm:cxn modelId="{8CCD2659-6C3E-44B4-BB81-41FEC476CC34}" type="presParOf" srcId="{E75BEEBA-BA1A-4078-B9F8-B541286AD224}" destId="{0BFAF738-819B-414C-A819-38AC4739B58F}" srcOrd="0" destOrd="0" presId="urn:microsoft.com/office/officeart/2005/8/layout/hierarchy2"/>
    <dgm:cxn modelId="{E6B7529C-1073-4A97-BCB7-1FD5AAD4AAB0}" type="presParOf" srcId="{CD8A2E9E-7A60-4214-A4AC-65763D62A9B8}" destId="{C38C10ED-A7E0-4A4D-AC51-2477D5285CF5}" srcOrd="1" destOrd="0" presId="urn:microsoft.com/office/officeart/2005/8/layout/hierarchy2"/>
    <dgm:cxn modelId="{651F34B3-70C1-4DA6-B512-27F5113F604C}" type="presParOf" srcId="{C38C10ED-A7E0-4A4D-AC51-2477D5285CF5}" destId="{AFFC31B3-106C-47C8-9CB5-88F7C56B3519}" srcOrd="0" destOrd="0" presId="urn:microsoft.com/office/officeart/2005/8/layout/hierarchy2"/>
    <dgm:cxn modelId="{C7129CFB-18F6-4811-884D-EBE5D3C145E6}" type="presParOf" srcId="{C38C10ED-A7E0-4A4D-AC51-2477D5285CF5}" destId="{A0BD3E14-52F3-433F-841F-A0973D6FAC03}" srcOrd="1" destOrd="0" presId="urn:microsoft.com/office/officeart/2005/8/layout/hierarchy2"/>
    <dgm:cxn modelId="{B0008CFA-AB19-4C6A-BD19-B6A0301966D0}" type="presParOf" srcId="{CD8A2E9E-7A60-4214-A4AC-65763D62A9B8}" destId="{F60FDC25-C817-4D73-BC23-F30241B8629C}" srcOrd="2" destOrd="0" presId="urn:microsoft.com/office/officeart/2005/8/layout/hierarchy2"/>
    <dgm:cxn modelId="{B9B05FA8-C3E3-4BC3-92AE-DA633BA5B999}" type="presParOf" srcId="{F60FDC25-C817-4D73-BC23-F30241B8629C}" destId="{EEE8693C-2C68-4BD8-825E-9077FA198890}" srcOrd="0" destOrd="0" presId="urn:microsoft.com/office/officeart/2005/8/layout/hierarchy2"/>
    <dgm:cxn modelId="{CF6A1A44-C3A0-4CAA-A518-830C9E0F74D1}" type="presParOf" srcId="{CD8A2E9E-7A60-4214-A4AC-65763D62A9B8}" destId="{E5D95E0A-B261-40B9-BA77-53BCCC18DAEB}" srcOrd="3" destOrd="0" presId="urn:microsoft.com/office/officeart/2005/8/layout/hierarchy2"/>
    <dgm:cxn modelId="{D0B6E7C0-936C-41A3-9BF2-FCBA83F9FB41}" type="presParOf" srcId="{E5D95E0A-B261-40B9-BA77-53BCCC18DAEB}" destId="{F5CF079E-BB71-4426-BBB3-74678803CC62}" srcOrd="0" destOrd="0" presId="urn:microsoft.com/office/officeart/2005/8/layout/hierarchy2"/>
    <dgm:cxn modelId="{44FE6355-4788-4061-8739-CF776E981AA0}" type="presParOf" srcId="{E5D95E0A-B261-40B9-BA77-53BCCC18DAEB}" destId="{AFCAA54D-0381-4F71-B6E5-E914E5F52390}" srcOrd="1" destOrd="0" presId="urn:microsoft.com/office/officeart/2005/8/layout/hierarchy2"/>
    <dgm:cxn modelId="{9E0E126C-F1D8-491B-A69F-BE9BDC7F4607}" type="presParOf" srcId="{CD8A2E9E-7A60-4214-A4AC-65763D62A9B8}" destId="{CF39D19B-61E0-4D62-B2E5-2DC3D61A9CC3}" srcOrd="4" destOrd="0" presId="urn:microsoft.com/office/officeart/2005/8/layout/hierarchy2"/>
    <dgm:cxn modelId="{39109C76-BD59-4658-8C6E-BEFB84719C45}" type="presParOf" srcId="{CF39D19B-61E0-4D62-B2E5-2DC3D61A9CC3}" destId="{3B7DF332-607F-4BB0-8FA4-D642957FDE46}" srcOrd="0" destOrd="0" presId="urn:microsoft.com/office/officeart/2005/8/layout/hierarchy2"/>
    <dgm:cxn modelId="{872CF752-321E-4F57-8E5A-FA010D5C82FE}" type="presParOf" srcId="{CD8A2E9E-7A60-4214-A4AC-65763D62A9B8}" destId="{32F51C39-748F-49F3-A90B-E2C784DAE725}" srcOrd="5" destOrd="0" presId="urn:microsoft.com/office/officeart/2005/8/layout/hierarchy2"/>
    <dgm:cxn modelId="{80D874E6-6117-4E4B-87A3-A38069D8BA0C}" type="presParOf" srcId="{32F51C39-748F-49F3-A90B-E2C784DAE725}" destId="{1203C1A5-3CC8-40E2-9440-44F6A7D915C0}" srcOrd="0" destOrd="0" presId="urn:microsoft.com/office/officeart/2005/8/layout/hierarchy2"/>
    <dgm:cxn modelId="{7F20BF72-84F6-4A2A-9804-71861BE656C9}" type="presParOf" srcId="{32F51C39-748F-49F3-A90B-E2C784DAE725}" destId="{C40B43D8-DD42-4095-845F-33F5D01DC070}" srcOrd="1" destOrd="0" presId="urn:microsoft.com/office/officeart/2005/8/layout/hierarchy2"/>
    <dgm:cxn modelId="{4C2A1DB6-3E93-4EB7-9B07-5685C6E25440}" type="presParOf" srcId="{B78CD2CB-E28B-41AA-AE4F-1C9E170E245B}" destId="{78904FFA-6DCF-4745-829B-71489C5B841B}" srcOrd="4" destOrd="0" presId="urn:microsoft.com/office/officeart/2005/8/layout/hierarchy2"/>
    <dgm:cxn modelId="{EA264730-D4BA-41AD-A199-32FC2DED0EF4}" type="presParOf" srcId="{78904FFA-6DCF-4745-829B-71489C5B841B}" destId="{BBE25A07-F317-4892-9D20-3AF6389718E1}" srcOrd="0" destOrd="0" presId="urn:microsoft.com/office/officeart/2005/8/layout/hierarchy2"/>
    <dgm:cxn modelId="{EF69AE8D-578D-448F-82A9-169C715608B3}" type="presParOf" srcId="{B78CD2CB-E28B-41AA-AE4F-1C9E170E245B}" destId="{7B104136-FFCF-4E5F-8078-EBB0312DA895}" srcOrd="5" destOrd="0" presId="urn:microsoft.com/office/officeart/2005/8/layout/hierarchy2"/>
    <dgm:cxn modelId="{A76DC3DC-EA96-4039-ABD8-DCC7F9FFB1AE}" type="presParOf" srcId="{7B104136-FFCF-4E5F-8078-EBB0312DA895}" destId="{D37AEF8B-668E-47BC-A8D3-639ED354F280}" srcOrd="0" destOrd="0" presId="urn:microsoft.com/office/officeart/2005/8/layout/hierarchy2"/>
    <dgm:cxn modelId="{05F07844-B2B8-4148-A531-2BB4AB94C408}" type="presParOf" srcId="{7B104136-FFCF-4E5F-8078-EBB0312DA895}" destId="{DBF39827-0112-45E2-B0A7-48E48595C96A}" srcOrd="1" destOrd="0" presId="urn:microsoft.com/office/officeart/2005/8/layout/hierarchy2"/>
    <dgm:cxn modelId="{87549F0B-8182-4FE8-A3E4-65A92055E941}" type="presParOf" srcId="{DBF39827-0112-45E2-B0A7-48E48595C96A}" destId="{B3E895DD-5D34-49CA-AC6A-6D1CC8AF2E08}" srcOrd="0" destOrd="0" presId="urn:microsoft.com/office/officeart/2005/8/layout/hierarchy2"/>
    <dgm:cxn modelId="{8EF54260-F450-4AE0-A17C-F9333FCAAE39}" type="presParOf" srcId="{B3E895DD-5D34-49CA-AC6A-6D1CC8AF2E08}" destId="{B53EE329-BFAA-451A-A9DA-BE7DE5340C53}" srcOrd="0" destOrd="0" presId="urn:microsoft.com/office/officeart/2005/8/layout/hierarchy2"/>
    <dgm:cxn modelId="{25E4C338-0D97-4BF3-9DA4-56102BFC1838}" type="presParOf" srcId="{DBF39827-0112-45E2-B0A7-48E48595C96A}" destId="{CE8F8767-C590-4C5B-A62D-252DCBE33579}" srcOrd="1" destOrd="0" presId="urn:microsoft.com/office/officeart/2005/8/layout/hierarchy2"/>
    <dgm:cxn modelId="{AF9F0A1B-A7C7-46E9-8044-C86ECDC66C79}" type="presParOf" srcId="{CE8F8767-C590-4C5B-A62D-252DCBE33579}" destId="{1721270A-8A13-42D5-A2AE-FEFFCC8B82BE}" srcOrd="0" destOrd="0" presId="urn:microsoft.com/office/officeart/2005/8/layout/hierarchy2"/>
    <dgm:cxn modelId="{06F9ABBE-676E-4D47-93CC-E0967D968791}" type="presParOf" srcId="{CE8F8767-C590-4C5B-A62D-252DCBE33579}" destId="{FAF2C205-7936-4C70-B118-895D8A1039F1}" srcOrd="1" destOrd="0" presId="urn:microsoft.com/office/officeart/2005/8/layout/hierarchy2"/>
    <dgm:cxn modelId="{5A3C0932-9AF0-4841-9965-910F7A765695}" type="presParOf" srcId="{DBF39827-0112-45E2-B0A7-48E48595C96A}" destId="{E653FEFF-F756-4DC8-8E4A-038AC6A1A5B0}" srcOrd="2" destOrd="0" presId="urn:microsoft.com/office/officeart/2005/8/layout/hierarchy2"/>
    <dgm:cxn modelId="{7BAADDC3-182F-4EBF-BFB2-3D6D2DACA42B}" type="presParOf" srcId="{E653FEFF-F756-4DC8-8E4A-038AC6A1A5B0}" destId="{75B5590B-CDBC-4A75-9234-AEDD85EE2F5C}" srcOrd="0" destOrd="0" presId="urn:microsoft.com/office/officeart/2005/8/layout/hierarchy2"/>
    <dgm:cxn modelId="{9C5658EC-FFAE-4A08-841A-4F12ABF74660}" type="presParOf" srcId="{DBF39827-0112-45E2-B0A7-48E48595C96A}" destId="{25EC6BDE-D343-4D60-A52F-D7ED22DF86B4}" srcOrd="3" destOrd="0" presId="urn:microsoft.com/office/officeart/2005/8/layout/hierarchy2"/>
    <dgm:cxn modelId="{F35FBC8B-B84E-4C32-97CF-4F3FAB8FF132}" type="presParOf" srcId="{25EC6BDE-D343-4D60-A52F-D7ED22DF86B4}" destId="{96B4F788-9FAB-4C73-88E8-ABD800E55A32}" srcOrd="0" destOrd="0" presId="urn:microsoft.com/office/officeart/2005/8/layout/hierarchy2"/>
    <dgm:cxn modelId="{7E7E06FB-CEB0-444D-806F-268AE80934DA}" type="presParOf" srcId="{25EC6BDE-D343-4D60-A52F-D7ED22DF86B4}" destId="{05137E70-4717-498D-B136-0CFE5704212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E4A95D7-8552-4785-A241-9509D12100AF}">
      <dsp:nvSpPr>
        <dsp:cNvPr id="0" name=""/>
        <dsp:cNvSpPr/>
      </dsp:nvSpPr>
      <dsp:spPr>
        <a:xfrm>
          <a:off x="1476164" y="0"/>
          <a:ext cx="4608512" cy="4608512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0389CF-E425-4238-B13F-24268E98B3CD}">
      <dsp:nvSpPr>
        <dsp:cNvPr id="0" name=""/>
        <dsp:cNvSpPr/>
      </dsp:nvSpPr>
      <dsp:spPr>
        <a:xfrm>
          <a:off x="1913972" y="437808"/>
          <a:ext cx="1797319" cy="1797319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/>
            <a:t>妊娠高血压综合征</a:t>
          </a:r>
          <a:endParaRPr lang="zh-CN" altLang="en-US" sz="2800" kern="1200" dirty="0"/>
        </a:p>
      </dsp:txBody>
      <dsp:txXfrm>
        <a:off x="1913972" y="437808"/>
        <a:ext cx="1797319" cy="1797319"/>
      </dsp:txXfrm>
    </dsp:sp>
    <dsp:sp modelId="{018A7DE7-F470-463A-A0DA-927745250E5C}">
      <dsp:nvSpPr>
        <dsp:cNvPr id="0" name=""/>
        <dsp:cNvSpPr/>
      </dsp:nvSpPr>
      <dsp:spPr>
        <a:xfrm>
          <a:off x="3849547" y="437808"/>
          <a:ext cx="1797319" cy="1797319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/>
            <a:t>妊娠合并心脏病</a:t>
          </a:r>
          <a:endParaRPr lang="zh-CN" altLang="en-US" sz="2800" kern="1200" dirty="0"/>
        </a:p>
      </dsp:txBody>
      <dsp:txXfrm>
        <a:off x="3849547" y="437808"/>
        <a:ext cx="1797319" cy="1797319"/>
      </dsp:txXfrm>
    </dsp:sp>
    <dsp:sp modelId="{6741E9C2-291D-4486-9DA6-72C04E836547}">
      <dsp:nvSpPr>
        <dsp:cNvPr id="0" name=""/>
        <dsp:cNvSpPr/>
      </dsp:nvSpPr>
      <dsp:spPr>
        <a:xfrm>
          <a:off x="1913972" y="2373383"/>
          <a:ext cx="1797319" cy="1797319"/>
        </a:xfrm>
        <a:prstGeom prst="roundRect">
          <a:avLst/>
        </a:prstGeom>
        <a:solidFill>
          <a:srgbClr val="692AA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/>
            <a:t>妊娠合并糖尿病</a:t>
          </a:r>
          <a:endParaRPr lang="zh-CN" altLang="en-US" sz="2800" kern="1200" dirty="0"/>
        </a:p>
      </dsp:txBody>
      <dsp:txXfrm>
        <a:off x="1913972" y="2373383"/>
        <a:ext cx="1797319" cy="1797319"/>
      </dsp:txXfrm>
    </dsp:sp>
    <dsp:sp modelId="{C15D56A5-9DE4-43F7-841A-FC715DCE7A1F}">
      <dsp:nvSpPr>
        <dsp:cNvPr id="0" name=""/>
        <dsp:cNvSpPr/>
      </dsp:nvSpPr>
      <dsp:spPr>
        <a:xfrm>
          <a:off x="3849547" y="2373383"/>
          <a:ext cx="1797319" cy="1797319"/>
        </a:xfrm>
        <a:prstGeom prst="roundRect">
          <a:avLst/>
        </a:prstGeom>
        <a:solidFill>
          <a:srgbClr val="FF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/>
            <a:t>妊娠合并病毒性肝炎</a:t>
          </a:r>
          <a:endParaRPr lang="zh-CN" altLang="en-US" sz="2800" kern="1200" dirty="0"/>
        </a:p>
      </dsp:txBody>
      <dsp:txXfrm>
        <a:off x="3849547" y="2373383"/>
        <a:ext cx="1797319" cy="179731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0C03D1C-F46A-4F8D-AADB-299ACCEC4CEB}">
      <dsp:nvSpPr>
        <dsp:cNvPr id="0" name=""/>
        <dsp:cNvSpPr/>
      </dsp:nvSpPr>
      <dsp:spPr>
        <a:xfrm>
          <a:off x="0" y="2016225"/>
          <a:ext cx="1567324" cy="1257009"/>
        </a:xfrm>
        <a:prstGeom prst="roundRect">
          <a:avLst>
            <a:gd name="adj" fmla="val 10000"/>
          </a:avLst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/>
            <a:t>老年人群</a:t>
          </a:r>
          <a:endParaRPr lang="en-US" altLang="zh-CN" sz="2400" b="1" kern="1200" dirty="0" smtClean="0"/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/>
            <a:t>的特点</a:t>
          </a:r>
          <a:endParaRPr lang="zh-CN" altLang="en-US" sz="2400" b="1" kern="1200" dirty="0"/>
        </a:p>
      </dsp:txBody>
      <dsp:txXfrm>
        <a:off x="0" y="2016225"/>
        <a:ext cx="1567324" cy="1257009"/>
      </dsp:txXfrm>
    </dsp:sp>
    <dsp:sp modelId="{F2FF1943-BD38-4F23-9E05-5A3E120E10E7}">
      <dsp:nvSpPr>
        <dsp:cNvPr id="0" name=""/>
        <dsp:cNvSpPr/>
      </dsp:nvSpPr>
      <dsp:spPr>
        <a:xfrm rot="17797859">
          <a:off x="1043111" y="1785510"/>
          <a:ext cx="1900158" cy="19865"/>
        </a:xfrm>
        <a:custGeom>
          <a:avLst/>
          <a:gdLst/>
          <a:ahLst/>
          <a:cxnLst/>
          <a:rect l="0" t="0" r="0" b="0"/>
          <a:pathLst>
            <a:path>
              <a:moveTo>
                <a:pt x="0" y="9932"/>
              </a:moveTo>
              <a:lnTo>
                <a:pt x="1900158" y="99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000" b="1" kern="1200"/>
        </a:p>
      </dsp:txBody>
      <dsp:txXfrm rot="17797859">
        <a:off x="1945686" y="1747939"/>
        <a:ext cx="95007" cy="95007"/>
      </dsp:txXfrm>
    </dsp:sp>
    <dsp:sp modelId="{1FED4F9B-A469-46DA-AF9E-CED447D22D84}">
      <dsp:nvSpPr>
        <dsp:cNvPr id="0" name=""/>
        <dsp:cNvSpPr/>
      </dsp:nvSpPr>
      <dsp:spPr>
        <a:xfrm>
          <a:off x="2419056" y="504055"/>
          <a:ext cx="1768415" cy="884201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/>
            <a:t>生理变化特点</a:t>
          </a:r>
          <a:endParaRPr lang="zh-CN" altLang="en-US" sz="2000" b="1" kern="1200" dirty="0"/>
        </a:p>
      </dsp:txBody>
      <dsp:txXfrm>
        <a:off x="2419056" y="504055"/>
        <a:ext cx="1768415" cy="884201"/>
      </dsp:txXfrm>
    </dsp:sp>
    <dsp:sp modelId="{FC37D737-72C7-4F27-A041-5AA565A24EA4}">
      <dsp:nvSpPr>
        <dsp:cNvPr id="0" name=""/>
        <dsp:cNvSpPr/>
      </dsp:nvSpPr>
      <dsp:spPr>
        <a:xfrm rot="18987796">
          <a:off x="4056474" y="608182"/>
          <a:ext cx="952473" cy="19865"/>
        </a:xfrm>
        <a:custGeom>
          <a:avLst/>
          <a:gdLst/>
          <a:ahLst/>
          <a:cxnLst/>
          <a:rect l="0" t="0" r="0" b="0"/>
          <a:pathLst>
            <a:path>
              <a:moveTo>
                <a:pt x="0" y="9932"/>
              </a:moveTo>
              <a:lnTo>
                <a:pt x="952473" y="993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000" b="1" kern="1200"/>
        </a:p>
      </dsp:txBody>
      <dsp:txXfrm rot="18987796">
        <a:off x="4508899" y="594303"/>
        <a:ext cx="47623" cy="47623"/>
      </dsp:txXfrm>
    </dsp:sp>
    <dsp:sp modelId="{F3C2677B-028B-40E2-88C9-519366B5353F}">
      <dsp:nvSpPr>
        <dsp:cNvPr id="0" name=""/>
        <dsp:cNvSpPr/>
      </dsp:nvSpPr>
      <dsp:spPr>
        <a:xfrm>
          <a:off x="4877950" y="0"/>
          <a:ext cx="2879639" cy="580146"/>
        </a:xfrm>
        <a:prstGeom prst="roundRect">
          <a:avLst>
            <a:gd name="adj" fmla="val 10000"/>
          </a:avLst>
        </a:prstGeom>
        <a:solidFill>
          <a:schemeClr val="tx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/>
            <a:t>组织结构改变</a:t>
          </a:r>
          <a:endParaRPr lang="zh-CN" altLang="en-US" sz="2000" b="1" kern="1200" dirty="0"/>
        </a:p>
      </dsp:txBody>
      <dsp:txXfrm>
        <a:off x="4877950" y="0"/>
        <a:ext cx="2879639" cy="580146"/>
      </dsp:txXfrm>
    </dsp:sp>
    <dsp:sp modelId="{AD95F41A-67D7-4798-BD16-99C71AC5A5DE}">
      <dsp:nvSpPr>
        <dsp:cNvPr id="0" name=""/>
        <dsp:cNvSpPr/>
      </dsp:nvSpPr>
      <dsp:spPr>
        <a:xfrm rot="133436">
          <a:off x="4187199" y="950239"/>
          <a:ext cx="722397" cy="19865"/>
        </a:xfrm>
        <a:custGeom>
          <a:avLst/>
          <a:gdLst/>
          <a:ahLst/>
          <a:cxnLst/>
          <a:rect l="0" t="0" r="0" b="0"/>
          <a:pathLst>
            <a:path>
              <a:moveTo>
                <a:pt x="0" y="9932"/>
              </a:moveTo>
              <a:lnTo>
                <a:pt x="722397" y="993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000" b="1" kern="1200"/>
        </a:p>
      </dsp:txBody>
      <dsp:txXfrm rot="133436">
        <a:off x="4530338" y="942112"/>
        <a:ext cx="36119" cy="36119"/>
      </dsp:txXfrm>
    </dsp:sp>
    <dsp:sp modelId="{6DE39DEF-A1C1-4476-B501-5E350FB3A5C0}">
      <dsp:nvSpPr>
        <dsp:cNvPr id="0" name=""/>
        <dsp:cNvSpPr/>
      </dsp:nvSpPr>
      <dsp:spPr>
        <a:xfrm>
          <a:off x="4909324" y="684115"/>
          <a:ext cx="2830327" cy="580146"/>
        </a:xfrm>
        <a:prstGeom prst="roundRect">
          <a:avLst>
            <a:gd name="adj" fmla="val 10000"/>
          </a:avLst>
        </a:prstGeom>
        <a:solidFill>
          <a:schemeClr val="tx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/>
            <a:t>生理功能下降</a:t>
          </a:r>
          <a:endParaRPr lang="zh-CN" altLang="en-US" sz="2000" b="1" kern="1200" dirty="0"/>
        </a:p>
      </dsp:txBody>
      <dsp:txXfrm>
        <a:off x="4909324" y="684115"/>
        <a:ext cx="2830327" cy="580146"/>
      </dsp:txXfrm>
    </dsp:sp>
    <dsp:sp modelId="{867D245E-3432-45EC-8B75-0EDD6A90232E}">
      <dsp:nvSpPr>
        <dsp:cNvPr id="0" name=""/>
        <dsp:cNvSpPr/>
      </dsp:nvSpPr>
      <dsp:spPr>
        <a:xfrm rot="2676732">
          <a:off x="4041390" y="1292297"/>
          <a:ext cx="1014015" cy="19865"/>
        </a:xfrm>
        <a:custGeom>
          <a:avLst/>
          <a:gdLst/>
          <a:ahLst/>
          <a:cxnLst/>
          <a:rect l="0" t="0" r="0" b="0"/>
          <a:pathLst>
            <a:path>
              <a:moveTo>
                <a:pt x="0" y="9932"/>
              </a:moveTo>
              <a:lnTo>
                <a:pt x="1014015" y="993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000" b="1" kern="1200"/>
        </a:p>
      </dsp:txBody>
      <dsp:txXfrm rot="2676732">
        <a:off x="4523047" y="1276879"/>
        <a:ext cx="50700" cy="50700"/>
      </dsp:txXfrm>
    </dsp:sp>
    <dsp:sp modelId="{49A42B53-2B59-45B6-97EA-0D6A8E5EC4F6}">
      <dsp:nvSpPr>
        <dsp:cNvPr id="0" name=""/>
        <dsp:cNvSpPr/>
      </dsp:nvSpPr>
      <dsp:spPr>
        <a:xfrm>
          <a:off x="4909324" y="1368230"/>
          <a:ext cx="2855436" cy="580146"/>
        </a:xfrm>
        <a:prstGeom prst="roundRect">
          <a:avLst>
            <a:gd name="adj" fmla="val 10000"/>
          </a:avLst>
        </a:prstGeom>
        <a:solidFill>
          <a:schemeClr val="tx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/>
            <a:t>外貌体态变化</a:t>
          </a:r>
          <a:endParaRPr lang="zh-CN" altLang="en-US" sz="2000" b="1" kern="1200" dirty="0"/>
        </a:p>
      </dsp:txBody>
      <dsp:txXfrm>
        <a:off x="4909324" y="1368230"/>
        <a:ext cx="2855436" cy="580146"/>
      </dsp:txXfrm>
    </dsp:sp>
    <dsp:sp modelId="{E38575FC-7429-491E-B9D2-4A044554103A}">
      <dsp:nvSpPr>
        <dsp:cNvPr id="0" name=""/>
        <dsp:cNvSpPr/>
      </dsp:nvSpPr>
      <dsp:spPr>
        <a:xfrm rot="1314762">
          <a:off x="1536965" y="2791621"/>
          <a:ext cx="840442" cy="19865"/>
        </a:xfrm>
        <a:custGeom>
          <a:avLst/>
          <a:gdLst/>
          <a:ahLst/>
          <a:cxnLst/>
          <a:rect l="0" t="0" r="0" b="0"/>
          <a:pathLst>
            <a:path>
              <a:moveTo>
                <a:pt x="0" y="9932"/>
              </a:moveTo>
              <a:lnTo>
                <a:pt x="840442" y="99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000" b="1" kern="1200"/>
        </a:p>
      </dsp:txBody>
      <dsp:txXfrm rot="1314762">
        <a:off x="1936175" y="2780543"/>
        <a:ext cx="42022" cy="42022"/>
      </dsp:txXfrm>
    </dsp:sp>
    <dsp:sp modelId="{0A9F8DDE-19A4-42E3-A7A3-D23D6DEEDB4E}">
      <dsp:nvSpPr>
        <dsp:cNvPr id="0" name=""/>
        <dsp:cNvSpPr/>
      </dsp:nvSpPr>
      <dsp:spPr>
        <a:xfrm>
          <a:off x="2347048" y="2520280"/>
          <a:ext cx="1728187" cy="876195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/>
            <a:t>心理变化特点</a:t>
          </a:r>
          <a:endParaRPr lang="zh-CN" altLang="en-US" sz="2000" b="1" kern="1200" dirty="0"/>
        </a:p>
      </dsp:txBody>
      <dsp:txXfrm>
        <a:off x="2347048" y="2520280"/>
        <a:ext cx="1728187" cy="876195"/>
      </dsp:txXfrm>
    </dsp:sp>
    <dsp:sp modelId="{E75BEEBA-BA1A-4078-B9F8-B541286AD224}">
      <dsp:nvSpPr>
        <dsp:cNvPr id="0" name=""/>
        <dsp:cNvSpPr/>
      </dsp:nvSpPr>
      <dsp:spPr>
        <a:xfrm rot="19451463">
          <a:off x="3975734" y="2640465"/>
          <a:ext cx="1052769" cy="19865"/>
        </a:xfrm>
        <a:custGeom>
          <a:avLst/>
          <a:gdLst/>
          <a:ahLst/>
          <a:cxnLst/>
          <a:rect l="0" t="0" r="0" b="0"/>
          <a:pathLst>
            <a:path>
              <a:moveTo>
                <a:pt x="0" y="9932"/>
              </a:moveTo>
              <a:lnTo>
                <a:pt x="1052769" y="993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000" b="1" kern="1200"/>
        </a:p>
      </dsp:txBody>
      <dsp:txXfrm rot="19451463">
        <a:off x="4475800" y="2624079"/>
        <a:ext cx="52638" cy="52638"/>
      </dsp:txXfrm>
    </dsp:sp>
    <dsp:sp modelId="{AFFC31B3-106C-47C8-9CB5-88F7C56B3519}">
      <dsp:nvSpPr>
        <dsp:cNvPr id="0" name=""/>
        <dsp:cNvSpPr/>
      </dsp:nvSpPr>
      <dsp:spPr>
        <a:xfrm>
          <a:off x="4929003" y="2052345"/>
          <a:ext cx="2919867" cy="580146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/>
            <a:t>记忆与思维的变化</a:t>
          </a:r>
          <a:endParaRPr lang="zh-CN" altLang="en-US" sz="2000" b="1" kern="1200" dirty="0"/>
        </a:p>
      </dsp:txBody>
      <dsp:txXfrm>
        <a:off x="4929003" y="2052345"/>
        <a:ext cx="2919867" cy="580146"/>
      </dsp:txXfrm>
    </dsp:sp>
    <dsp:sp modelId="{F60FDC25-C817-4D73-BC23-F30241B8629C}">
      <dsp:nvSpPr>
        <dsp:cNvPr id="0" name=""/>
        <dsp:cNvSpPr/>
      </dsp:nvSpPr>
      <dsp:spPr>
        <a:xfrm rot="281327">
          <a:off x="4073844" y="2982444"/>
          <a:ext cx="831860" cy="19865"/>
        </a:xfrm>
        <a:custGeom>
          <a:avLst/>
          <a:gdLst/>
          <a:ahLst/>
          <a:cxnLst/>
          <a:rect l="0" t="0" r="0" b="0"/>
          <a:pathLst>
            <a:path>
              <a:moveTo>
                <a:pt x="0" y="9932"/>
              </a:moveTo>
              <a:lnTo>
                <a:pt x="831860" y="993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000" b="1" kern="1200"/>
        </a:p>
      </dsp:txBody>
      <dsp:txXfrm rot="281327">
        <a:off x="4468977" y="2971581"/>
        <a:ext cx="41593" cy="41593"/>
      </dsp:txXfrm>
    </dsp:sp>
    <dsp:sp modelId="{F5CF079E-BB71-4426-BBB3-74678803CC62}">
      <dsp:nvSpPr>
        <dsp:cNvPr id="0" name=""/>
        <dsp:cNvSpPr/>
      </dsp:nvSpPr>
      <dsp:spPr>
        <a:xfrm>
          <a:off x="4904312" y="2736303"/>
          <a:ext cx="2919867" cy="580146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/>
            <a:t>情绪情感与意志的变化</a:t>
          </a:r>
          <a:endParaRPr lang="zh-CN" altLang="en-US" sz="2000" b="1" kern="1200" dirty="0"/>
        </a:p>
      </dsp:txBody>
      <dsp:txXfrm>
        <a:off x="4904312" y="2736303"/>
        <a:ext cx="2919867" cy="580146"/>
      </dsp:txXfrm>
    </dsp:sp>
    <dsp:sp modelId="{CF39D19B-61E0-4D62-B2E5-2DC3D61A9CC3}">
      <dsp:nvSpPr>
        <dsp:cNvPr id="0" name=""/>
        <dsp:cNvSpPr/>
      </dsp:nvSpPr>
      <dsp:spPr>
        <a:xfrm rot="2448998">
          <a:off x="3942025" y="3306479"/>
          <a:ext cx="1095509" cy="19865"/>
        </a:xfrm>
        <a:custGeom>
          <a:avLst/>
          <a:gdLst/>
          <a:ahLst/>
          <a:cxnLst/>
          <a:rect l="0" t="0" r="0" b="0"/>
          <a:pathLst>
            <a:path>
              <a:moveTo>
                <a:pt x="0" y="9932"/>
              </a:moveTo>
              <a:lnTo>
                <a:pt x="1095509" y="993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000" b="1" kern="1200"/>
        </a:p>
      </dsp:txBody>
      <dsp:txXfrm rot="2448998">
        <a:off x="4462392" y="3289025"/>
        <a:ext cx="54775" cy="54775"/>
      </dsp:txXfrm>
    </dsp:sp>
    <dsp:sp modelId="{1203C1A5-3CC8-40E2-9440-44F6A7D915C0}">
      <dsp:nvSpPr>
        <dsp:cNvPr id="0" name=""/>
        <dsp:cNvSpPr/>
      </dsp:nvSpPr>
      <dsp:spPr>
        <a:xfrm>
          <a:off x="4904324" y="3384374"/>
          <a:ext cx="2919867" cy="580146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/>
            <a:t>人格改变</a:t>
          </a:r>
          <a:endParaRPr lang="zh-CN" altLang="en-US" sz="2000" b="1" kern="1200" dirty="0"/>
        </a:p>
      </dsp:txBody>
      <dsp:txXfrm>
        <a:off x="4904324" y="3384374"/>
        <a:ext cx="2919867" cy="580146"/>
      </dsp:txXfrm>
    </dsp:sp>
    <dsp:sp modelId="{78904FFA-6DCF-4745-829B-71489C5B841B}">
      <dsp:nvSpPr>
        <dsp:cNvPr id="0" name=""/>
        <dsp:cNvSpPr/>
      </dsp:nvSpPr>
      <dsp:spPr>
        <a:xfrm rot="4145967">
          <a:off x="864362" y="3655715"/>
          <a:ext cx="2185648" cy="19865"/>
        </a:xfrm>
        <a:custGeom>
          <a:avLst/>
          <a:gdLst/>
          <a:ahLst/>
          <a:cxnLst/>
          <a:rect l="0" t="0" r="0" b="0"/>
          <a:pathLst>
            <a:path>
              <a:moveTo>
                <a:pt x="0" y="9932"/>
              </a:moveTo>
              <a:lnTo>
                <a:pt x="2185648" y="993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000" b="1" kern="1200"/>
        </a:p>
      </dsp:txBody>
      <dsp:txXfrm rot="4145967">
        <a:off x="1902545" y="3611006"/>
        <a:ext cx="109282" cy="109282"/>
      </dsp:txXfrm>
    </dsp:sp>
    <dsp:sp modelId="{D37AEF8B-668E-47BC-A8D3-639ED354F280}">
      <dsp:nvSpPr>
        <dsp:cNvPr id="0" name=""/>
        <dsp:cNvSpPr/>
      </dsp:nvSpPr>
      <dsp:spPr>
        <a:xfrm>
          <a:off x="2347048" y="4248473"/>
          <a:ext cx="1728187" cy="876184"/>
        </a:xfrm>
        <a:prstGeom prst="roundRect">
          <a:avLst>
            <a:gd name="adj" fmla="val 10000"/>
          </a:avLst>
        </a:prstGeom>
        <a:solidFill>
          <a:srgbClr val="FF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/>
            <a:t>社会变化特点</a:t>
          </a:r>
          <a:endParaRPr lang="zh-CN" altLang="en-US" sz="2000" b="1" kern="1200" dirty="0"/>
        </a:p>
      </dsp:txBody>
      <dsp:txXfrm>
        <a:off x="2347048" y="4248473"/>
        <a:ext cx="1728187" cy="876184"/>
      </dsp:txXfrm>
    </dsp:sp>
    <dsp:sp modelId="{B3E895DD-5D34-49CA-AC6A-6D1CC8AF2E08}">
      <dsp:nvSpPr>
        <dsp:cNvPr id="0" name=""/>
        <dsp:cNvSpPr/>
      </dsp:nvSpPr>
      <dsp:spPr>
        <a:xfrm rot="20177659">
          <a:off x="4037034" y="4494611"/>
          <a:ext cx="905490" cy="19865"/>
        </a:xfrm>
        <a:custGeom>
          <a:avLst/>
          <a:gdLst/>
          <a:ahLst/>
          <a:cxnLst/>
          <a:rect l="0" t="0" r="0" b="0"/>
          <a:pathLst>
            <a:path>
              <a:moveTo>
                <a:pt x="0" y="9932"/>
              </a:moveTo>
              <a:lnTo>
                <a:pt x="905490" y="993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000" b="1" kern="1200"/>
        </a:p>
      </dsp:txBody>
      <dsp:txXfrm rot="20177659">
        <a:off x="4467142" y="4481907"/>
        <a:ext cx="45274" cy="45274"/>
      </dsp:txXfrm>
    </dsp:sp>
    <dsp:sp modelId="{1721270A-8A13-42D5-A2AE-FEFFCC8B82BE}">
      <dsp:nvSpPr>
        <dsp:cNvPr id="0" name=""/>
        <dsp:cNvSpPr/>
      </dsp:nvSpPr>
      <dsp:spPr>
        <a:xfrm>
          <a:off x="4904324" y="4032450"/>
          <a:ext cx="2919867" cy="580146"/>
        </a:xfrm>
        <a:prstGeom prst="roundRect">
          <a:avLst>
            <a:gd name="adj" fmla="val 10000"/>
          </a:avLst>
        </a:prstGeom>
        <a:solidFill>
          <a:srgbClr val="FF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/>
            <a:t>生活方式的改变</a:t>
          </a:r>
          <a:endParaRPr lang="zh-CN" altLang="en-US" sz="2000" b="1" kern="1200" dirty="0"/>
        </a:p>
      </dsp:txBody>
      <dsp:txXfrm>
        <a:off x="4904324" y="4032450"/>
        <a:ext cx="2919867" cy="580146"/>
      </dsp:txXfrm>
    </dsp:sp>
    <dsp:sp modelId="{E653FEFF-F756-4DC8-8E4A-038AC6A1A5B0}">
      <dsp:nvSpPr>
        <dsp:cNvPr id="0" name=""/>
        <dsp:cNvSpPr/>
      </dsp:nvSpPr>
      <dsp:spPr>
        <a:xfrm rot="1120045">
          <a:off x="4052230" y="4816605"/>
          <a:ext cx="874623" cy="19865"/>
        </a:xfrm>
        <a:custGeom>
          <a:avLst/>
          <a:gdLst/>
          <a:ahLst/>
          <a:cxnLst/>
          <a:rect l="0" t="0" r="0" b="0"/>
          <a:pathLst>
            <a:path>
              <a:moveTo>
                <a:pt x="0" y="9932"/>
              </a:moveTo>
              <a:lnTo>
                <a:pt x="874623" y="993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000" b="1" kern="1200"/>
        </a:p>
      </dsp:txBody>
      <dsp:txXfrm rot="1120045">
        <a:off x="4467676" y="4804672"/>
        <a:ext cx="43731" cy="43731"/>
      </dsp:txXfrm>
    </dsp:sp>
    <dsp:sp modelId="{96B4F788-9FAB-4C73-88E8-ABD800E55A32}">
      <dsp:nvSpPr>
        <dsp:cNvPr id="0" name=""/>
        <dsp:cNvSpPr/>
      </dsp:nvSpPr>
      <dsp:spPr>
        <a:xfrm>
          <a:off x="4903848" y="4676437"/>
          <a:ext cx="2919867" cy="580146"/>
        </a:xfrm>
        <a:prstGeom prst="roundRect">
          <a:avLst>
            <a:gd name="adj" fmla="val 10000"/>
          </a:avLst>
        </a:prstGeom>
        <a:solidFill>
          <a:srgbClr val="FF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/>
            <a:t>不幸生活事件的发生</a:t>
          </a:r>
          <a:endParaRPr lang="zh-CN" altLang="en-US" sz="2000" b="1" kern="1200" dirty="0"/>
        </a:p>
      </dsp:txBody>
      <dsp:txXfrm>
        <a:off x="4903848" y="4676437"/>
        <a:ext cx="2919867" cy="5801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0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29"/>
              <a:ext cx="5742" cy="1183"/>
              <a:chOff x="0" y="3"/>
              <a:chExt cx="5760" cy="1677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3"/>
                <a:ext cx="5760" cy="1677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3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05041-ADAC-427A-9722-DE3A6213CA60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DC4220-BC00-4E4D-BA27-FB22405E0207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8077200" cy="563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304800" y="1371600"/>
            <a:ext cx="4229100" cy="4876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371600"/>
            <a:ext cx="4229100" cy="4876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6AE5C-5EEC-4B73-A43D-9D2024F7D1B4}" type="slidenum">
              <a:rPr lang="zh-CN" altLang="en-US"/>
              <a:pPr>
                <a:defRPr/>
              </a:pPr>
              <a:t>‹#›</a:t>
            </a:fld>
            <a:endParaRPr lang="en-US" sz="180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zh-CN"/>
              <a:t>www.pumpress.com.cn</a:t>
            </a:r>
            <a:endParaRPr lang="zh-CN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 b="1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68760"/>
            <a:ext cx="8610600" cy="4979640"/>
          </a:xfrm>
        </p:spPr>
        <p:txBody>
          <a:bodyPr/>
          <a:lstStyle>
            <a:lvl1pPr>
              <a:lnSpc>
                <a:spcPct val="150000"/>
              </a:lnSpc>
              <a:spcBef>
                <a:spcPts val="0"/>
              </a:spcBef>
              <a:defRPr sz="3200" b="1">
                <a:solidFill>
                  <a:srgbClr val="0070C0"/>
                </a:solidFill>
              </a:defRPr>
            </a:lvl1pPr>
            <a:lvl2pPr>
              <a:lnSpc>
                <a:spcPct val="150000"/>
              </a:lnSpc>
              <a:spcBef>
                <a:spcPts val="0"/>
              </a:spcBef>
              <a:defRPr sz="2800" b="1">
                <a:solidFill>
                  <a:srgbClr val="0070C0"/>
                </a:solidFill>
              </a:defRPr>
            </a:lvl2pPr>
            <a:lvl3pPr>
              <a:lnSpc>
                <a:spcPct val="150000"/>
              </a:lnSpc>
              <a:spcBef>
                <a:spcPts val="0"/>
              </a:spcBef>
              <a:defRPr sz="2400" b="1">
                <a:solidFill>
                  <a:srgbClr val="0070C0"/>
                </a:solidFill>
              </a:defRPr>
            </a:lvl3pPr>
            <a:lvl4pPr>
              <a:lnSpc>
                <a:spcPct val="150000"/>
              </a:lnSpc>
              <a:spcBef>
                <a:spcPts val="0"/>
              </a:spcBef>
              <a:defRPr sz="2400" b="1">
                <a:solidFill>
                  <a:srgbClr val="0070C0"/>
                </a:solidFill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2400" b="1">
                <a:solidFill>
                  <a:srgbClr val="0070C0"/>
                </a:solidFill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F21F21-9B49-4354-85A4-22B364B1974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5A8509-BED8-45CC-9FFF-E8250FCDB323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84A9DB-9666-48F7-8111-18A1964EDB54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53898-580B-4056-B680-7C81F00489B6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B05772-E005-49F7-9F99-C251797779C4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A732B-8CE9-4077-A51F-C32560B15BF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AD46D0-E72D-44EC-94F0-0D10F4F9546A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EA9C67A6-F424-41BF-95B0-9054E0F00328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04800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+mn-ea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  <p:pic>
        <p:nvPicPr>
          <p:cNvPr id="61450" name="Picture 10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3" r:id="rId12"/>
  </p:sldLayoutIdLst>
  <p:hf sldNum="0"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200">
          <a:solidFill>
            <a:schemeClr val="tx1"/>
          </a:solidFill>
          <a:latin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ctrTitle"/>
          </p:nvPr>
        </p:nvSpPr>
        <p:spPr>
          <a:xfrm>
            <a:off x="0" y="2276475"/>
            <a:ext cx="5500688" cy="228600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zh-CN" altLang="en-US" sz="3600" smtClean="0">
                <a:ea typeface="宋体" charset="-122"/>
              </a:rPr>
              <a:t>第五章</a:t>
            </a:r>
            <a:r>
              <a:rPr lang="en-US" altLang="zh-CN" sz="3600" smtClean="0">
                <a:ea typeface="宋体" charset="-122"/>
              </a:rPr>
              <a:t/>
            </a:r>
            <a:br>
              <a:rPr lang="en-US" altLang="zh-CN" sz="3600" smtClean="0">
                <a:ea typeface="宋体" charset="-122"/>
              </a:rPr>
            </a:br>
            <a:r>
              <a:rPr lang="zh-CN" altLang="zh-CN" sz="3600" smtClean="0">
                <a:ea typeface="宋体" charset="-122"/>
              </a:rPr>
              <a:t>社区</a:t>
            </a:r>
            <a:r>
              <a:rPr lang="zh-CN" altLang="en-US" sz="3600" smtClean="0">
                <a:ea typeface="宋体" charset="-122"/>
              </a:rPr>
              <a:t>重点人群</a:t>
            </a:r>
            <a:r>
              <a:rPr lang="zh-CN" altLang="zh-CN" sz="3600" smtClean="0">
                <a:ea typeface="宋体" charset="-122"/>
              </a:rPr>
              <a:t>保健与护理</a:t>
            </a:r>
            <a:endParaRPr lang="zh-CN" altLang="en-US" sz="3600" smtClean="0">
              <a:ea typeface="宋体" charset="-122"/>
            </a:endParaRPr>
          </a:p>
        </p:txBody>
      </p:sp>
      <p:sp>
        <p:nvSpPr>
          <p:cNvPr id="14338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smtClean="0"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二、婴幼</a:t>
            </a:r>
            <a:r>
              <a:rPr lang="zh-CN" altLang="zh-CN" smtClean="0">
                <a:ea typeface="宋体" charset="-122"/>
              </a:rPr>
              <a:t>儿期社区保健与护理</a:t>
            </a:r>
            <a:endParaRPr lang="zh-CN" altLang="en-US" smtClean="0">
              <a:ea typeface="宋体" charset="-122"/>
            </a:endParaRPr>
          </a:p>
        </p:txBody>
      </p:sp>
      <p:sp>
        <p:nvSpPr>
          <p:cNvPr id="23554" name="内容占位符 8"/>
          <p:cNvSpPr>
            <a:spLocks noGrp="1"/>
          </p:cNvSpPr>
          <p:nvPr>
            <p:ph idx="1"/>
          </p:nvPr>
        </p:nvSpPr>
        <p:spPr>
          <a:xfrm>
            <a:off x="0" y="1052513"/>
            <a:ext cx="9144000" cy="547211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altLang="en-US" smtClean="0">
                <a:ea typeface="宋体" charset="-122"/>
              </a:rPr>
              <a:t>计划免疫</a:t>
            </a:r>
            <a:endParaRPr lang="en-US" altLang="zh-CN" smtClean="0">
              <a:ea typeface="宋体" charset="-122"/>
            </a:endParaRPr>
          </a:p>
          <a:p>
            <a:pPr lvl="1">
              <a:spcBef>
                <a:spcPct val="0"/>
              </a:spcBef>
              <a:buFont typeface="Wingdings" pitchFamily="2" charset="2"/>
              <a:buChar char="l"/>
            </a:pPr>
            <a:r>
              <a:rPr lang="zh-CN" altLang="en-US" smtClean="0">
                <a:latin typeface="Arial" charset="0"/>
                <a:ea typeface="宋体" charset="-122"/>
              </a:rPr>
              <a:t>根据儿童的免疫特点和传染病的发生情况制订的免疫程序，有计划、有针对性地实施基础免疫（即全程足量的初种）及随后适时的加强免疫（即复种）。</a:t>
            </a:r>
            <a:endParaRPr lang="en-US" altLang="zh-CN" smtClean="0">
              <a:latin typeface="Arial" charset="0"/>
              <a:ea typeface="宋体" charset="-122"/>
            </a:endParaRPr>
          </a:p>
          <a:p>
            <a:pPr lvl="1">
              <a:spcBef>
                <a:spcPct val="0"/>
              </a:spcBef>
              <a:buFont typeface="Wingdings" pitchFamily="2" charset="2"/>
              <a:buChar char="l"/>
            </a:pPr>
            <a:r>
              <a:rPr lang="zh-CN" altLang="en-US" smtClean="0">
                <a:latin typeface="Arial" charset="0"/>
                <a:ea typeface="宋体" charset="-122"/>
              </a:rPr>
              <a:t>目前我国卫生部规定的计划免疫为“五苗防七病”</a:t>
            </a:r>
            <a:endParaRPr lang="en-US" altLang="zh-CN" smtClean="0">
              <a:latin typeface="Arial" charset="0"/>
              <a:ea typeface="宋体" charset="-122"/>
            </a:endParaRPr>
          </a:p>
          <a:p>
            <a:pPr marL="1200150" lvl="2" indent="-342900">
              <a:spcBef>
                <a:spcPct val="0"/>
              </a:spcBef>
              <a:buFont typeface="Wingdings" pitchFamily="2" charset="2"/>
              <a:buChar char="l"/>
            </a:pPr>
            <a:r>
              <a:rPr lang="zh-CN" altLang="en-US" smtClean="0">
                <a:latin typeface="Arial" charset="0"/>
                <a:ea typeface="宋体" charset="-122"/>
              </a:rPr>
              <a:t>五苗：卡介苗、脊灰疫苗、百白破三联疫苗、麻疹疫苗和乙肝疫苗。</a:t>
            </a:r>
            <a:endParaRPr lang="en-US" altLang="zh-CN" smtClean="0">
              <a:latin typeface="Arial" charset="0"/>
              <a:ea typeface="宋体" charset="-122"/>
            </a:endParaRPr>
          </a:p>
          <a:p>
            <a:pPr marL="1200150" lvl="2" indent="-342900">
              <a:spcBef>
                <a:spcPct val="0"/>
              </a:spcBef>
              <a:buFont typeface="Wingdings" pitchFamily="2" charset="2"/>
              <a:buChar char="l"/>
            </a:pPr>
            <a:r>
              <a:rPr lang="zh-CN" altLang="en-US" smtClean="0">
                <a:latin typeface="Arial" charset="0"/>
                <a:ea typeface="宋体" charset="-122"/>
              </a:rPr>
              <a:t>七病：结核病、脊髓灰质炎、百日咳、白喉、破伤风、麻疹和乙型肝炎。</a:t>
            </a:r>
            <a:endParaRPr lang="en-US" altLang="zh-CN" smtClean="0">
              <a:latin typeface="Arial" charset="0"/>
              <a:ea typeface="宋体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二、婴幼</a:t>
            </a:r>
            <a:r>
              <a:rPr lang="zh-CN" altLang="zh-CN" smtClean="0">
                <a:ea typeface="宋体" charset="-122"/>
              </a:rPr>
              <a:t>儿期社区保健与护理</a:t>
            </a:r>
            <a:endParaRPr lang="zh-CN" altLang="en-US" smtClean="0">
              <a:ea typeface="宋体" charset="-122"/>
            </a:endParaRPr>
          </a:p>
        </p:txBody>
      </p:sp>
      <p:sp>
        <p:nvSpPr>
          <p:cNvPr id="24578" name="内容占位符 8"/>
          <p:cNvSpPr>
            <a:spLocks noGrp="1"/>
          </p:cNvSpPr>
          <p:nvPr>
            <p:ph idx="1"/>
          </p:nvPr>
        </p:nvSpPr>
        <p:spPr>
          <a:xfrm>
            <a:off x="304800" y="1196975"/>
            <a:ext cx="8610600" cy="50514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altLang="en-US" sz="2800" smtClean="0">
                <a:ea typeface="宋体" charset="-122"/>
              </a:rPr>
              <a:t>亲子关系</a:t>
            </a:r>
            <a:endParaRPr lang="en-US" altLang="zh-CN" sz="2800" smtClean="0">
              <a:ea typeface="宋体" charset="-122"/>
            </a:endParaRPr>
          </a:p>
          <a:p>
            <a:pPr>
              <a:spcBef>
                <a:spcPct val="0"/>
              </a:spcBef>
            </a:pPr>
            <a:r>
              <a:rPr lang="zh-CN" altLang="en-US" sz="2800" smtClean="0">
                <a:ea typeface="宋体" charset="-122"/>
              </a:rPr>
              <a:t>促进感知觉发展</a:t>
            </a:r>
            <a:endParaRPr lang="en-US" altLang="zh-CN" sz="2800" smtClean="0">
              <a:ea typeface="宋体" charset="-122"/>
            </a:endParaRPr>
          </a:p>
          <a:p>
            <a:pPr>
              <a:spcBef>
                <a:spcPct val="0"/>
              </a:spcBef>
            </a:pPr>
            <a:r>
              <a:rPr lang="zh-CN" altLang="en-US" sz="2800" smtClean="0">
                <a:ea typeface="宋体" charset="-122"/>
              </a:rPr>
              <a:t>预防疾病和意外</a:t>
            </a:r>
            <a:endParaRPr lang="en-US" altLang="zh-CN" sz="2800" smtClean="0">
              <a:ea typeface="宋体" charset="-122"/>
            </a:endParaRPr>
          </a:p>
          <a:p>
            <a:pPr>
              <a:spcBef>
                <a:spcPct val="0"/>
              </a:spcBef>
            </a:pPr>
            <a:r>
              <a:rPr lang="zh-CN" altLang="en-US" sz="2800" smtClean="0">
                <a:ea typeface="宋体" charset="-122"/>
              </a:rPr>
              <a:t>自理能力锻炼</a:t>
            </a:r>
            <a:endParaRPr lang="en-US" altLang="zh-CN" sz="2800" smtClean="0">
              <a:ea typeface="宋体" charset="-122"/>
            </a:endParaRPr>
          </a:p>
          <a:p>
            <a:pPr>
              <a:spcBef>
                <a:spcPct val="0"/>
              </a:spcBef>
            </a:pPr>
            <a:r>
              <a:rPr lang="zh-CN" altLang="en-US" sz="2800" smtClean="0">
                <a:ea typeface="宋体" charset="-122"/>
              </a:rPr>
              <a:t>社区健康管理</a:t>
            </a:r>
            <a:endParaRPr lang="en-US" altLang="zh-CN" sz="2800" smtClean="0">
              <a:ea typeface="宋体" charset="-122"/>
            </a:endParaRPr>
          </a:p>
          <a:p>
            <a:pPr lvl="1">
              <a:spcBef>
                <a:spcPct val="0"/>
              </a:spcBef>
            </a:pPr>
            <a:r>
              <a:rPr lang="en-US" altLang="zh-CN" sz="2400" smtClean="0">
                <a:latin typeface="Arial" charset="0"/>
                <a:ea typeface="宋体" charset="-122"/>
              </a:rPr>
              <a:t>3</a:t>
            </a:r>
            <a:r>
              <a:rPr lang="zh-CN" altLang="en-US" sz="2400" smtClean="0">
                <a:latin typeface="Arial" charset="0"/>
                <a:ea typeface="宋体" charset="-122"/>
              </a:rPr>
              <a:t>、</a:t>
            </a:r>
            <a:r>
              <a:rPr lang="en-US" altLang="zh-CN" sz="2400" smtClean="0">
                <a:latin typeface="Arial" charset="0"/>
                <a:ea typeface="宋体" charset="-122"/>
              </a:rPr>
              <a:t>6</a:t>
            </a:r>
            <a:r>
              <a:rPr lang="zh-CN" altLang="en-US" sz="2400" smtClean="0">
                <a:latin typeface="Arial" charset="0"/>
                <a:ea typeface="宋体" charset="-122"/>
              </a:rPr>
              <a:t>、</a:t>
            </a:r>
            <a:r>
              <a:rPr lang="en-US" altLang="zh-CN" sz="2400" smtClean="0">
                <a:latin typeface="Arial" charset="0"/>
                <a:ea typeface="宋体" charset="-122"/>
              </a:rPr>
              <a:t>8</a:t>
            </a:r>
            <a:r>
              <a:rPr lang="zh-CN" altLang="en-US" sz="2400" smtClean="0">
                <a:latin typeface="Arial" charset="0"/>
                <a:ea typeface="宋体" charset="-122"/>
              </a:rPr>
              <a:t>、</a:t>
            </a:r>
            <a:r>
              <a:rPr lang="en-US" altLang="zh-CN" sz="2400" smtClean="0">
                <a:latin typeface="Arial" charset="0"/>
                <a:ea typeface="宋体" charset="-122"/>
              </a:rPr>
              <a:t>12</a:t>
            </a:r>
            <a:r>
              <a:rPr lang="zh-CN" altLang="en-US" sz="2400" smtClean="0">
                <a:latin typeface="Arial" charset="0"/>
                <a:ea typeface="宋体" charset="-122"/>
              </a:rPr>
              <a:t>、</a:t>
            </a:r>
            <a:r>
              <a:rPr lang="en-US" altLang="zh-CN" sz="2400" smtClean="0">
                <a:latin typeface="Arial" charset="0"/>
                <a:ea typeface="宋体" charset="-122"/>
              </a:rPr>
              <a:t>18</a:t>
            </a:r>
            <a:r>
              <a:rPr lang="zh-CN" altLang="en-US" sz="2400" smtClean="0">
                <a:latin typeface="Arial" charset="0"/>
                <a:ea typeface="宋体" charset="-122"/>
              </a:rPr>
              <a:t>、</a:t>
            </a:r>
            <a:r>
              <a:rPr lang="en-US" altLang="zh-CN" sz="2400" smtClean="0">
                <a:latin typeface="Arial" charset="0"/>
                <a:ea typeface="宋体" charset="-122"/>
              </a:rPr>
              <a:t>24</a:t>
            </a:r>
            <a:r>
              <a:rPr lang="zh-CN" altLang="en-US" sz="2400" smtClean="0">
                <a:latin typeface="Arial" charset="0"/>
                <a:ea typeface="宋体" charset="-122"/>
              </a:rPr>
              <a:t>、</a:t>
            </a:r>
            <a:r>
              <a:rPr lang="en-US" altLang="zh-CN" sz="2400" smtClean="0">
                <a:latin typeface="Arial" charset="0"/>
                <a:ea typeface="宋体" charset="-122"/>
              </a:rPr>
              <a:t>30</a:t>
            </a:r>
            <a:r>
              <a:rPr lang="zh-CN" altLang="en-US" sz="2400" smtClean="0">
                <a:latin typeface="Arial" charset="0"/>
                <a:ea typeface="宋体" charset="-122"/>
              </a:rPr>
              <a:t>、</a:t>
            </a:r>
            <a:r>
              <a:rPr lang="en-US" altLang="zh-CN" sz="2400" smtClean="0">
                <a:latin typeface="Arial" charset="0"/>
                <a:ea typeface="宋体" charset="-122"/>
              </a:rPr>
              <a:t>36</a:t>
            </a:r>
            <a:r>
              <a:rPr lang="zh-CN" altLang="en-US" sz="2400" smtClean="0">
                <a:latin typeface="Arial" charset="0"/>
                <a:ea typeface="宋体" charset="-122"/>
              </a:rPr>
              <a:t>月龄时，共</a:t>
            </a:r>
            <a:r>
              <a:rPr lang="en-US" altLang="zh-CN" sz="2400" smtClean="0">
                <a:latin typeface="Arial" charset="0"/>
                <a:ea typeface="宋体" charset="-122"/>
              </a:rPr>
              <a:t>8</a:t>
            </a:r>
            <a:r>
              <a:rPr lang="zh-CN" altLang="en-US" sz="2400" smtClean="0">
                <a:latin typeface="Arial" charset="0"/>
                <a:ea typeface="宋体" charset="-122"/>
              </a:rPr>
              <a:t>次</a:t>
            </a:r>
            <a:endParaRPr lang="en-US" altLang="zh-CN" sz="2400" smtClean="0">
              <a:latin typeface="Arial" charset="0"/>
              <a:ea typeface="宋体" charset="-122"/>
            </a:endParaRPr>
          </a:p>
          <a:p>
            <a:pPr lvl="1">
              <a:spcBef>
                <a:spcPct val="0"/>
              </a:spcBef>
            </a:pPr>
            <a:r>
              <a:rPr lang="en-US" altLang="zh-CN" sz="2400" smtClean="0">
                <a:latin typeface="Arial" charset="0"/>
                <a:ea typeface="宋体" charset="-122"/>
              </a:rPr>
              <a:t>6</a:t>
            </a:r>
            <a:r>
              <a:rPr lang="zh-CN" altLang="en-US" sz="2400" smtClean="0">
                <a:latin typeface="Arial" charset="0"/>
                <a:ea typeface="宋体" charset="-122"/>
              </a:rPr>
              <a:t>～</a:t>
            </a:r>
            <a:r>
              <a:rPr lang="en-US" altLang="zh-CN" sz="2400" smtClean="0">
                <a:latin typeface="Arial" charset="0"/>
                <a:ea typeface="宋体" charset="-122"/>
              </a:rPr>
              <a:t>8</a:t>
            </a:r>
            <a:r>
              <a:rPr lang="zh-CN" altLang="en-US" sz="2400" smtClean="0">
                <a:latin typeface="Arial" charset="0"/>
                <a:ea typeface="宋体" charset="-122"/>
              </a:rPr>
              <a:t>、</a:t>
            </a:r>
            <a:r>
              <a:rPr lang="en-US" altLang="zh-CN" sz="2400" smtClean="0">
                <a:latin typeface="Arial" charset="0"/>
                <a:ea typeface="宋体" charset="-122"/>
              </a:rPr>
              <a:t>18</a:t>
            </a:r>
            <a:r>
              <a:rPr lang="zh-CN" altLang="en-US" sz="2400" smtClean="0">
                <a:latin typeface="Arial" charset="0"/>
                <a:ea typeface="宋体" charset="-122"/>
              </a:rPr>
              <a:t>、</a:t>
            </a:r>
            <a:r>
              <a:rPr lang="en-US" altLang="zh-CN" sz="2400" smtClean="0">
                <a:latin typeface="Arial" charset="0"/>
                <a:ea typeface="宋体" charset="-122"/>
              </a:rPr>
              <a:t>30</a:t>
            </a:r>
            <a:r>
              <a:rPr lang="zh-CN" altLang="en-US" sz="2400" smtClean="0">
                <a:latin typeface="Arial" charset="0"/>
                <a:ea typeface="宋体" charset="-122"/>
              </a:rPr>
              <a:t>月龄时分别进行</a:t>
            </a:r>
            <a:r>
              <a:rPr lang="en-US" altLang="zh-CN" sz="2400" smtClean="0">
                <a:latin typeface="Arial" charset="0"/>
                <a:ea typeface="宋体" charset="-122"/>
              </a:rPr>
              <a:t>1</a:t>
            </a:r>
            <a:r>
              <a:rPr lang="zh-CN" altLang="en-US" sz="2400" smtClean="0">
                <a:latin typeface="Arial" charset="0"/>
                <a:ea typeface="宋体" charset="-122"/>
              </a:rPr>
              <a:t>次血常规检测</a:t>
            </a:r>
            <a:endParaRPr lang="en-US" altLang="zh-CN" sz="2400" smtClean="0">
              <a:latin typeface="Arial" charset="0"/>
              <a:ea typeface="宋体" charset="-122"/>
            </a:endParaRPr>
          </a:p>
          <a:p>
            <a:pPr lvl="1">
              <a:spcBef>
                <a:spcPct val="0"/>
              </a:spcBef>
            </a:pPr>
            <a:r>
              <a:rPr lang="en-US" altLang="zh-CN" sz="2400" smtClean="0">
                <a:latin typeface="Arial" charset="0"/>
                <a:ea typeface="宋体" charset="-122"/>
              </a:rPr>
              <a:t>6</a:t>
            </a:r>
            <a:r>
              <a:rPr lang="zh-CN" altLang="en-US" sz="2400" smtClean="0">
                <a:latin typeface="Arial" charset="0"/>
                <a:ea typeface="宋体" charset="-122"/>
              </a:rPr>
              <a:t>、</a:t>
            </a:r>
            <a:r>
              <a:rPr lang="en-US" altLang="zh-CN" sz="2400" smtClean="0">
                <a:latin typeface="Arial" charset="0"/>
                <a:ea typeface="宋体" charset="-122"/>
              </a:rPr>
              <a:t>12</a:t>
            </a:r>
            <a:r>
              <a:rPr lang="zh-CN" altLang="en-US" sz="2400" smtClean="0">
                <a:latin typeface="Arial" charset="0"/>
                <a:ea typeface="宋体" charset="-122"/>
              </a:rPr>
              <a:t>、</a:t>
            </a:r>
            <a:r>
              <a:rPr lang="en-US" altLang="zh-CN" sz="2400" smtClean="0">
                <a:latin typeface="Arial" charset="0"/>
                <a:ea typeface="宋体" charset="-122"/>
              </a:rPr>
              <a:t>24</a:t>
            </a:r>
            <a:r>
              <a:rPr lang="zh-CN" altLang="en-US" sz="2400" smtClean="0">
                <a:latin typeface="Arial" charset="0"/>
                <a:ea typeface="宋体" charset="-122"/>
              </a:rPr>
              <a:t>、</a:t>
            </a:r>
            <a:r>
              <a:rPr lang="en-US" altLang="zh-CN" sz="2400" smtClean="0">
                <a:latin typeface="Arial" charset="0"/>
                <a:ea typeface="宋体" charset="-122"/>
              </a:rPr>
              <a:t>36</a:t>
            </a:r>
            <a:r>
              <a:rPr lang="zh-CN" altLang="en-US" sz="2400" smtClean="0">
                <a:latin typeface="Arial" charset="0"/>
                <a:ea typeface="宋体" charset="-122"/>
              </a:rPr>
              <a:t>月龄时分别进行</a:t>
            </a:r>
            <a:r>
              <a:rPr lang="en-US" altLang="zh-CN" sz="2400" smtClean="0">
                <a:latin typeface="Arial" charset="0"/>
                <a:ea typeface="宋体" charset="-122"/>
              </a:rPr>
              <a:t>1</a:t>
            </a:r>
            <a:r>
              <a:rPr lang="zh-CN" altLang="en-US" sz="2400" smtClean="0">
                <a:latin typeface="Arial" charset="0"/>
                <a:ea typeface="宋体" charset="-122"/>
              </a:rPr>
              <a:t>次听力筛查</a:t>
            </a:r>
            <a:endParaRPr lang="en-US" altLang="zh-CN" sz="2400" smtClean="0">
              <a:latin typeface="Arial" charset="0"/>
              <a:ea typeface="宋体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三、学龄前期社区保健与护理</a:t>
            </a:r>
          </a:p>
        </p:txBody>
      </p:sp>
      <p:sp>
        <p:nvSpPr>
          <p:cNvPr id="25602" name="内容占位符 8"/>
          <p:cNvSpPr>
            <a:spLocks noGrp="1"/>
          </p:cNvSpPr>
          <p:nvPr>
            <p:ph idx="1"/>
          </p:nvPr>
        </p:nvSpPr>
        <p:spPr>
          <a:xfrm>
            <a:off x="304800" y="1268413"/>
            <a:ext cx="8610600" cy="4979987"/>
          </a:xfrm>
        </p:spPr>
        <p:txBody>
          <a:bodyPr/>
          <a:lstStyle/>
          <a:p>
            <a:pPr>
              <a:lnSpc>
                <a:spcPct val="200000"/>
              </a:lnSpc>
              <a:spcBef>
                <a:spcPct val="0"/>
              </a:spcBef>
              <a:buFont typeface="Wingdings" pitchFamily="2" charset="2"/>
              <a:buChar char="l"/>
            </a:pPr>
            <a:r>
              <a:rPr lang="zh-CN" altLang="en-US" smtClean="0">
                <a:ea typeface="宋体" charset="-122"/>
              </a:rPr>
              <a:t>平衡膳食</a:t>
            </a:r>
            <a:endParaRPr lang="en-US" altLang="zh-CN" smtClean="0">
              <a:ea typeface="宋体" charset="-122"/>
            </a:endParaRPr>
          </a:p>
          <a:p>
            <a:pPr>
              <a:lnSpc>
                <a:spcPct val="200000"/>
              </a:lnSpc>
              <a:spcBef>
                <a:spcPct val="0"/>
              </a:spcBef>
              <a:buFont typeface="Wingdings" pitchFamily="2" charset="2"/>
              <a:buChar char="l"/>
            </a:pPr>
            <a:r>
              <a:rPr lang="zh-CN" altLang="en-US" smtClean="0">
                <a:ea typeface="宋体" charset="-122"/>
              </a:rPr>
              <a:t>预防疾病和意外</a:t>
            </a:r>
            <a:endParaRPr lang="en-US" altLang="zh-CN" smtClean="0">
              <a:ea typeface="宋体" charset="-122"/>
            </a:endParaRPr>
          </a:p>
          <a:p>
            <a:pPr>
              <a:lnSpc>
                <a:spcPct val="200000"/>
              </a:lnSpc>
              <a:spcBef>
                <a:spcPct val="0"/>
              </a:spcBef>
              <a:buFont typeface="Wingdings" pitchFamily="2" charset="2"/>
              <a:buChar char="l"/>
            </a:pPr>
            <a:r>
              <a:rPr lang="zh-CN" altLang="en-US" smtClean="0">
                <a:ea typeface="宋体" charset="-122"/>
              </a:rPr>
              <a:t>社区健康管理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三、学龄前期社区保健与护理</a:t>
            </a:r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3671" r="3670" b="6680"/>
          <a:stretch>
            <a:fillRect/>
          </a:stretch>
        </p:blipFill>
        <p:spPr>
          <a:xfrm>
            <a:off x="1979613" y="1773238"/>
            <a:ext cx="4968875" cy="4751387"/>
          </a:xfrm>
        </p:spPr>
      </p:pic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16" name="矩形 15"/>
          <p:cNvSpPr/>
          <p:nvPr/>
        </p:nvSpPr>
        <p:spPr>
          <a:xfrm>
            <a:off x="1763713" y="1125538"/>
            <a:ext cx="530860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 dirty="0">
                <a:latin typeface="+mn-ea"/>
                <a:ea typeface="+mn-ea"/>
              </a:rPr>
              <a:t>0-6</a:t>
            </a:r>
            <a:r>
              <a:rPr lang="zh-CN" altLang="en-US" sz="3200" b="1" dirty="0">
                <a:latin typeface="+mn-ea"/>
                <a:ea typeface="+mn-ea"/>
              </a:rPr>
              <a:t>岁社区健康管理服务流程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标题 1"/>
          <p:cNvSpPr>
            <a:spLocks noGrp="1"/>
          </p:cNvSpPr>
          <p:nvPr>
            <p:ph type="title"/>
          </p:nvPr>
        </p:nvSpPr>
        <p:spPr>
          <a:xfrm>
            <a:off x="1187450" y="304800"/>
            <a:ext cx="7848600" cy="563563"/>
          </a:xfrm>
        </p:spPr>
        <p:txBody>
          <a:bodyPr/>
          <a:lstStyle/>
          <a:p>
            <a:r>
              <a:rPr lang="zh-CN" altLang="en-US" sz="3200" smtClean="0">
                <a:ea typeface="宋体" charset="-122"/>
              </a:rPr>
              <a:t>四、</a:t>
            </a:r>
            <a:r>
              <a:rPr lang="zh-CN" altLang="zh-CN" sz="3200" smtClean="0">
                <a:ea typeface="宋体" charset="-122"/>
              </a:rPr>
              <a:t>学龄期儿童与青少年社区保健与护理</a:t>
            </a:r>
            <a:endParaRPr lang="zh-CN" altLang="en-US" sz="3200" smtClean="0">
              <a:ea typeface="宋体" charset="-122"/>
            </a:endParaRPr>
          </a:p>
        </p:txBody>
      </p:sp>
      <p:sp>
        <p:nvSpPr>
          <p:cNvPr id="27650" name="内容占位符 2"/>
          <p:cNvSpPr>
            <a:spLocks noGrp="1"/>
          </p:cNvSpPr>
          <p:nvPr>
            <p:ph idx="1"/>
          </p:nvPr>
        </p:nvSpPr>
        <p:spPr>
          <a:xfrm>
            <a:off x="304800" y="1268413"/>
            <a:ext cx="8610600" cy="49799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altLang="en-US" smtClean="0">
                <a:ea typeface="宋体" charset="-122"/>
              </a:rPr>
              <a:t>平衡膳食</a:t>
            </a:r>
            <a:endParaRPr lang="en-US" altLang="zh-CN" smtClean="0">
              <a:ea typeface="宋体" charset="-122"/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ea typeface="宋体" charset="-122"/>
              </a:rPr>
              <a:t>防止疾病和意外</a:t>
            </a:r>
            <a:endParaRPr lang="en-US" altLang="zh-CN" smtClean="0">
              <a:ea typeface="宋体" charset="-122"/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ea typeface="宋体" charset="-122"/>
              </a:rPr>
              <a:t>亲子关系</a:t>
            </a:r>
            <a:endParaRPr lang="en-US" altLang="zh-CN" smtClean="0">
              <a:ea typeface="宋体" charset="-122"/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ea typeface="宋体" charset="-122"/>
              </a:rPr>
              <a:t>学校卫生管理相关规定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28675" name="图片 6" descr="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628775"/>
            <a:ext cx="8280400" cy="4870450"/>
          </a:xfrm>
        </p:spPr>
      </p:pic>
      <p:sp>
        <p:nvSpPr>
          <p:cNvPr id="28676" name="TextBox 6"/>
          <p:cNvSpPr txBox="1">
            <a:spLocks noChangeArrowheads="1"/>
          </p:cNvSpPr>
          <p:nvPr/>
        </p:nvSpPr>
        <p:spPr bwMode="auto">
          <a:xfrm>
            <a:off x="2555875" y="2205038"/>
            <a:ext cx="5903913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b="1">
                <a:solidFill>
                  <a:schemeClr val="bg1"/>
                </a:solidFill>
              </a:rPr>
              <a:t>第二节</a:t>
            </a:r>
            <a:endParaRPr lang="en-US" altLang="zh-CN" sz="4000" b="1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4000" b="1">
                <a:solidFill>
                  <a:schemeClr val="bg1"/>
                </a:solidFill>
              </a:rPr>
              <a:t>社区孕产妇的保健与护理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29699" name="Picture 15" descr="Chalkboard3"/>
          <p:cNvPicPr>
            <a:picLocks noChangeAspect="1" noChangeArrowheads="1"/>
          </p:cNvPicPr>
          <p:nvPr/>
        </p:nvPicPr>
        <p:blipFill>
          <a:blip r:embed="rId2" cstate="print"/>
          <a:srcRect t="2168"/>
          <a:stretch>
            <a:fillRect/>
          </a:stretch>
        </p:blipFill>
        <p:spPr bwMode="auto">
          <a:xfrm>
            <a:off x="0" y="736600"/>
            <a:ext cx="5292725" cy="612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00113" y="1268413"/>
            <a:ext cx="3455987" cy="3416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+mn-ea"/>
                <a:ea typeface="+mn-ea"/>
              </a:rPr>
              <a:t>       </a:t>
            </a:r>
            <a:r>
              <a:rPr lang="zh-CN" altLang="zh-CN" sz="2400" b="1" dirty="0">
                <a:solidFill>
                  <a:schemeClr val="bg1"/>
                </a:solidFill>
                <a:latin typeface="+mn-ea"/>
                <a:ea typeface="+mn-ea"/>
              </a:rPr>
              <a:t>李女士，女，</a:t>
            </a:r>
            <a:r>
              <a:rPr lang="en-US" altLang="zh-CN" sz="2400" b="1" dirty="0">
                <a:solidFill>
                  <a:schemeClr val="bg1"/>
                </a:solidFill>
                <a:latin typeface="+mn-ea"/>
                <a:ea typeface="+mn-ea"/>
              </a:rPr>
              <a:t>26</a:t>
            </a:r>
            <a:r>
              <a:rPr lang="zh-CN" altLang="zh-CN" sz="2400" b="1" dirty="0">
                <a:solidFill>
                  <a:schemeClr val="bg1"/>
                </a:solidFill>
                <a:latin typeface="+mn-ea"/>
                <a:ea typeface="+mn-ea"/>
              </a:rPr>
              <a:t>岁，结婚</a:t>
            </a:r>
            <a:r>
              <a:rPr lang="en-US" altLang="zh-CN" sz="2400" b="1" dirty="0">
                <a:solidFill>
                  <a:schemeClr val="bg1"/>
                </a:solidFill>
                <a:latin typeface="+mn-ea"/>
                <a:ea typeface="+mn-ea"/>
              </a:rPr>
              <a:t>4</a:t>
            </a:r>
            <a:r>
              <a:rPr lang="zh-CN" altLang="zh-CN" sz="2400" b="1" dirty="0">
                <a:solidFill>
                  <a:schemeClr val="bg1"/>
                </a:solidFill>
                <a:latin typeface="+mn-ea"/>
                <a:ea typeface="+mn-ea"/>
              </a:rPr>
              <a:t>个月，平素月经规律，现停经</a:t>
            </a:r>
            <a:r>
              <a:rPr lang="en-US" altLang="zh-CN" sz="2400" b="1" dirty="0">
                <a:solidFill>
                  <a:schemeClr val="bg1"/>
                </a:solidFill>
                <a:latin typeface="+mn-ea"/>
                <a:ea typeface="+mn-ea"/>
              </a:rPr>
              <a:t>52</a:t>
            </a:r>
            <a:r>
              <a:rPr lang="zh-CN" altLang="zh-CN" sz="2400" b="1" dirty="0">
                <a:solidFill>
                  <a:schemeClr val="bg1"/>
                </a:solidFill>
                <a:latin typeface="+mn-ea"/>
                <a:ea typeface="+mn-ea"/>
              </a:rPr>
              <a:t>天，近几天晨起恶心、呕吐、厌油腻、尿频，诊断为早期妊娠。</a:t>
            </a:r>
          </a:p>
        </p:txBody>
      </p:sp>
      <p:pic>
        <p:nvPicPr>
          <p:cNvPr id="29701" name="Picture 2" descr="http://down.tutu001.com/d/file/20120217/373dcfb4c8f401a2c8be033836_56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9450" t="12531" r="9550" b="12289"/>
          <a:stretch>
            <a:fillRect/>
          </a:stretch>
        </p:blipFill>
        <p:spPr>
          <a:xfrm>
            <a:off x="6732588" y="1341438"/>
            <a:ext cx="2012950" cy="1811337"/>
          </a:xfrm>
        </p:spPr>
      </p:pic>
      <p:sp>
        <p:nvSpPr>
          <p:cNvPr id="8" name="TextBox 7"/>
          <p:cNvSpPr txBox="1"/>
          <p:nvPr/>
        </p:nvSpPr>
        <p:spPr>
          <a:xfrm>
            <a:off x="5364163" y="2997200"/>
            <a:ext cx="3455987" cy="2862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000" b="1" dirty="0">
                <a:latin typeface="+mn-ea"/>
                <a:ea typeface="+mn-ea"/>
              </a:rPr>
              <a:t>思考：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2000" b="1" dirty="0">
                <a:latin typeface="+mn-ea"/>
                <a:ea typeface="+mn-ea"/>
              </a:rPr>
              <a:t>1.</a:t>
            </a:r>
            <a:r>
              <a:rPr lang="zh-CN" altLang="zh-CN" sz="2000" b="1" dirty="0">
                <a:latin typeface="+mn-ea"/>
                <a:ea typeface="+mn-ea"/>
              </a:rPr>
              <a:t>如果你是社区护士应该如何为其进行孕期指导？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2000" b="1" dirty="0">
                <a:latin typeface="+mn-ea"/>
                <a:ea typeface="+mn-ea"/>
              </a:rPr>
              <a:t>2.</a:t>
            </a:r>
            <a:r>
              <a:rPr lang="zh-CN" altLang="zh-CN" sz="2000" b="1" dirty="0">
                <a:latin typeface="+mn-ea"/>
                <a:ea typeface="+mn-ea"/>
              </a:rPr>
              <a:t>孕晚期准备包括哪些要点？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2000" b="1" dirty="0">
                <a:latin typeface="+mn-ea"/>
                <a:ea typeface="+mn-ea"/>
              </a:rPr>
              <a:t>3.</a:t>
            </a:r>
            <a:r>
              <a:rPr lang="zh-CN" altLang="zh-CN" sz="2000" b="1" dirty="0">
                <a:latin typeface="+mn-ea"/>
                <a:ea typeface="+mn-ea"/>
              </a:rPr>
              <a:t>如该孕妇顺利生产，产褥期指导应包括哪些内容？</a:t>
            </a:r>
          </a:p>
        </p:txBody>
      </p:sp>
      <p:pic>
        <p:nvPicPr>
          <p:cNvPr id="29703" name="Picture 16" descr="CHALK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4724400"/>
            <a:ext cx="3529012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一、</a:t>
            </a:r>
            <a:r>
              <a:rPr lang="zh-CN" altLang="zh-CN" smtClean="0">
                <a:ea typeface="宋体" charset="-122"/>
              </a:rPr>
              <a:t>孕期妇女的保健与护理</a:t>
            </a:r>
            <a:endParaRPr lang="zh-CN" altLang="en-US" smtClean="0">
              <a:ea typeface="宋体" charset="-122"/>
            </a:endParaRPr>
          </a:p>
        </p:txBody>
      </p:sp>
      <p:sp>
        <p:nvSpPr>
          <p:cNvPr id="30722" name="内容占位符 2"/>
          <p:cNvSpPr>
            <a:spLocks noGrp="1"/>
          </p:cNvSpPr>
          <p:nvPr>
            <p:ph idx="1"/>
          </p:nvPr>
        </p:nvSpPr>
        <p:spPr>
          <a:xfrm>
            <a:off x="304800" y="1268413"/>
            <a:ext cx="8610600" cy="4979987"/>
          </a:xfrm>
        </p:spPr>
        <p:txBody>
          <a:bodyPr/>
          <a:lstStyle/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zh-CN" altLang="zh-CN" smtClean="0">
                <a:ea typeface="宋体" charset="-122"/>
              </a:rPr>
              <a:t>（一）产前检查与产前健康教育</a:t>
            </a:r>
            <a:endParaRPr lang="en-US" altLang="zh-CN" smtClean="0">
              <a:ea typeface="宋体" charset="-122"/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ea typeface="宋体" charset="-122"/>
              </a:rPr>
              <a:t>产前检查</a:t>
            </a:r>
            <a:endParaRPr lang="en-US" altLang="zh-CN" smtClean="0">
              <a:ea typeface="宋体" charset="-122"/>
            </a:endParaRPr>
          </a:p>
          <a:p>
            <a:pPr lvl="1">
              <a:spcBef>
                <a:spcPct val="0"/>
              </a:spcBef>
            </a:pPr>
            <a:r>
              <a:rPr lang="zh-CN" altLang="zh-CN" smtClean="0">
                <a:latin typeface="Arial" charset="0"/>
                <a:ea typeface="宋体" charset="-122"/>
              </a:rPr>
              <a:t>初查时间在孕</a:t>
            </a:r>
            <a:r>
              <a:rPr lang="en-US" altLang="zh-CN" smtClean="0">
                <a:latin typeface="Arial" charset="0"/>
                <a:ea typeface="宋体" charset="-122"/>
              </a:rPr>
              <a:t>12</a:t>
            </a:r>
            <a:r>
              <a:rPr lang="zh-CN" altLang="zh-CN" smtClean="0">
                <a:latin typeface="Arial" charset="0"/>
                <a:ea typeface="宋体" charset="-122"/>
              </a:rPr>
              <a:t>周之前</a:t>
            </a:r>
            <a:endParaRPr lang="en-US" altLang="zh-CN" smtClean="0">
              <a:latin typeface="Arial" charset="0"/>
              <a:ea typeface="宋体" charset="-122"/>
            </a:endParaRPr>
          </a:p>
          <a:p>
            <a:pPr lvl="1">
              <a:spcBef>
                <a:spcPct val="0"/>
              </a:spcBef>
            </a:pPr>
            <a:r>
              <a:rPr lang="zh-CN" altLang="zh-CN" smtClean="0">
                <a:latin typeface="Arial" charset="0"/>
                <a:ea typeface="宋体" charset="-122"/>
              </a:rPr>
              <a:t>复查时间为孕</a:t>
            </a:r>
            <a:r>
              <a:rPr lang="en-US" altLang="zh-CN" smtClean="0">
                <a:latin typeface="Arial" charset="0"/>
                <a:ea typeface="宋体" charset="-122"/>
              </a:rPr>
              <a:t>12</a:t>
            </a:r>
            <a:r>
              <a:rPr lang="zh-CN" altLang="zh-CN" smtClean="0">
                <a:latin typeface="Arial" charset="0"/>
                <a:ea typeface="宋体" charset="-122"/>
              </a:rPr>
              <a:t>周之后，每</a:t>
            </a:r>
            <a:r>
              <a:rPr lang="en-US" altLang="zh-CN" smtClean="0">
                <a:latin typeface="Arial" charset="0"/>
                <a:ea typeface="宋体" charset="-122"/>
              </a:rPr>
              <a:t>4</a:t>
            </a:r>
            <a:r>
              <a:rPr lang="zh-CN" altLang="zh-CN" smtClean="0">
                <a:latin typeface="Arial" charset="0"/>
                <a:ea typeface="宋体" charset="-122"/>
              </a:rPr>
              <a:t>周一次。孕</a:t>
            </a:r>
            <a:r>
              <a:rPr lang="en-US" altLang="zh-CN" smtClean="0">
                <a:latin typeface="Arial" charset="0"/>
                <a:ea typeface="宋体" charset="-122"/>
              </a:rPr>
              <a:t>28</a:t>
            </a:r>
            <a:r>
              <a:rPr lang="zh-CN" altLang="zh-CN" smtClean="0">
                <a:latin typeface="Arial" charset="0"/>
                <a:ea typeface="宋体" charset="-122"/>
              </a:rPr>
              <a:t>周后每两周</a:t>
            </a:r>
            <a:r>
              <a:rPr lang="en-US" altLang="zh-CN" smtClean="0">
                <a:latin typeface="Arial" charset="0"/>
                <a:ea typeface="宋体" charset="-122"/>
              </a:rPr>
              <a:t>1</a:t>
            </a:r>
            <a:r>
              <a:rPr lang="zh-CN" altLang="zh-CN" smtClean="0">
                <a:latin typeface="Arial" charset="0"/>
                <a:ea typeface="宋体" charset="-122"/>
              </a:rPr>
              <a:t>次，孕</a:t>
            </a:r>
            <a:r>
              <a:rPr lang="en-US" altLang="zh-CN" smtClean="0">
                <a:latin typeface="Arial" charset="0"/>
                <a:ea typeface="宋体" charset="-122"/>
              </a:rPr>
              <a:t>36</a:t>
            </a:r>
            <a:r>
              <a:rPr lang="zh-CN" altLang="zh-CN" smtClean="0">
                <a:latin typeface="Arial" charset="0"/>
                <a:ea typeface="宋体" charset="-122"/>
              </a:rPr>
              <a:t>周后每周一次。</a:t>
            </a:r>
            <a:endParaRPr lang="en-US" altLang="zh-CN" smtClean="0">
              <a:latin typeface="Arial" charset="0"/>
              <a:ea typeface="宋体" charset="-122"/>
            </a:endParaRPr>
          </a:p>
          <a:p>
            <a:pPr lvl="1">
              <a:spcBef>
                <a:spcPct val="0"/>
              </a:spcBef>
            </a:pPr>
            <a:r>
              <a:rPr lang="zh-CN" altLang="zh-CN" smtClean="0">
                <a:latin typeface="Arial" charset="0"/>
                <a:ea typeface="宋体" charset="-122"/>
              </a:rPr>
              <a:t>如发现异常情况，应随时去医疗保健机构检查。</a:t>
            </a:r>
          </a:p>
          <a:p>
            <a:pPr>
              <a:spcBef>
                <a:spcPct val="0"/>
              </a:spcBef>
            </a:pPr>
            <a:endParaRPr lang="zh-CN" altLang="en-US" smtClean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一、</a:t>
            </a:r>
            <a:r>
              <a:rPr lang="zh-CN" altLang="zh-CN" smtClean="0">
                <a:ea typeface="宋体" charset="-122"/>
              </a:rPr>
              <a:t>孕期妇女的保健与护理</a:t>
            </a:r>
            <a:endParaRPr lang="zh-CN" altLang="en-US" smtClean="0">
              <a:ea typeface="宋体" charset="-122"/>
            </a:endParaRPr>
          </a:p>
        </p:txBody>
      </p:sp>
      <p:sp>
        <p:nvSpPr>
          <p:cNvPr id="31746" name="内容占位符 2"/>
          <p:cNvSpPr>
            <a:spLocks noGrp="1" noChangeArrowheads="1"/>
          </p:cNvSpPr>
          <p:nvPr>
            <p:ph idx="1"/>
          </p:nvPr>
        </p:nvSpPr>
        <p:spPr>
          <a:xfrm>
            <a:off x="179388" y="1125538"/>
            <a:ext cx="8569325" cy="512286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smtClean="0">
                <a:ea typeface="宋体" charset="-122"/>
              </a:rPr>
              <a:t>产前健康教育</a:t>
            </a:r>
          </a:p>
          <a:p>
            <a:pPr lvl="1">
              <a:spcBef>
                <a:spcPct val="0"/>
              </a:spcBef>
            </a:pPr>
            <a:r>
              <a:rPr lang="zh-CN" smtClean="0">
                <a:latin typeface="Arial" charset="0"/>
                <a:ea typeface="宋体" charset="-122"/>
              </a:rPr>
              <a:t>对孕妇及其丈夫或家属采取定期授课，座谈、观看录像、幻灯、图片或分发简明易懂、图文并茂的宣传小册子等方式讲解孕期、分娩及产后的有关知识及注意事项。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zh-CN" smtClean="0"/>
              <a:t>www.pumpress.com.cn</a:t>
            </a:r>
            <a:endParaRPr lang="zh-CN" altLang="zh-CN"/>
          </a:p>
        </p:txBody>
      </p:sp>
      <p:pic>
        <p:nvPicPr>
          <p:cNvPr id="7172" name="Picture 4" descr="W02009091732671375818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3860800"/>
            <a:ext cx="3360738" cy="252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一、</a:t>
            </a:r>
            <a:r>
              <a:rPr lang="zh-CN" altLang="zh-CN" smtClean="0">
                <a:ea typeface="宋体" charset="-122"/>
              </a:rPr>
              <a:t>孕期妇女的保健与护理</a:t>
            </a:r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25538"/>
            <a:ext cx="8610600" cy="5122862"/>
          </a:xfrm>
        </p:spPr>
        <p:txBody>
          <a:bodyPr/>
          <a:lstStyle/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zh-CN" smtClean="0">
                <a:ea typeface="宋体" charset="-122"/>
              </a:rPr>
              <a:t>（二）孕期卫生指导</a:t>
            </a:r>
          </a:p>
          <a:p>
            <a:pPr>
              <a:spcBef>
                <a:spcPct val="0"/>
              </a:spcBef>
            </a:pPr>
            <a:r>
              <a:rPr lang="zh-CN" smtClean="0">
                <a:ea typeface="宋体" charset="-122"/>
              </a:rPr>
              <a:t>生理卫生指导</a:t>
            </a:r>
          </a:p>
          <a:p>
            <a:pPr lvl="1">
              <a:spcBef>
                <a:spcPct val="0"/>
              </a:spcBef>
            </a:pPr>
            <a:r>
              <a:rPr lang="zh-CN" smtClean="0">
                <a:latin typeface="Arial" charset="0"/>
                <a:ea typeface="宋体" charset="-122"/>
              </a:rPr>
              <a:t>个人卫生与衣着</a:t>
            </a:r>
          </a:p>
          <a:p>
            <a:pPr lvl="2">
              <a:spcBef>
                <a:spcPct val="0"/>
              </a:spcBef>
            </a:pPr>
            <a:r>
              <a:rPr lang="zh-CN" smtClean="0">
                <a:latin typeface="Arial" charset="0"/>
                <a:ea typeface="宋体" charset="-122"/>
              </a:rPr>
              <a:t>注意个人卫生，常洗澡，勤换内裤、避免盆浴，以防污水进入阴道造成逆行性感染，宜采用淋浴或擦浴</a:t>
            </a:r>
            <a:r>
              <a:rPr lang="zh-CN" altLang="en-US" smtClean="0">
                <a:latin typeface="Arial" charset="0"/>
                <a:ea typeface="宋体" charset="-122"/>
              </a:rPr>
              <a:t>。</a:t>
            </a:r>
            <a:endParaRPr lang="zh-CN" smtClean="0">
              <a:latin typeface="Arial" charset="0"/>
              <a:ea typeface="宋体" charset="-122"/>
            </a:endParaRPr>
          </a:p>
          <a:p>
            <a:pPr lvl="1">
              <a:spcBef>
                <a:spcPct val="0"/>
              </a:spcBef>
            </a:pPr>
            <a:r>
              <a:rPr lang="zh-CN" smtClean="0">
                <a:latin typeface="Arial" charset="0"/>
                <a:ea typeface="宋体" charset="-122"/>
              </a:rPr>
              <a:t>衣着宽松、舒适，不穿高跟鞋</a:t>
            </a:r>
            <a:r>
              <a:rPr lang="zh-CN" altLang="en-US" smtClean="0">
                <a:latin typeface="Arial" charset="0"/>
                <a:ea typeface="宋体" charset="-122"/>
              </a:rPr>
              <a:t>。</a:t>
            </a:r>
            <a:endParaRPr lang="zh-CN" smtClean="0">
              <a:latin typeface="Arial" charset="0"/>
              <a:ea typeface="宋体" charset="-122"/>
            </a:endParaRPr>
          </a:p>
          <a:p>
            <a:pPr>
              <a:spcBef>
                <a:spcPct val="0"/>
              </a:spcBef>
            </a:pPr>
            <a:endParaRPr lang="zh-CN" altLang="zh-CN" smtClean="0">
              <a:ea typeface="宋体" charset="-122"/>
            </a:endParaRPr>
          </a:p>
        </p:txBody>
      </p:sp>
      <p:sp>
        <p:nvSpPr>
          <p:cNvPr id="4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zh-CN" smtClean="0"/>
              <a:t>www.pumpress.com.cn</a:t>
            </a:r>
            <a:endParaRPr lang="zh-CN" altLang="zh-CN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"/>
          <p:cNvSpPr>
            <a:spLocks noGrp="1"/>
          </p:cNvSpPr>
          <p:nvPr>
            <p:ph type="title"/>
          </p:nvPr>
        </p:nvSpPr>
        <p:spPr>
          <a:xfrm>
            <a:off x="-1549400" y="260350"/>
            <a:ext cx="7561263" cy="647700"/>
          </a:xfrm>
        </p:spPr>
        <p:txBody>
          <a:bodyPr/>
          <a:lstStyle/>
          <a:p>
            <a:r>
              <a:rPr lang="zh-CN" altLang="en-US" sz="4000" smtClean="0">
                <a:ea typeface="宋体" charset="-122"/>
              </a:rPr>
              <a:t>学习目标</a:t>
            </a:r>
          </a:p>
        </p:txBody>
      </p:sp>
      <p:sp>
        <p:nvSpPr>
          <p:cNvPr id="4099" name="内容占位符 2"/>
          <p:cNvSpPr>
            <a:spLocks noGrp="1"/>
          </p:cNvSpPr>
          <p:nvPr>
            <p:ph idx="1"/>
          </p:nvPr>
        </p:nvSpPr>
        <p:spPr>
          <a:xfrm>
            <a:off x="304800" y="1196975"/>
            <a:ext cx="8659813" cy="5327650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i="1" smtClean="0">
                <a:solidFill>
                  <a:srgbClr val="FF0000"/>
                </a:solidFill>
                <a:ea typeface="宋体" charset="-122"/>
              </a:rPr>
              <a:t>掌握</a:t>
            </a:r>
            <a:endParaRPr lang="en-US" altLang="zh-CN" i="1" smtClean="0">
              <a:solidFill>
                <a:srgbClr val="FF0000"/>
              </a:solidFill>
              <a:ea typeface="宋体" charset="-122"/>
            </a:endParaRPr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zh-CN" altLang="zh-CN" sz="2400" smtClean="0">
                <a:latin typeface="Arial" charset="0"/>
                <a:ea typeface="宋体" charset="-122"/>
              </a:rPr>
              <a:t>社区儿童与青少年、老年人的常见健康问题及护理要点</a:t>
            </a:r>
            <a:r>
              <a:rPr lang="zh-CN" altLang="en-US" sz="2400" smtClean="0">
                <a:latin typeface="Arial" charset="0"/>
                <a:ea typeface="宋体" charset="-122"/>
              </a:rPr>
              <a:t>。</a:t>
            </a:r>
            <a:endParaRPr lang="en-US" altLang="zh-CN" sz="2400" smtClean="0">
              <a:latin typeface="Arial" charset="0"/>
              <a:ea typeface="宋体" charset="-122"/>
            </a:endParaRPr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zh-CN" altLang="zh-CN" sz="2400" smtClean="0">
                <a:latin typeface="Arial" charset="0"/>
                <a:ea typeface="宋体" charset="-122"/>
              </a:rPr>
              <a:t>对孕期妇女产前检查和孕期卫生的保健指导</a:t>
            </a:r>
            <a:r>
              <a:rPr lang="zh-CN" altLang="en-US" sz="2400" smtClean="0">
                <a:latin typeface="Arial" charset="0"/>
                <a:ea typeface="宋体" charset="-122"/>
              </a:rPr>
              <a:t>，</a:t>
            </a:r>
            <a:r>
              <a:rPr lang="zh-CN" altLang="zh-CN" sz="2400" smtClean="0">
                <a:latin typeface="Arial" charset="0"/>
                <a:ea typeface="宋体" charset="-122"/>
              </a:rPr>
              <a:t>孕晚期及产褥期妇女保健指导</a:t>
            </a:r>
            <a:r>
              <a:rPr lang="zh-CN" altLang="en-US" sz="2400" smtClean="0">
                <a:latin typeface="Arial" charset="0"/>
                <a:ea typeface="宋体" charset="-122"/>
              </a:rPr>
              <a:t>。</a:t>
            </a:r>
            <a:endParaRPr lang="en-US" altLang="zh-CN" sz="2400" smtClean="0">
              <a:latin typeface="Arial" charset="0"/>
              <a:ea typeface="宋体" charset="-122"/>
            </a:endParaRPr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zh-CN" altLang="zh-CN" sz="2400" smtClean="0">
                <a:latin typeface="Arial" charset="0"/>
                <a:ea typeface="宋体" charset="-122"/>
              </a:rPr>
              <a:t>对社区老年人实施健康管理的流程。</a:t>
            </a:r>
            <a:endParaRPr lang="zh-CN" altLang="en-US" sz="2400" smtClean="0">
              <a:solidFill>
                <a:schemeClr val="tx1"/>
              </a:solidFill>
              <a:latin typeface="Arial" charset="0"/>
              <a:ea typeface="宋体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i="1" smtClean="0">
                <a:solidFill>
                  <a:srgbClr val="692AA2"/>
                </a:solidFill>
                <a:ea typeface="宋体" charset="-122"/>
              </a:rPr>
              <a:t>熟悉</a:t>
            </a:r>
            <a:endParaRPr lang="en-US" altLang="zh-CN" i="1" smtClean="0">
              <a:solidFill>
                <a:srgbClr val="692AA2"/>
              </a:solidFill>
              <a:ea typeface="宋体" charset="-122"/>
            </a:endParaRPr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zh-CN" altLang="zh-CN" sz="2400" smtClean="0">
                <a:latin typeface="Arial" charset="0"/>
                <a:ea typeface="宋体" charset="-122"/>
              </a:rPr>
              <a:t>社区儿童与青少年、老年人的特点</a:t>
            </a:r>
            <a:r>
              <a:rPr lang="zh-CN" altLang="en-US" sz="2400" smtClean="0">
                <a:latin typeface="Arial" charset="0"/>
                <a:ea typeface="宋体" charset="-122"/>
              </a:rPr>
              <a:t>。</a:t>
            </a:r>
            <a:endParaRPr lang="en-US" altLang="zh-CN" sz="2400" smtClean="0">
              <a:latin typeface="Arial" charset="0"/>
              <a:ea typeface="宋体" charset="-122"/>
            </a:endParaRPr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zh-CN" altLang="zh-CN" sz="2400" smtClean="0">
                <a:latin typeface="Arial" charset="0"/>
                <a:ea typeface="宋体" charset="-122"/>
              </a:rPr>
              <a:t>孕期用药和性生活指导及孕妇营养指导</a:t>
            </a:r>
            <a:r>
              <a:rPr lang="zh-CN" altLang="en-US" sz="2400" smtClean="0">
                <a:latin typeface="Arial" charset="0"/>
                <a:ea typeface="宋体" charset="-122"/>
              </a:rPr>
              <a:t>。</a:t>
            </a:r>
            <a:endParaRPr lang="zh-CN" altLang="en-US" smtClean="0">
              <a:latin typeface="Arial" charset="0"/>
              <a:ea typeface="宋体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i="1" smtClean="0">
                <a:solidFill>
                  <a:srgbClr val="FF6600"/>
                </a:solidFill>
                <a:ea typeface="宋体" charset="-122"/>
              </a:rPr>
              <a:t>了解</a:t>
            </a:r>
            <a:endParaRPr lang="en-US" altLang="zh-CN" i="1" smtClean="0">
              <a:solidFill>
                <a:srgbClr val="FF6600"/>
              </a:solidFill>
              <a:ea typeface="宋体" charset="-122"/>
            </a:endParaRPr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zh-CN" altLang="zh-CN" sz="2400" smtClean="0">
                <a:latin typeface="Arial" charset="0"/>
                <a:ea typeface="宋体" charset="-122"/>
              </a:rPr>
              <a:t>社区儿童与青少年、老年人的保健与护理的意义</a:t>
            </a:r>
            <a:r>
              <a:rPr lang="zh-CN" altLang="en-US" sz="2400" smtClean="0">
                <a:latin typeface="Arial" charset="0"/>
                <a:ea typeface="宋体" charset="-122"/>
              </a:rPr>
              <a:t>。</a:t>
            </a:r>
            <a:endParaRPr lang="en-US" altLang="zh-CN" sz="2400" smtClean="0">
              <a:latin typeface="Arial" charset="0"/>
              <a:ea typeface="宋体" charset="-122"/>
            </a:endParaRPr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zh-CN" altLang="zh-CN" sz="2400" smtClean="0">
                <a:latin typeface="Arial" charset="0"/>
                <a:ea typeface="宋体" charset="-122"/>
              </a:rPr>
              <a:t>妊娠常见合并症的护理</a:t>
            </a:r>
            <a:r>
              <a:rPr lang="zh-CN" altLang="en-US" sz="2400" smtClean="0">
                <a:latin typeface="Arial" charset="0"/>
                <a:ea typeface="宋体" charset="-122"/>
              </a:rPr>
              <a:t>。</a:t>
            </a:r>
            <a:endParaRPr lang="zh-CN" altLang="zh-CN" sz="2400" smtClean="0">
              <a:latin typeface="Arial" charset="0"/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zh-CN"/>
              <a:t>www.pumpress.com.cn</a:t>
            </a:r>
            <a:endParaRPr lang="zh-CN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一、</a:t>
            </a:r>
            <a:r>
              <a:rPr lang="zh-CN" altLang="zh-CN" smtClean="0">
                <a:ea typeface="宋体" charset="-122"/>
              </a:rPr>
              <a:t>孕期妇女的保健与护理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125538"/>
            <a:ext cx="8736012" cy="5399087"/>
          </a:xfrm>
        </p:spPr>
        <p:txBody>
          <a:bodyPr/>
          <a:lstStyle/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zh-CN" altLang="zh-CN" dirty="0" smtClean="0">
                <a:ea typeface="宋体" charset="-122"/>
              </a:rPr>
              <a:t>（二）孕期卫生指导</a:t>
            </a:r>
          </a:p>
          <a:p>
            <a:pPr>
              <a:spcBef>
                <a:spcPct val="0"/>
              </a:spcBef>
            </a:pPr>
            <a:r>
              <a:rPr lang="zh-CN" altLang="zh-CN" dirty="0" smtClean="0">
                <a:ea typeface="宋体" charset="-122"/>
              </a:rPr>
              <a:t>生理卫生指导</a:t>
            </a:r>
          </a:p>
          <a:p>
            <a:pPr lvl="1">
              <a:spcBef>
                <a:spcPct val="0"/>
              </a:spcBef>
            </a:pPr>
            <a:r>
              <a:rPr lang="zh-CN" dirty="0" smtClean="0">
                <a:latin typeface="Arial" charset="0"/>
                <a:ea typeface="宋体" charset="-122"/>
              </a:rPr>
              <a:t>休息与睡眠</a:t>
            </a:r>
            <a:endParaRPr lang="en-US" altLang="zh-CN" dirty="0" smtClean="0">
              <a:latin typeface="Arial" charset="0"/>
              <a:ea typeface="宋体" charset="-122"/>
            </a:endParaRPr>
          </a:p>
          <a:p>
            <a:pPr lvl="2">
              <a:lnSpc>
                <a:spcPct val="100000"/>
              </a:lnSpc>
              <a:spcBef>
                <a:spcPct val="0"/>
              </a:spcBef>
            </a:pPr>
            <a:r>
              <a:rPr lang="zh-CN" dirty="0" smtClean="0">
                <a:latin typeface="Arial" charset="0"/>
                <a:ea typeface="宋体" charset="-122"/>
              </a:rPr>
              <a:t>注意休息，晚上要睡足</a:t>
            </a:r>
            <a:r>
              <a:rPr lang="zh-CN" altLang="zh-CN" dirty="0" smtClean="0">
                <a:latin typeface="Arial" charset="0"/>
                <a:ea typeface="宋体" charset="-122"/>
              </a:rPr>
              <a:t>8~9</a:t>
            </a:r>
            <a:r>
              <a:rPr lang="zh-CN" dirty="0" smtClean="0">
                <a:latin typeface="Arial" charset="0"/>
                <a:ea typeface="宋体" charset="-122"/>
              </a:rPr>
              <a:t>个小时外，中午最好也能休息</a:t>
            </a:r>
            <a:r>
              <a:rPr lang="zh-CN" altLang="zh-CN" dirty="0" smtClean="0">
                <a:latin typeface="Arial" charset="0"/>
                <a:ea typeface="宋体" charset="-122"/>
              </a:rPr>
              <a:t>1~</a:t>
            </a:r>
            <a:r>
              <a:rPr lang="zh-CN" altLang="zh-CN" dirty="0" smtClean="0">
                <a:latin typeface="Arial" charset="0"/>
                <a:ea typeface="宋体" charset="-122"/>
              </a:rPr>
              <a:t>2</a:t>
            </a:r>
            <a:r>
              <a:rPr lang="zh-CN" dirty="0" smtClean="0">
                <a:latin typeface="Arial" charset="0"/>
                <a:ea typeface="宋体" charset="-122"/>
              </a:rPr>
              <a:t>个小时。</a:t>
            </a:r>
            <a:endParaRPr lang="en-US" altLang="zh-CN" dirty="0" smtClean="0">
              <a:latin typeface="Arial" charset="0"/>
              <a:ea typeface="宋体" charset="-122"/>
            </a:endParaRPr>
          </a:p>
          <a:p>
            <a:pPr lvl="2">
              <a:lnSpc>
                <a:spcPct val="100000"/>
              </a:lnSpc>
              <a:spcBef>
                <a:spcPct val="0"/>
              </a:spcBef>
            </a:pPr>
            <a:r>
              <a:rPr lang="zh-CN" dirty="0" smtClean="0">
                <a:latin typeface="Arial" charset="0"/>
                <a:ea typeface="宋体" charset="-122"/>
              </a:rPr>
              <a:t>睡觉的姿势应采取侧卧位，尽可能采取左侧卧位。</a:t>
            </a:r>
            <a:endParaRPr lang="en-US" altLang="zh-CN" dirty="0" smtClean="0">
              <a:latin typeface="Arial" charset="0"/>
              <a:ea typeface="宋体" charset="-122"/>
            </a:endParaRPr>
          </a:p>
          <a:p>
            <a:pPr lvl="1">
              <a:spcBef>
                <a:spcPct val="0"/>
              </a:spcBef>
            </a:pPr>
            <a:r>
              <a:rPr lang="zh-CN" dirty="0" smtClean="0">
                <a:latin typeface="Arial" charset="0"/>
                <a:ea typeface="宋体" charset="-122"/>
              </a:rPr>
              <a:t>工作与运动</a:t>
            </a:r>
            <a:endParaRPr lang="en-US" altLang="zh-CN" dirty="0" smtClean="0">
              <a:latin typeface="Arial" charset="0"/>
              <a:ea typeface="宋体" charset="-122"/>
            </a:endParaRPr>
          </a:p>
          <a:p>
            <a:pPr lvl="2">
              <a:lnSpc>
                <a:spcPct val="100000"/>
              </a:lnSpc>
              <a:spcBef>
                <a:spcPct val="0"/>
              </a:spcBef>
            </a:pPr>
            <a:r>
              <a:rPr lang="zh-CN" dirty="0" smtClean="0">
                <a:latin typeface="Arial" charset="0"/>
                <a:ea typeface="宋体" charset="-122"/>
              </a:rPr>
              <a:t>适量适当的活动</a:t>
            </a:r>
            <a:r>
              <a:rPr lang="zh-CN" altLang="en-US" dirty="0" smtClean="0">
                <a:latin typeface="Arial" charset="0"/>
                <a:ea typeface="宋体" charset="-122"/>
              </a:rPr>
              <a:t>，</a:t>
            </a:r>
            <a:r>
              <a:rPr lang="zh-CN" dirty="0" smtClean="0">
                <a:latin typeface="Arial" charset="0"/>
                <a:ea typeface="宋体" charset="-122"/>
              </a:rPr>
              <a:t>如散步、简单的家务等</a:t>
            </a:r>
            <a:endParaRPr lang="en-US" altLang="zh-CN" dirty="0" smtClean="0">
              <a:latin typeface="Arial" charset="0"/>
              <a:ea typeface="宋体" charset="-122"/>
            </a:endParaRPr>
          </a:p>
          <a:p>
            <a:pPr lvl="2">
              <a:lnSpc>
                <a:spcPct val="100000"/>
              </a:lnSpc>
              <a:spcBef>
                <a:spcPct val="0"/>
              </a:spcBef>
            </a:pPr>
            <a:r>
              <a:rPr lang="zh-CN" dirty="0" smtClean="0">
                <a:latin typeface="Arial" charset="0"/>
                <a:ea typeface="宋体" charset="-122"/>
              </a:rPr>
              <a:t>可以参加正常的工作。但是要避免重体力劳动和接触有害物质。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一、</a:t>
            </a:r>
            <a:r>
              <a:rPr lang="zh-CN" altLang="zh-CN" smtClean="0">
                <a:ea typeface="宋体" charset="-122"/>
              </a:rPr>
              <a:t>孕期妇女的保健与护理</a:t>
            </a:r>
          </a:p>
        </p:txBody>
      </p:sp>
      <p:pic>
        <p:nvPicPr>
          <p:cNvPr id="10245" name="Picture 5" descr="2009-04-20-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43663" y="3284538"/>
            <a:ext cx="1751012" cy="2466975"/>
          </a:xfrm>
        </p:spPr>
      </p:pic>
      <p:sp>
        <p:nvSpPr>
          <p:cNvPr id="6" name="日期占位符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zh-CN" smtClean="0"/>
              <a:t>www.pumpress.com.cn</a:t>
            </a:r>
            <a:endParaRPr lang="zh-CN" altLang="zh-CN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55650" y="1268413"/>
            <a:ext cx="6408738" cy="48768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zh-CN" altLang="zh-CN" sz="3200" smtClean="0">
                <a:solidFill>
                  <a:schemeClr val="tx1"/>
                </a:solidFill>
                <a:ea typeface="宋体" charset="-122"/>
              </a:rPr>
              <a:t>（二）孕期卫生指导</a:t>
            </a:r>
          </a:p>
          <a:p>
            <a:pPr>
              <a:lnSpc>
                <a:spcPct val="150000"/>
              </a:lnSpc>
            </a:pPr>
            <a:r>
              <a:rPr lang="zh-CN" altLang="zh-CN" smtClean="0">
                <a:solidFill>
                  <a:schemeClr val="tx1"/>
                </a:solidFill>
                <a:ea typeface="宋体" charset="-122"/>
              </a:rPr>
              <a:t>生理卫生指导</a:t>
            </a:r>
          </a:p>
          <a:p>
            <a:pPr lvl="1">
              <a:lnSpc>
                <a:spcPct val="150000"/>
              </a:lnSpc>
            </a:pPr>
            <a:r>
              <a:rPr lang="zh-CN" sz="2800" b="1" smtClean="0">
                <a:latin typeface="Arial" charset="0"/>
                <a:ea typeface="宋体" charset="-122"/>
              </a:rPr>
              <a:t>口腔保健：良好的口腔卫生</a:t>
            </a:r>
            <a:endParaRPr lang="en-US" altLang="zh-CN" sz="2800" b="1" smtClean="0">
              <a:latin typeface="Arial" charset="0"/>
              <a:ea typeface="宋体" charset="-122"/>
            </a:endParaRPr>
          </a:p>
          <a:p>
            <a:pPr lvl="1">
              <a:lnSpc>
                <a:spcPct val="150000"/>
              </a:lnSpc>
            </a:pPr>
            <a:r>
              <a:rPr lang="zh-CN" altLang="en-US" sz="2800" b="1" smtClean="0">
                <a:latin typeface="Arial" charset="0"/>
                <a:ea typeface="宋体" charset="-122"/>
              </a:rPr>
              <a:t>乳房护理：为哺乳做准备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一、</a:t>
            </a:r>
            <a:r>
              <a:rPr lang="zh-CN" altLang="zh-CN" smtClean="0">
                <a:ea typeface="宋体" charset="-122"/>
              </a:rPr>
              <a:t>孕期妇女的保健与护理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196975"/>
            <a:ext cx="8785225" cy="5327650"/>
          </a:xfrm>
        </p:spPr>
        <p:txBody>
          <a:bodyPr/>
          <a:lstStyle/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zh-CN" altLang="zh-CN" dirty="0" smtClean="0">
                <a:ea typeface="宋体" charset="-122"/>
              </a:rPr>
              <a:t>（二）孕期卫生指导</a:t>
            </a:r>
          </a:p>
          <a:p>
            <a:pPr>
              <a:spcBef>
                <a:spcPct val="0"/>
              </a:spcBef>
            </a:pPr>
            <a:r>
              <a:rPr lang="zh-CN" sz="2800" dirty="0" smtClean="0">
                <a:ea typeface="宋体" charset="-122"/>
              </a:rPr>
              <a:t>心理卫生指导</a:t>
            </a:r>
          </a:p>
          <a:p>
            <a:pPr lvl="1">
              <a:lnSpc>
                <a:spcPct val="100000"/>
              </a:lnSpc>
              <a:spcBef>
                <a:spcPct val="0"/>
              </a:spcBef>
            </a:pPr>
            <a:r>
              <a:rPr lang="zh-CN" dirty="0" smtClean="0">
                <a:latin typeface="Arial" charset="0"/>
                <a:ea typeface="宋体" charset="-122"/>
              </a:rPr>
              <a:t>孕早期：初期妊娠妇女的心理反应较为强烈，感情丰富，如</a:t>
            </a:r>
            <a:r>
              <a:rPr lang="zh-CN" dirty="0" smtClean="0">
                <a:latin typeface="Arial" charset="0"/>
                <a:ea typeface="宋体" charset="-122"/>
              </a:rPr>
              <a:t>矛盾</a:t>
            </a:r>
            <a:r>
              <a:rPr lang="zh-CN" altLang="en-US" dirty="0" smtClean="0">
                <a:latin typeface="Arial" charset="0"/>
                <a:ea typeface="宋体" charset="-122"/>
              </a:rPr>
              <a:t>、</a:t>
            </a:r>
            <a:r>
              <a:rPr lang="zh-CN" dirty="0" smtClean="0">
                <a:latin typeface="Arial" charset="0"/>
                <a:ea typeface="宋体" charset="-122"/>
              </a:rPr>
              <a:t>恐怖</a:t>
            </a:r>
            <a:r>
              <a:rPr lang="zh-CN" dirty="0" smtClean="0">
                <a:latin typeface="Arial" charset="0"/>
                <a:ea typeface="宋体" charset="-122"/>
              </a:rPr>
              <a:t>、</a:t>
            </a:r>
            <a:r>
              <a:rPr lang="zh-CN" dirty="0" smtClean="0">
                <a:latin typeface="Arial" charset="0"/>
                <a:ea typeface="宋体" charset="-122"/>
              </a:rPr>
              <a:t>焦虑</a:t>
            </a:r>
            <a:r>
              <a:rPr lang="zh-CN" altLang="en-US" dirty="0" smtClean="0">
                <a:latin typeface="Arial" charset="0"/>
                <a:ea typeface="宋体" charset="-122"/>
              </a:rPr>
              <a:t>、</a:t>
            </a:r>
            <a:r>
              <a:rPr lang="zh-CN" dirty="0" smtClean="0">
                <a:latin typeface="Arial" charset="0"/>
                <a:ea typeface="宋体" charset="-122"/>
              </a:rPr>
              <a:t>将信将疑</a:t>
            </a:r>
            <a:r>
              <a:rPr lang="zh-CN" dirty="0" smtClean="0">
                <a:latin typeface="Arial" charset="0"/>
                <a:ea typeface="宋体" charset="-122"/>
              </a:rPr>
              <a:t>或内向性等</a:t>
            </a:r>
            <a:r>
              <a:rPr lang="zh-CN" altLang="en-US" dirty="0" smtClean="0">
                <a:latin typeface="Arial" charset="0"/>
                <a:ea typeface="宋体" charset="-122"/>
              </a:rPr>
              <a:t>。</a:t>
            </a:r>
            <a:endParaRPr lang="en-US" altLang="zh-CN" dirty="0" smtClean="0">
              <a:latin typeface="Arial" charset="0"/>
              <a:ea typeface="宋体" charset="-122"/>
            </a:endParaRPr>
          </a:p>
          <a:p>
            <a:pPr lvl="1">
              <a:lnSpc>
                <a:spcPct val="100000"/>
              </a:lnSpc>
              <a:spcBef>
                <a:spcPct val="0"/>
              </a:spcBef>
            </a:pPr>
            <a:r>
              <a:rPr lang="zh-CN" dirty="0" smtClean="0">
                <a:latin typeface="Arial" charset="0"/>
                <a:ea typeface="宋体" charset="-122"/>
              </a:rPr>
              <a:t>孕中期：此期由于身体不适症状消失，孕妇身体已渐渐走入正轨，这是一个相对比较稳定的时期</a:t>
            </a:r>
            <a:r>
              <a:rPr lang="zh-CN" altLang="en-US" dirty="0" smtClean="0">
                <a:latin typeface="Arial" charset="0"/>
                <a:ea typeface="宋体" charset="-122"/>
              </a:rPr>
              <a:t>。</a:t>
            </a:r>
            <a:endParaRPr lang="en-US" altLang="zh-CN" dirty="0" smtClean="0">
              <a:latin typeface="Arial" charset="0"/>
              <a:ea typeface="宋体" charset="-122"/>
            </a:endParaRPr>
          </a:p>
          <a:p>
            <a:pPr lvl="1">
              <a:lnSpc>
                <a:spcPct val="100000"/>
              </a:lnSpc>
              <a:spcBef>
                <a:spcPct val="0"/>
              </a:spcBef>
            </a:pPr>
            <a:r>
              <a:rPr lang="zh-CN" dirty="0" smtClean="0">
                <a:latin typeface="Arial" charset="0"/>
                <a:ea typeface="宋体" charset="-122"/>
              </a:rPr>
              <a:t>孕晚期：由于怀孕腹部膨大，压迫下肢，活动不能随心所欲，加之子宫压迫症状出现尿频、便秘等不适症状，此期孕妇会感到自己很脆弱易受伤害</a:t>
            </a:r>
            <a:r>
              <a:rPr lang="zh-CN" altLang="en-US" dirty="0" smtClean="0">
                <a:latin typeface="Arial" charset="0"/>
                <a:ea typeface="宋体" charset="-122"/>
              </a:rPr>
              <a:t>。</a:t>
            </a:r>
            <a:endParaRPr lang="zh-CN" dirty="0" smtClean="0">
              <a:latin typeface="Arial" charset="0"/>
              <a:ea typeface="宋体" charset="-122"/>
            </a:endParaRPr>
          </a:p>
          <a:p>
            <a:pPr>
              <a:spcBef>
                <a:spcPct val="0"/>
              </a:spcBef>
            </a:pPr>
            <a:endParaRPr lang="zh-CN" altLang="zh-CN" dirty="0" smtClean="0">
              <a:ea typeface="宋体" charset="-122"/>
            </a:endParaRPr>
          </a:p>
        </p:txBody>
      </p:sp>
      <p:sp>
        <p:nvSpPr>
          <p:cNvPr id="4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zh-CN" smtClean="0"/>
              <a:t>www.pumpress.com.cn</a:t>
            </a:r>
            <a:endParaRPr lang="zh-CN" altLang="zh-CN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一、</a:t>
            </a:r>
            <a:r>
              <a:rPr lang="zh-CN" altLang="zh-CN" smtClean="0">
                <a:ea typeface="宋体" charset="-122"/>
              </a:rPr>
              <a:t>孕期妇女的保健与护理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68413"/>
            <a:ext cx="8610600" cy="4979987"/>
          </a:xfrm>
        </p:spPr>
        <p:txBody>
          <a:bodyPr/>
          <a:lstStyle/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zh-CN" smtClean="0">
                <a:ea typeface="宋体" charset="-122"/>
              </a:rPr>
              <a:t>（三）孕期用药与性生活指导</a:t>
            </a:r>
            <a:endParaRPr lang="en-US" altLang="zh-CN" smtClean="0">
              <a:ea typeface="宋体" charset="-122"/>
            </a:endParaRPr>
          </a:p>
          <a:p>
            <a:pPr>
              <a:spcBef>
                <a:spcPct val="0"/>
              </a:spcBef>
            </a:pPr>
            <a:r>
              <a:rPr lang="zh-CN" altLang="en-US" smtClean="0">
                <a:ea typeface="宋体" charset="-122"/>
              </a:rPr>
              <a:t>用药指导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zh-CN" smtClean="0"/>
              <a:t>www.pumpress.com.cn</a:t>
            </a:r>
            <a:endParaRPr lang="zh-CN" altLang="zh-CN"/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755650" y="2852738"/>
            <a:ext cx="67659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慎用        忌用       禁用</a:t>
            </a:r>
            <a:endParaRPr lang="zh-CN" altLang="en-US" sz="3200"/>
          </a:p>
        </p:txBody>
      </p:sp>
      <p:sp>
        <p:nvSpPr>
          <p:cNvPr id="12293" name="AutoShape 5"/>
          <p:cNvSpPr>
            <a:spLocks/>
          </p:cNvSpPr>
          <p:nvPr/>
        </p:nvSpPr>
        <p:spPr bwMode="auto">
          <a:xfrm>
            <a:off x="4716463" y="4292600"/>
            <a:ext cx="2736850" cy="1512888"/>
          </a:xfrm>
          <a:prstGeom prst="borderCallout1">
            <a:avLst>
              <a:gd name="adj1" fmla="val -3190"/>
              <a:gd name="adj2" fmla="val 45981"/>
              <a:gd name="adj3" fmla="val -65815"/>
              <a:gd name="adj4" fmla="val 45718"/>
            </a:avLst>
          </a:prstGeom>
          <a:solidFill>
            <a:srgbClr val="FFFF99">
              <a:alpha val="54901"/>
            </a:srgb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sz="3200">
                <a:ea typeface="黑体" pitchFamily="49" charset="-122"/>
              </a:rPr>
              <a:t>抗肿瘤药</a:t>
            </a:r>
          </a:p>
          <a:p>
            <a:pPr algn="ctr"/>
            <a:r>
              <a:rPr lang="zh-CN" sz="3200">
                <a:ea typeface="黑体" pitchFamily="49" charset="-122"/>
              </a:rPr>
              <a:t>激素类</a:t>
            </a:r>
          </a:p>
          <a:p>
            <a:pPr algn="ctr"/>
            <a:r>
              <a:rPr lang="zh-CN" sz="3200">
                <a:ea typeface="黑体" pitchFamily="49" charset="-122"/>
              </a:rPr>
              <a:t>解热镇痛药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 rot="-1409421">
            <a:off x="193675" y="3721100"/>
            <a:ext cx="30575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4000">
                <a:solidFill>
                  <a:srgbClr val="FF0000"/>
                </a:solidFill>
                <a:ea typeface="华文行楷"/>
                <a:cs typeface="华文行楷"/>
              </a:rPr>
              <a:t>孕早期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 rot="2006767">
            <a:off x="2192338" y="4241800"/>
            <a:ext cx="23764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4000">
                <a:solidFill>
                  <a:srgbClr val="FF0000"/>
                </a:solidFill>
                <a:ea typeface="华文行楷"/>
                <a:cs typeface="华文行楷"/>
              </a:rPr>
              <a:t>遵医嘱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nimBg="1" autoUpdateAnimBg="0"/>
      <p:bldP spid="12294" grpId="0" autoUpdateAnimBg="0"/>
      <p:bldP spid="12295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一、</a:t>
            </a:r>
            <a:r>
              <a:rPr lang="zh-CN" altLang="zh-CN" smtClean="0">
                <a:ea typeface="宋体" charset="-122"/>
              </a:rPr>
              <a:t>孕期妇女的保健与护理</a:t>
            </a:r>
          </a:p>
        </p:txBody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68413"/>
            <a:ext cx="8610600" cy="4979987"/>
          </a:xfrm>
        </p:spPr>
        <p:txBody>
          <a:bodyPr/>
          <a:lstStyle/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zh-CN" altLang="zh-CN" smtClean="0">
                <a:ea typeface="宋体" charset="-122"/>
              </a:rPr>
              <a:t>（三）孕期用药与性生活指导</a:t>
            </a:r>
            <a:endParaRPr lang="en-US" altLang="zh-CN" smtClean="0">
              <a:ea typeface="宋体" charset="-122"/>
            </a:endParaRPr>
          </a:p>
          <a:p>
            <a:pPr>
              <a:spcBef>
                <a:spcPct val="0"/>
              </a:spcBef>
            </a:pPr>
            <a:r>
              <a:rPr lang="zh-CN" smtClean="0">
                <a:ea typeface="宋体" charset="-122"/>
              </a:rPr>
              <a:t>孕期性生活指导</a:t>
            </a:r>
          </a:p>
          <a:p>
            <a:pPr>
              <a:spcBef>
                <a:spcPct val="0"/>
              </a:spcBef>
            </a:pPr>
            <a:endParaRPr lang="zh-CN" smtClean="0">
              <a:ea typeface="宋体" charset="-122"/>
            </a:endParaRPr>
          </a:p>
          <a:p>
            <a:pPr>
              <a:spcBef>
                <a:spcPct val="0"/>
              </a:spcBef>
            </a:pPr>
            <a:endParaRPr lang="zh-CN" smtClean="0">
              <a:ea typeface="宋体" charset="-122"/>
            </a:endParaRPr>
          </a:p>
          <a:p>
            <a:pPr>
              <a:spcBef>
                <a:spcPct val="0"/>
              </a:spcBef>
            </a:pPr>
            <a:endParaRPr lang="zh-CN" altLang="zh-CN" smtClean="0">
              <a:ea typeface="宋体" charset="-122"/>
            </a:endParaRPr>
          </a:p>
        </p:txBody>
      </p:sp>
      <p:sp>
        <p:nvSpPr>
          <p:cNvPr id="7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zh-CN" smtClean="0"/>
              <a:t>www.pumpress.com.cn</a:t>
            </a:r>
            <a:endParaRPr lang="zh-CN" altLang="zh-CN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187450" y="2781300"/>
            <a:ext cx="2519363" cy="250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20000"/>
              </a:lnSpc>
            </a:pPr>
            <a:r>
              <a:rPr lang="zh-CN" sz="3600">
                <a:latin typeface="黑体" pitchFamily="49" charset="-122"/>
                <a:ea typeface="黑体" pitchFamily="49" charset="-122"/>
              </a:rPr>
              <a:t>孕</a:t>
            </a:r>
            <a:r>
              <a:rPr lang="zh-CN" altLang="zh-CN" sz="3600">
                <a:latin typeface="黑体" pitchFamily="49" charset="-122"/>
                <a:ea typeface="黑体" pitchFamily="49" charset="-122"/>
              </a:rPr>
              <a:t>12</a:t>
            </a:r>
            <a:r>
              <a:rPr lang="zh-CN" altLang="en-US" sz="3600">
                <a:latin typeface="黑体" pitchFamily="49" charset="-122"/>
                <a:ea typeface="黑体" pitchFamily="49" charset="-122"/>
              </a:rPr>
              <a:t>周</a:t>
            </a:r>
            <a:r>
              <a:rPr lang="zh-CN" sz="3600">
                <a:latin typeface="黑体" pitchFamily="49" charset="-122"/>
                <a:ea typeface="黑体" pitchFamily="49" charset="-122"/>
              </a:rPr>
              <a:t>以前</a:t>
            </a:r>
          </a:p>
          <a:p>
            <a:pPr>
              <a:lnSpc>
                <a:spcPct val="220000"/>
              </a:lnSpc>
            </a:pPr>
            <a:r>
              <a:rPr lang="zh-CN" sz="3600">
                <a:latin typeface="黑体" pitchFamily="49" charset="-122"/>
                <a:ea typeface="黑体" pitchFamily="49" charset="-122"/>
              </a:rPr>
              <a:t>孕</a:t>
            </a:r>
            <a:r>
              <a:rPr lang="zh-CN" altLang="zh-CN" sz="3600">
                <a:latin typeface="黑体" pitchFamily="49" charset="-122"/>
                <a:ea typeface="黑体" pitchFamily="49" charset="-122"/>
              </a:rPr>
              <a:t>28</a:t>
            </a:r>
            <a:r>
              <a:rPr lang="zh-CN" altLang="en-US" sz="3600">
                <a:latin typeface="黑体" pitchFamily="49" charset="-122"/>
                <a:ea typeface="黑体" pitchFamily="49" charset="-122"/>
              </a:rPr>
              <a:t>周</a:t>
            </a:r>
            <a:r>
              <a:rPr lang="zh-CN" sz="3600">
                <a:latin typeface="黑体" pitchFamily="49" charset="-122"/>
                <a:ea typeface="黑体" pitchFamily="49" charset="-122"/>
              </a:rPr>
              <a:t>以后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572000" y="3789363"/>
            <a:ext cx="25939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600">
                <a:latin typeface="黑体" pitchFamily="49" charset="-122"/>
                <a:ea typeface="黑体" pitchFamily="49" charset="-122"/>
              </a:rPr>
              <a:t>避免性生活</a:t>
            </a:r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auto">
          <a:xfrm>
            <a:off x="3419475" y="3789363"/>
            <a:ext cx="1152525" cy="719137"/>
          </a:xfrm>
          <a:custGeom>
            <a:avLst/>
            <a:gdLst>
              <a:gd name="T0" fmla="*/ 864096 w 21600"/>
              <a:gd name="T1" fmla="*/ 0 h 21600"/>
              <a:gd name="T2" fmla="*/ 0 w 21600"/>
              <a:gd name="T3" fmla="*/ 360040 h 21600"/>
              <a:gd name="T4" fmla="*/ 864096 w 21600"/>
              <a:gd name="T5" fmla="*/ 720080 h 21600"/>
              <a:gd name="T6" fmla="*/ 1152128 w 21600"/>
              <a:gd name="T7" fmla="*/ 36004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99">
              <a:alpha val="54117"/>
            </a:srgbClr>
          </a:solidFill>
          <a:ln w="9525" cap="flat" cmpd="sng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utoUpdateAnimBg="0"/>
      <p:bldP spid="13317" grpId="0" autoUpdateAnimBg="0"/>
      <p:bldP spid="133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一、</a:t>
            </a:r>
            <a:r>
              <a:rPr lang="zh-CN" altLang="zh-CN" smtClean="0">
                <a:ea typeface="宋体" charset="-122"/>
              </a:rPr>
              <a:t>孕期妇女的保健与护理</a:t>
            </a:r>
          </a:p>
        </p:txBody>
      </p:sp>
      <p:pic>
        <p:nvPicPr>
          <p:cNvPr id="14347" name="Picture 11" descr="vo87flh930e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8263" y="4221163"/>
            <a:ext cx="3657600" cy="1957387"/>
          </a:xfrm>
        </p:spPr>
      </p:pic>
      <p:sp>
        <p:nvSpPr>
          <p:cNvPr id="12" name="日期占位符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zh-CN" smtClean="0"/>
              <a:t>www.pumpress.com.cn</a:t>
            </a:r>
            <a:endParaRPr lang="zh-CN" altLang="zh-CN"/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23850" y="1196975"/>
            <a:ext cx="7704138" cy="5051425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zh-CN" altLang="en-US" sz="3200" smtClean="0">
                <a:solidFill>
                  <a:schemeClr val="tx1"/>
                </a:solidFill>
                <a:ea typeface="宋体" charset="-122"/>
              </a:rPr>
              <a:t>（四）</a:t>
            </a:r>
            <a:r>
              <a:rPr lang="zh-CN" altLang="zh-CN" sz="3200" smtClean="0">
                <a:solidFill>
                  <a:schemeClr val="tx1"/>
                </a:solidFill>
                <a:ea typeface="宋体" charset="-122"/>
              </a:rPr>
              <a:t>孕期自我监护方法指导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539750" y="2636838"/>
            <a:ext cx="18002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sz="3200">
                <a:ea typeface="黑体" pitchFamily="49" charset="-122"/>
              </a:rPr>
              <a:t>数胎动</a:t>
            </a:r>
          </a:p>
        </p:txBody>
      </p:sp>
      <p:sp>
        <p:nvSpPr>
          <p:cNvPr id="38918" name="Text Box 5"/>
          <p:cNvSpPr txBox="1">
            <a:spLocks noChangeArrowheads="1"/>
          </p:cNvSpPr>
          <p:nvPr/>
        </p:nvSpPr>
        <p:spPr bwMode="auto">
          <a:xfrm>
            <a:off x="2484438" y="1989138"/>
            <a:ext cx="59039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3200" dirty="0">
                <a:latin typeface="黑体" pitchFamily="49" charset="-122"/>
                <a:ea typeface="黑体" pitchFamily="49" charset="-122"/>
              </a:rPr>
              <a:t>18</a:t>
            </a:r>
            <a:r>
              <a:rPr lang="zh-CN" altLang="zh-CN" dirty="0"/>
              <a:t>～</a:t>
            </a:r>
            <a:r>
              <a:rPr lang="zh-CN" altLang="zh-CN" sz="3200" dirty="0">
                <a:latin typeface="黑体" pitchFamily="49" charset="-122"/>
                <a:ea typeface="黑体" pitchFamily="49" charset="-122"/>
              </a:rPr>
              <a:t>20</a:t>
            </a:r>
            <a:r>
              <a:rPr lang="zh-CN" altLang="en-US" sz="3200" dirty="0">
                <a:latin typeface="黑体" pitchFamily="49" charset="-122"/>
                <a:ea typeface="黑体" pitchFamily="49" charset="-122"/>
              </a:rPr>
              <a:t>周</a:t>
            </a:r>
            <a:r>
              <a:rPr lang="zh-CN" sz="3200" dirty="0">
                <a:latin typeface="黑体" pitchFamily="49" charset="-122"/>
                <a:ea typeface="黑体" pitchFamily="49" charset="-122"/>
              </a:rPr>
              <a:t>开始胎动；</a:t>
            </a:r>
            <a:r>
              <a:rPr lang="zh-CN" altLang="zh-CN" sz="3200" dirty="0"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zh-CN" dirty="0"/>
              <a:t>～</a:t>
            </a:r>
            <a:r>
              <a:rPr lang="zh-CN" altLang="zh-CN" sz="3200" dirty="0">
                <a:latin typeface="黑体" pitchFamily="49" charset="-122"/>
                <a:ea typeface="黑体" pitchFamily="49" charset="-122"/>
              </a:rPr>
              <a:t>5</a:t>
            </a:r>
            <a:r>
              <a:rPr lang="zh-CN" sz="3200" dirty="0">
                <a:latin typeface="黑体" pitchFamily="49" charset="-122"/>
                <a:ea typeface="黑体" pitchFamily="49" charset="-122"/>
              </a:rPr>
              <a:t>次</a:t>
            </a:r>
            <a:r>
              <a:rPr lang="zh-CN" altLang="zh-CN" sz="3200" dirty="0">
                <a:latin typeface="黑体" pitchFamily="49" charset="-122"/>
                <a:ea typeface="黑体" pitchFamily="49" charset="-122"/>
              </a:rPr>
              <a:t>/</a:t>
            </a:r>
            <a:r>
              <a:rPr lang="zh-CN" altLang="en-US" sz="3200" dirty="0">
                <a:latin typeface="黑体" pitchFamily="49" charset="-122"/>
                <a:ea typeface="黑体" pitchFamily="49" charset="-122"/>
              </a:rPr>
              <a:t>小时</a:t>
            </a:r>
            <a:endParaRPr lang="zh-CN" altLang="zh-CN" sz="32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2484438" y="2636838"/>
            <a:ext cx="583197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dirty="0">
                <a:latin typeface="黑体" pitchFamily="49" charset="-122"/>
                <a:ea typeface="黑体" pitchFamily="49" charset="-122"/>
              </a:rPr>
              <a:t>30</a:t>
            </a:r>
            <a:r>
              <a:rPr lang="zh-CN" altLang="en-US" sz="3200" dirty="0">
                <a:latin typeface="黑体" pitchFamily="49" charset="-122"/>
                <a:ea typeface="黑体" pitchFamily="49" charset="-122"/>
              </a:rPr>
              <a:t>周</a:t>
            </a:r>
            <a:r>
              <a:rPr lang="zh-CN" sz="3200" dirty="0">
                <a:latin typeface="黑体" pitchFamily="49" charset="-122"/>
                <a:ea typeface="黑体" pitchFamily="49" charset="-122"/>
              </a:rPr>
              <a:t>开始，</a:t>
            </a:r>
            <a:r>
              <a:rPr lang="zh-CN" altLang="zh-CN" sz="3200" dirty="0">
                <a:latin typeface="黑体" pitchFamily="49" charset="-122"/>
                <a:ea typeface="黑体" pitchFamily="49" charset="-122"/>
              </a:rPr>
              <a:t>3</a:t>
            </a:r>
            <a:r>
              <a:rPr lang="zh-CN" sz="3200" dirty="0">
                <a:latin typeface="黑体" pitchFamily="49" charset="-122"/>
                <a:ea typeface="黑体" pitchFamily="49" charset="-122"/>
              </a:rPr>
              <a:t>次</a:t>
            </a:r>
            <a:r>
              <a:rPr lang="zh-CN" altLang="zh-CN" sz="3200" dirty="0">
                <a:latin typeface="黑体" pitchFamily="49" charset="-122"/>
                <a:ea typeface="黑体" pitchFamily="49" charset="-122"/>
              </a:rPr>
              <a:t>/</a:t>
            </a:r>
            <a:r>
              <a:rPr lang="zh-CN" sz="3200" dirty="0">
                <a:latin typeface="黑体" pitchFamily="49" charset="-122"/>
                <a:ea typeface="黑体" pitchFamily="49" charset="-122"/>
              </a:rPr>
              <a:t>天，</a:t>
            </a:r>
            <a:r>
              <a:rPr lang="zh-CN" altLang="zh-CN" sz="3200" dirty="0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3200" dirty="0">
                <a:latin typeface="黑体" pitchFamily="49" charset="-122"/>
                <a:ea typeface="黑体" pitchFamily="49" charset="-122"/>
              </a:rPr>
              <a:t>小时</a:t>
            </a:r>
            <a:r>
              <a:rPr lang="zh-CN" altLang="zh-CN" sz="3200" dirty="0">
                <a:latin typeface="黑体" pitchFamily="49" charset="-122"/>
                <a:ea typeface="黑体" pitchFamily="49" charset="-122"/>
              </a:rPr>
              <a:t>/</a:t>
            </a:r>
            <a:r>
              <a:rPr lang="zh-CN" sz="3200" dirty="0">
                <a:latin typeface="黑体" pitchFamily="49" charset="-122"/>
                <a:ea typeface="黑体" pitchFamily="49" charset="-122"/>
              </a:rPr>
              <a:t>次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2484438" y="3357563"/>
            <a:ext cx="55451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>
                <a:latin typeface="黑体" pitchFamily="49" charset="-122"/>
                <a:ea typeface="黑体" pitchFamily="49" charset="-122"/>
              </a:rPr>
              <a:t>&gt;30</a:t>
            </a:r>
            <a:r>
              <a:rPr lang="zh-CN" sz="3200">
                <a:latin typeface="黑体" pitchFamily="49" charset="-122"/>
                <a:ea typeface="黑体" pitchFamily="49" charset="-122"/>
              </a:rPr>
              <a:t>次 良好</a:t>
            </a:r>
            <a:r>
              <a:rPr lang="zh-CN" altLang="en-US" sz="3200">
                <a:latin typeface="黑体" pitchFamily="49" charset="-122"/>
                <a:ea typeface="黑体" pitchFamily="49" charset="-122"/>
              </a:rPr>
              <a:t>；</a:t>
            </a:r>
            <a:r>
              <a:rPr lang="zh-CN" altLang="zh-CN" sz="3200">
                <a:latin typeface="黑体" pitchFamily="49" charset="-122"/>
                <a:ea typeface="黑体" pitchFamily="49" charset="-122"/>
              </a:rPr>
              <a:t>&lt;30</a:t>
            </a:r>
            <a:r>
              <a:rPr lang="zh-CN" sz="3200">
                <a:latin typeface="黑体" pitchFamily="49" charset="-122"/>
                <a:ea typeface="黑体" pitchFamily="49" charset="-122"/>
              </a:rPr>
              <a:t>次 宫内缺氧</a:t>
            </a:r>
          </a:p>
        </p:txBody>
      </p:sp>
      <p:sp>
        <p:nvSpPr>
          <p:cNvPr id="14344" name="AutoShape 8"/>
          <p:cNvSpPr>
            <a:spLocks/>
          </p:cNvSpPr>
          <p:nvPr/>
        </p:nvSpPr>
        <p:spPr bwMode="auto">
          <a:xfrm>
            <a:off x="2195513" y="2205038"/>
            <a:ext cx="287337" cy="1584325"/>
          </a:xfrm>
          <a:prstGeom prst="leftBrace">
            <a:avLst>
              <a:gd name="adj1" fmla="val 48042"/>
              <a:gd name="adj2" fmla="val 50000"/>
            </a:avLst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827088" y="4221163"/>
            <a:ext cx="16573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sz="3200">
                <a:ea typeface="黑体" pitchFamily="49" charset="-122"/>
              </a:rPr>
              <a:t>听心音</a:t>
            </a:r>
            <a:r>
              <a:rPr lang="zh-CN" altLang="en-US" sz="3200">
                <a:ea typeface="黑体" pitchFamily="49" charset="-122"/>
              </a:rPr>
              <a:t>：</a:t>
            </a:r>
            <a:endParaRPr lang="zh-CN" sz="3200">
              <a:ea typeface="黑体" pitchFamily="49" charset="-122"/>
            </a:endParaRP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2268538" y="4221163"/>
            <a:ext cx="46069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>
                <a:latin typeface="黑体" pitchFamily="49" charset="-122"/>
                <a:ea typeface="黑体" pitchFamily="49" charset="-122"/>
              </a:rPr>
              <a:t>120</a:t>
            </a:r>
            <a:r>
              <a:rPr lang="zh-CN"/>
              <a:t>～</a:t>
            </a:r>
            <a:r>
              <a:rPr lang="zh-CN" altLang="zh-CN" sz="3200">
                <a:latin typeface="黑体" pitchFamily="49" charset="-122"/>
                <a:ea typeface="黑体" pitchFamily="49" charset="-122"/>
              </a:rPr>
              <a:t>160</a:t>
            </a:r>
            <a:r>
              <a:rPr lang="zh-CN" sz="3200">
                <a:latin typeface="黑体" pitchFamily="49" charset="-122"/>
                <a:ea typeface="黑体" pitchFamily="49" charset="-122"/>
              </a:rPr>
              <a:t>次</a:t>
            </a:r>
            <a:r>
              <a:rPr lang="zh-CN" altLang="zh-CN" sz="3200">
                <a:latin typeface="黑体" pitchFamily="49" charset="-122"/>
                <a:ea typeface="黑体" pitchFamily="49" charset="-122"/>
              </a:rPr>
              <a:t>/</a:t>
            </a:r>
            <a:r>
              <a:rPr lang="zh-CN" sz="3200">
                <a:latin typeface="黑体" pitchFamily="49" charset="-122"/>
                <a:ea typeface="黑体" pitchFamily="49" charset="-122"/>
              </a:rPr>
              <a:t>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10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utoUpdateAnimBg="0"/>
      <p:bldP spid="14342" grpId="0" autoUpdateAnimBg="0"/>
      <p:bldP spid="14343" grpId="0" autoUpdateAnimBg="0"/>
      <p:bldP spid="14344" grpId="0" animBg="1"/>
      <p:bldP spid="14345" grpId="0" autoUpdateAnimBg="0"/>
      <p:bldP spid="14346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一、</a:t>
            </a:r>
            <a:r>
              <a:rPr lang="zh-CN" altLang="zh-CN" smtClean="0">
                <a:ea typeface="宋体" charset="-122"/>
              </a:rPr>
              <a:t>孕期妇女的保健与护理</a:t>
            </a:r>
            <a:endParaRPr lang="zh-CN" altLang="en-US" smtClean="0">
              <a:ea typeface="宋体" charset="-122"/>
            </a:endParaRPr>
          </a:p>
        </p:txBody>
      </p:sp>
      <p:pic>
        <p:nvPicPr>
          <p:cNvPr id="15366" name="Picture 6" descr="2008070210191813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651500" y="4149725"/>
            <a:ext cx="3048000" cy="2286000"/>
          </a:xfrm>
        </p:spPr>
      </p:pic>
      <p:sp>
        <p:nvSpPr>
          <p:cNvPr id="7" name="日期占位符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zh-CN" smtClean="0"/>
              <a:t>www.pumpress.com.cn</a:t>
            </a:r>
            <a:endParaRPr lang="zh-CN" altLang="zh-CN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79388" y="1196975"/>
            <a:ext cx="8353425" cy="50514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zh-CN" smtClean="0">
                <a:solidFill>
                  <a:srgbClr val="0070C0"/>
                </a:solidFill>
                <a:ea typeface="宋体" charset="-122"/>
              </a:rPr>
              <a:t>（五）孕期营养指导</a:t>
            </a:r>
            <a:endParaRPr lang="en-US" altLang="zh-CN" smtClean="0">
              <a:solidFill>
                <a:srgbClr val="0070C0"/>
              </a:solidFill>
              <a:ea typeface="宋体" charset="-122"/>
            </a:endParaRPr>
          </a:p>
          <a:p>
            <a:pPr>
              <a:lnSpc>
                <a:spcPct val="175000"/>
              </a:lnSpc>
              <a:spcBef>
                <a:spcPct val="50000"/>
              </a:spcBef>
            </a:pPr>
            <a:r>
              <a:rPr lang="zh-CN" altLang="en-US" smtClean="0">
                <a:solidFill>
                  <a:srgbClr val="0070C0"/>
                </a:solidFill>
                <a:ea typeface="宋体" charset="-122"/>
              </a:rPr>
              <a:t>饮食指导：合理、均衡</a:t>
            </a:r>
          </a:p>
          <a:p>
            <a:pPr lvl="1">
              <a:lnSpc>
                <a:spcPct val="175000"/>
              </a:lnSpc>
              <a:spcBef>
                <a:spcPct val="50000"/>
              </a:spcBef>
            </a:pPr>
            <a:r>
              <a:rPr lang="zh-CN" altLang="en-US" b="1" smtClean="0">
                <a:solidFill>
                  <a:srgbClr val="0070C0"/>
                </a:solidFill>
                <a:latin typeface="Arial" charset="0"/>
                <a:ea typeface="宋体" charset="-122"/>
              </a:rPr>
              <a:t>粗细搭配、荤素搭配、限盐、不宜饮酒</a:t>
            </a:r>
            <a:endParaRPr lang="en-US" altLang="zh-CN" b="1" smtClean="0">
              <a:solidFill>
                <a:srgbClr val="0070C0"/>
              </a:solidFill>
              <a:latin typeface="Arial" charset="0"/>
              <a:ea typeface="宋体" charset="-122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mtClean="0">
                <a:solidFill>
                  <a:srgbClr val="0070C0"/>
                </a:solidFill>
                <a:ea typeface="宋体" charset="-122"/>
              </a:rPr>
              <a:t>各种营养需要量</a:t>
            </a:r>
          </a:p>
          <a:p>
            <a:pPr lvl="1">
              <a:lnSpc>
                <a:spcPct val="150000"/>
              </a:lnSpc>
              <a:spcBef>
                <a:spcPct val="50000"/>
              </a:spcBef>
            </a:pPr>
            <a:r>
              <a:rPr lang="zh-CN" altLang="en-US" b="1" smtClean="0">
                <a:solidFill>
                  <a:srgbClr val="0070C0"/>
                </a:solidFill>
                <a:latin typeface="Arial" charset="0"/>
                <a:ea typeface="宋体" charset="-122"/>
              </a:rPr>
              <a:t>热量、蛋白质、无机盐、维生素</a:t>
            </a:r>
          </a:p>
          <a:p>
            <a:endParaRPr lang="zh-CN" smtClean="0">
              <a:solidFill>
                <a:srgbClr val="0070C0"/>
              </a:solidFill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zh-CN"/>
              <a:t>www.pumpress.com.cn</a:t>
            </a:r>
            <a:endParaRPr lang="zh-CN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578850" cy="706437"/>
          </a:xfrm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一、</a:t>
            </a:r>
            <a:r>
              <a:rPr lang="zh-CN" altLang="zh-CN" smtClean="0">
                <a:ea typeface="宋体" charset="-122"/>
              </a:rPr>
              <a:t>孕期妇女的保健与护理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532765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zh-CN" altLang="en-US" smtClean="0">
                <a:ea typeface="宋体" charset="-122"/>
              </a:rPr>
              <a:t>（六）孕晚期的指导要点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zh-CN" altLang="en-US" sz="2800" smtClean="0">
                <a:ea typeface="宋体" charset="-122"/>
              </a:rPr>
              <a:t>确定分娩地点</a:t>
            </a:r>
            <a:endParaRPr lang="en-US" altLang="zh-CN" sz="2800" smtClean="0">
              <a:ea typeface="宋体" charset="-122"/>
            </a:endParaRPr>
          </a:p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zh-CN" altLang="en-US" sz="2800" smtClean="0">
                <a:ea typeface="宋体" charset="-122"/>
              </a:rPr>
              <a:t>识别产兆</a:t>
            </a:r>
          </a:p>
          <a:p>
            <a:pPr lvl="1">
              <a:lnSpc>
                <a:spcPct val="100000"/>
              </a:lnSpc>
              <a:spcBef>
                <a:spcPct val="50000"/>
              </a:spcBef>
            </a:pPr>
            <a:r>
              <a:rPr lang="zh-CN" altLang="en-US" sz="2400" smtClean="0">
                <a:latin typeface="Arial" charset="0"/>
                <a:ea typeface="宋体" charset="-122"/>
              </a:rPr>
              <a:t>先兆临产(threatened labor)</a:t>
            </a:r>
          </a:p>
          <a:p>
            <a:pPr lvl="1">
              <a:lnSpc>
                <a:spcPct val="100000"/>
              </a:lnSpc>
              <a:spcBef>
                <a:spcPct val="50000"/>
              </a:spcBef>
            </a:pPr>
            <a:r>
              <a:rPr lang="zh-CN" altLang="en-US" sz="2400" smtClean="0">
                <a:latin typeface="Arial" charset="0"/>
                <a:ea typeface="宋体" charset="-122"/>
              </a:rPr>
              <a:t>假临产(false labor)</a:t>
            </a:r>
            <a:endParaRPr lang="en-US" altLang="zh-CN" sz="2400" smtClean="0">
              <a:latin typeface="Arial" charset="0"/>
              <a:ea typeface="宋体" charset="-122"/>
            </a:endParaRPr>
          </a:p>
          <a:p>
            <a:pPr lvl="1">
              <a:lnSpc>
                <a:spcPct val="100000"/>
              </a:lnSpc>
              <a:spcBef>
                <a:spcPct val="50000"/>
              </a:spcBef>
            </a:pPr>
            <a:r>
              <a:rPr lang="zh-CN" altLang="en-US" sz="2400" smtClean="0">
                <a:latin typeface="Arial" charset="0"/>
                <a:ea typeface="宋体" charset="-122"/>
              </a:rPr>
              <a:t>胎儿下降感(lightening)</a:t>
            </a:r>
          </a:p>
          <a:p>
            <a:pPr lvl="1">
              <a:lnSpc>
                <a:spcPct val="100000"/>
              </a:lnSpc>
              <a:spcBef>
                <a:spcPct val="50000"/>
              </a:spcBef>
            </a:pPr>
            <a:r>
              <a:rPr lang="zh-CN" altLang="en-US" sz="2400" smtClean="0">
                <a:latin typeface="Arial" charset="0"/>
                <a:ea typeface="宋体" charset="-122"/>
              </a:rPr>
              <a:t>见红(show)：可靠征象</a:t>
            </a:r>
            <a:endParaRPr lang="en-US" altLang="zh-CN" sz="2400" smtClean="0">
              <a:latin typeface="Arial" charset="0"/>
              <a:ea typeface="宋体" charset="-122"/>
            </a:endParaRPr>
          </a:p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zh-CN" altLang="en-US" sz="2800" smtClean="0">
                <a:ea typeface="宋体" charset="-122"/>
              </a:rPr>
              <a:t>分娩准备</a:t>
            </a:r>
            <a:endParaRPr lang="en-US" altLang="zh-CN" sz="2800" smtClean="0">
              <a:ea typeface="宋体" charset="-122"/>
            </a:endParaRPr>
          </a:p>
          <a:p>
            <a:pPr lvl="1">
              <a:lnSpc>
                <a:spcPct val="100000"/>
              </a:lnSpc>
              <a:spcBef>
                <a:spcPct val="50000"/>
              </a:spcBef>
            </a:pPr>
            <a:r>
              <a:rPr lang="zh-CN" altLang="en-US" sz="2400" smtClean="0">
                <a:latin typeface="Arial" charset="0"/>
                <a:ea typeface="宋体" charset="-122"/>
              </a:rPr>
              <a:t>帮助孕妇做好准备，如减轻生产时的疼痛</a:t>
            </a:r>
            <a:endParaRPr lang="zh-CN" altLang="zh-CN" smtClean="0">
              <a:latin typeface="Arial" charset="0"/>
              <a:ea typeface="宋体" charset="-122"/>
            </a:endParaRPr>
          </a:p>
        </p:txBody>
      </p:sp>
      <p:sp>
        <p:nvSpPr>
          <p:cNvPr id="40964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381750"/>
            <a:ext cx="684212" cy="476250"/>
          </a:xfrm>
          <a:prstGeom prst="actionButtonReturn">
            <a:avLst/>
          </a:prstGeom>
          <a:solidFill>
            <a:srgbClr val="FFFF99">
              <a:alpha val="54901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zh-CN"/>
              <a:t>www.pumpress.com.cn</a:t>
            </a:r>
            <a:endParaRPr lang="zh-CN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507413" cy="863600"/>
          </a:xfrm>
        </p:spPr>
        <p:txBody>
          <a:bodyPr/>
          <a:lstStyle/>
          <a:p>
            <a:r>
              <a:rPr lang="zh-CN" altLang="en-US" smtClean="0">
                <a:ea typeface="宋体" charset="-122"/>
              </a:rPr>
              <a:t>一、</a:t>
            </a:r>
            <a:r>
              <a:rPr lang="zh-CN" altLang="zh-CN" smtClean="0">
                <a:ea typeface="宋体" charset="-122"/>
              </a:rPr>
              <a:t>孕期妇女的保健与护理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50825" y="1268413"/>
            <a:ext cx="81375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b="1" dirty="0">
                <a:solidFill>
                  <a:srgbClr val="0070C0"/>
                </a:solidFill>
                <a:latin typeface="+mn-ea"/>
                <a:ea typeface="+mn-ea"/>
              </a:rPr>
              <a:t>（七）孕期常见并发症与合并症的护理</a:t>
            </a:r>
          </a:p>
        </p:txBody>
      </p:sp>
      <p:graphicFrame>
        <p:nvGraphicFramePr>
          <p:cNvPr id="10" name="图示 9"/>
          <p:cNvGraphicFramePr/>
          <p:nvPr/>
        </p:nvGraphicFramePr>
        <p:xfrm>
          <a:off x="323528" y="1844824"/>
          <a:ext cx="7560840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一、</a:t>
            </a:r>
            <a:r>
              <a:rPr lang="zh-CN" altLang="zh-CN" smtClean="0">
                <a:ea typeface="宋体" charset="-122"/>
              </a:rPr>
              <a:t>孕期妇女的保健与护理</a:t>
            </a:r>
          </a:p>
        </p:txBody>
      </p:sp>
      <p:sp>
        <p:nvSpPr>
          <p:cNvPr id="430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68413"/>
            <a:ext cx="8610600" cy="49799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altLang="zh-CN" dirty="0" smtClean="0">
                <a:ea typeface="宋体" charset="-122"/>
              </a:rPr>
              <a:t>妊娠</a:t>
            </a:r>
            <a:r>
              <a:rPr lang="zh-CN" altLang="en-US" dirty="0" smtClean="0">
                <a:ea typeface="宋体" charset="-122"/>
              </a:rPr>
              <a:t>期高血压疾病</a:t>
            </a:r>
            <a:r>
              <a:rPr lang="zh-CN" altLang="zh-CN" dirty="0" smtClean="0">
                <a:ea typeface="宋体" charset="-122"/>
              </a:rPr>
              <a:t>（</a:t>
            </a:r>
            <a:r>
              <a:rPr lang="zh-CN" altLang="zh-CN" dirty="0" smtClean="0">
                <a:ea typeface="宋体" charset="-122"/>
              </a:rPr>
              <a:t>妊高</a:t>
            </a:r>
            <a:r>
              <a:rPr lang="zh-CN" altLang="en-US" dirty="0" smtClean="0">
                <a:ea typeface="宋体" charset="-122"/>
              </a:rPr>
              <a:t>征</a:t>
            </a:r>
            <a:r>
              <a:rPr lang="zh-CN" altLang="zh-CN" dirty="0" smtClean="0">
                <a:ea typeface="宋体" charset="-122"/>
              </a:rPr>
              <a:t>）</a:t>
            </a:r>
            <a:r>
              <a:rPr lang="zh-CN" altLang="zh-CN" dirty="0" smtClean="0">
                <a:ea typeface="宋体" charset="-122"/>
              </a:rPr>
              <a:t>孕妇的护理</a:t>
            </a:r>
          </a:p>
          <a:p>
            <a:pPr lvl="1">
              <a:spcBef>
                <a:spcPct val="0"/>
              </a:spcBef>
            </a:pPr>
            <a:r>
              <a:rPr lang="zh-CN" altLang="zh-CN" dirty="0" smtClean="0">
                <a:latin typeface="Arial" charset="0"/>
                <a:ea typeface="宋体" charset="-122"/>
              </a:rPr>
              <a:t>护理评估</a:t>
            </a:r>
          </a:p>
          <a:p>
            <a:pPr lvl="2">
              <a:spcBef>
                <a:spcPct val="0"/>
              </a:spcBef>
            </a:pPr>
            <a:r>
              <a:rPr lang="zh-CN" altLang="zh-CN" sz="2800" dirty="0" smtClean="0">
                <a:latin typeface="Arial" charset="0"/>
                <a:ea typeface="宋体" charset="-122"/>
                <a:sym typeface="Wingdings" pitchFamily="2" charset="2"/>
              </a:rPr>
              <a:t>家族史</a:t>
            </a:r>
          </a:p>
          <a:p>
            <a:pPr lvl="2">
              <a:spcBef>
                <a:spcPct val="0"/>
              </a:spcBef>
            </a:pPr>
            <a:r>
              <a:rPr lang="zh-CN" altLang="zh-CN" sz="2800" dirty="0" smtClean="0">
                <a:latin typeface="Arial" charset="0"/>
                <a:ea typeface="宋体" charset="-122"/>
                <a:sym typeface="Wingdings" pitchFamily="2" charset="2"/>
              </a:rPr>
              <a:t>既往史</a:t>
            </a:r>
          </a:p>
          <a:p>
            <a:pPr lvl="2">
              <a:spcBef>
                <a:spcPct val="0"/>
              </a:spcBef>
            </a:pPr>
            <a:r>
              <a:rPr lang="zh-CN" altLang="zh-CN" sz="2800" dirty="0" smtClean="0">
                <a:latin typeface="Arial" charset="0"/>
                <a:ea typeface="宋体" charset="-122"/>
                <a:sym typeface="Wingdings" pitchFamily="2" charset="2"/>
              </a:rPr>
              <a:t>有无水肿、高血压、蛋白尿及抽搐</a:t>
            </a:r>
            <a:endParaRPr lang="zh-CN" altLang="zh-CN" sz="2800" dirty="0" smtClean="0">
              <a:latin typeface="Arial" charset="0"/>
              <a:ea typeface="宋体" charset="-122"/>
            </a:endParaRPr>
          </a:p>
          <a:p>
            <a:pPr>
              <a:spcBef>
                <a:spcPct val="0"/>
              </a:spcBef>
            </a:pPr>
            <a:endParaRPr lang="zh-CN" altLang="zh-CN" dirty="0" smtClean="0">
              <a:ea typeface="宋体" charset="-122"/>
            </a:endParaRPr>
          </a:p>
        </p:txBody>
      </p:sp>
      <p:sp>
        <p:nvSpPr>
          <p:cNvPr id="8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zh-CN" smtClean="0"/>
              <a:t>www.pumpress.com.cn</a:t>
            </a:r>
            <a:endParaRPr lang="zh-CN" altLang="zh-CN"/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4284663" y="4581525"/>
            <a:ext cx="287337" cy="647700"/>
          </a:xfrm>
          <a:prstGeom prst="downArrow">
            <a:avLst>
              <a:gd name="adj1" fmla="val 50000"/>
              <a:gd name="adj2" fmla="val 563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1042988" y="5300663"/>
            <a:ext cx="7993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 b="1">
                <a:solidFill>
                  <a:srgbClr val="0070C0"/>
                </a:solidFill>
                <a:sym typeface="Wingdings" pitchFamily="2" charset="2"/>
              </a:rPr>
              <a:t>重视基础血压  高度重视蛋白尿  防止子痫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animBg="1"/>
      <p:bldP spid="18439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16387" name="图片 6" descr="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628775"/>
            <a:ext cx="8280400" cy="4870450"/>
          </a:xfrm>
        </p:spPr>
      </p:pic>
      <p:sp>
        <p:nvSpPr>
          <p:cNvPr id="16388" name="TextBox 6"/>
          <p:cNvSpPr txBox="1">
            <a:spLocks noChangeArrowheads="1"/>
          </p:cNvSpPr>
          <p:nvPr/>
        </p:nvSpPr>
        <p:spPr bwMode="auto">
          <a:xfrm>
            <a:off x="2771775" y="2205038"/>
            <a:ext cx="540067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b="1">
                <a:solidFill>
                  <a:schemeClr val="bg1"/>
                </a:solidFill>
              </a:rPr>
              <a:t>第一节</a:t>
            </a:r>
            <a:endParaRPr lang="en-US" altLang="zh-CN" sz="4000" b="1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4000" b="1">
                <a:solidFill>
                  <a:schemeClr val="bg1"/>
                </a:solidFill>
              </a:rPr>
              <a:t>社区儿童的保健与护理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一、</a:t>
            </a:r>
            <a:r>
              <a:rPr lang="zh-CN" altLang="zh-CN" smtClean="0">
                <a:ea typeface="宋体" charset="-122"/>
              </a:rPr>
              <a:t>孕期妇女的保健与护理</a:t>
            </a:r>
          </a:p>
        </p:txBody>
      </p:sp>
      <p:sp>
        <p:nvSpPr>
          <p:cNvPr id="440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96975"/>
            <a:ext cx="8610600" cy="532765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altLang="zh-CN" dirty="0" smtClean="0">
                <a:ea typeface="宋体" charset="-122"/>
              </a:rPr>
              <a:t>妊娠高血压综合征（妊</a:t>
            </a:r>
            <a:r>
              <a:rPr lang="zh-CN" altLang="zh-CN" dirty="0" smtClean="0">
                <a:ea typeface="宋体" charset="-122"/>
              </a:rPr>
              <a:t>高</a:t>
            </a:r>
            <a:r>
              <a:rPr lang="zh-CN" altLang="en-US" dirty="0" smtClean="0">
                <a:ea typeface="宋体" charset="-122"/>
              </a:rPr>
              <a:t>征</a:t>
            </a:r>
            <a:r>
              <a:rPr lang="zh-CN" altLang="zh-CN" dirty="0" smtClean="0">
                <a:ea typeface="宋体" charset="-122"/>
              </a:rPr>
              <a:t>）</a:t>
            </a:r>
            <a:r>
              <a:rPr lang="zh-CN" altLang="zh-CN" dirty="0" smtClean="0">
                <a:ea typeface="宋体" charset="-122"/>
              </a:rPr>
              <a:t>孕妇的护理</a:t>
            </a:r>
          </a:p>
          <a:p>
            <a:pPr lvl="1">
              <a:spcBef>
                <a:spcPct val="0"/>
              </a:spcBef>
            </a:pPr>
            <a:r>
              <a:rPr lang="zh-CN" altLang="zh-CN" dirty="0" smtClean="0">
                <a:latin typeface="Arial" charset="0"/>
                <a:ea typeface="宋体" charset="-122"/>
              </a:rPr>
              <a:t>预防措施</a:t>
            </a:r>
          </a:p>
          <a:p>
            <a:pPr lvl="2">
              <a:spcBef>
                <a:spcPct val="0"/>
              </a:spcBef>
            </a:pPr>
            <a:r>
              <a:rPr lang="zh-CN" altLang="zh-CN" dirty="0" smtClean="0">
                <a:latin typeface="Arial" charset="0"/>
                <a:ea typeface="宋体" charset="-122"/>
              </a:rPr>
              <a:t>健康教育</a:t>
            </a:r>
          </a:p>
          <a:p>
            <a:pPr lvl="2">
              <a:spcBef>
                <a:spcPct val="0"/>
              </a:spcBef>
            </a:pPr>
            <a:r>
              <a:rPr lang="zh-CN" altLang="zh-CN" dirty="0" smtClean="0">
                <a:latin typeface="Arial" charset="0"/>
                <a:ea typeface="宋体" charset="-122"/>
              </a:rPr>
              <a:t>定期产前检查</a:t>
            </a:r>
          </a:p>
          <a:p>
            <a:pPr lvl="2">
              <a:spcBef>
                <a:spcPct val="0"/>
              </a:spcBef>
            </a:pPr>
            <a:r>
              <a:rPr lang="zh-CN" altLang="zh-CN" dirty="0" smtClean="0">
                <a:latin typeface="Arial" charset="0"/>
                <a:ea typeface="宋体" charset="-122"/>
              </a:rPr>
              <a:t>合理饮食</a:t>
            </a:r>
          </a:p>
          <a:p>
            <a:pPr lvl="2">
              <a:spcBef>
                <a:spcPct val="0"/>
              </a:spcBef>
            </a:pPr>
            <a:r>
              <a:rPr lang="zh-CN" altLang="zh-CN" dirty="0" smtClean="0">
                <a:latin typeface="Arial" charset="0"/>
                <a:ea typeface="宋体" charset="-122"/>
              </a:rPr>
              <a:t>保证休息和睡眠</a:t>
            </a:r>
            <a:endParaRPr lang="en-US" altLang="zh-CN" dirty="0" smtClean="0">
              <a:latin typeface="Arial" charset="0"/>
              <a:ea typeface="宋体" charset="-122"/>
            </a:endParaRPr>
          </a:p>
          <a:p>
            <a:pPr lvl="1">
              <a:spcBef>
                <a:spcPct val="0"/>
              </a:spcBef>
            </a:pPr>
            <a:r>
              <a:rPr lang="zh-CN" altLang="zh-CN" dirty="0" smtClean="0">
                <a:latin typeface="Arial" charset="0"/>
                <a:ea typeface="宋体" charset="-122"/>
              </a:rPr>
              <a:t>护理措施</a:t>
            </a:r>
          </a:p>
          <a:p>
            <a:pPr lvl="2">
              <a:spcBef>
                <a:spcPct val="0"/>
              </a:spcBef>
            </a:pPr>
            <a:r>
              <a:rPr lang="zh-CN" altLang="zh-CN" dirty="0" smtClean="0">
                <a:latin typeface="Arial" charset="0"/>
                <a:ea typeface="宋体" charset="-122"/>
              </a:rPr>
              <a:t>轻度：同预防措施</a:t>
            </a:r>
          </a:p>
          <a:p>
            <a:pPr lvl="2">
              <a:spcBef>
                <a:spcPct val="0"/>
              </a:spcBef>
            </a:pPr>
            <a:r>
              <a:rPr lang="zh-CN" altLang="zh-CN" dirty="0" smtClean="0">
                <a:latin typeface="Arial" charset="0"/>
                <a:ea typeface="宋体" charset="-122"/>
              </a:rPr>
              <a:t>中、重度</a:t>
            </a:r>
            <a:r>
              <a:rPr lang="zh-CN" altLang="en-US" dirty="0" smtClean="0">
                <a:latin typeface="Arial" charset="0"/>
                <a:ea typeface="宋体" charset="-122"/>
              </a:rPr>
              <a:t>：</a:t>
            </a:r>
            <a:r>
              <a:rPr lang="zh-CN" altLang="zh-CN" dirty="0" smtClean="0">
                <a:latin typeface="Arial" charset="0"/>
                <a:ea typeface="宋体" charset="-122"/>
              </a:rPr>
              <a:t>住院治疗</a:t>
            </a:r>
          </a:p>
          <a:p>
            <a:pPr lvl="2">
              <a:spcBef>
                <a:spcPct val="0"/>
              </a:spcBef>
            </a:pPr>
            <a:endParaRPr lang="zh-CN" altLang="zh-CN" dirty="0" smtClean="0">
              <a:latin typeface="Arial" charset="0"/>
              <a:ea typeface="宋体" charset="-122"/>
            </a:endParaRPr>
          </a:p>
          <a:p>
            <a:pPr lvl="1">
              <a:spcBef>
                <a:spcPct val="0"/>
              </a:spcBef>
            </a:pPr>
            <a:endParaRPr lang="zh-CN" altLang="zh-CN" dirty="0" smtClean="0">
              <a:latin typeface="Arial" charset="0"/>
              <a:ea typeface="宋体" charset="-122"/>
            </a:endParaRPr>
          </a:p>
        </p:txBody>
      </p:sp>
      <p:sp>
        <p:nvSpPr>
          <p:cNvPr id="7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zh-CN" smtClean="0"/>
              <a:t>www.pumpress.com.cn</a:t>
            </a:r>
            <a:endParaRPr lang="zh-CN" altLang="zh-CN"/>
          </a:p>
        </p:txBody>
      </p:sp>
      <p:sp>
        <p:nvSpPr>
          <p:cNvPr id="44036" name="Text Box 5"/>
          <p:cNvSpPr txBox="1">
            <a:spLocks noChangeArrowheads="1"/>
          </p:cNvSpPr>
          <p:nvPr/>
        </p:nvSpPr>
        <p:spPr bwMode="auto">
          <a:xfrm>
            <a:off x="4787900" y="692150"/>
            <a:ext cx="3527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mtClean="0">
                <a:ea typeface="宋体" charset="-122"/>
              </a:rPr>
              <a:t>二</a:t>
            </a:r>
            <a:r>
              <a:rPr lang="zh-CN" altLang="en-US" smtClean="0">
                <a:ea typeface="宋体" charset="-122"/>
              </a:rPr>
              <a:t>、</a:t>
            </a:r>
            <a:r>
              <a:rPr lang="zh-CN" altLang="zh-CN" smtClean="0">
                <a:ea typeface="宋体" charset="-122"/>
              </a:rPr>
              <a:t>产褥期妇女的保健与护理</a:t>
            </a:r>
            <a:endParaRPr lang="zh-CN" altLang="en-US" smtClean="0">
              <a:ea typeface="宋体" charset="-122"/>
            </a:endParaRPr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268413"/>
            <a:ext cx="8610600" cy="49799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smtClean="0">
                <a:ea typeface="宋体" charset="-122"/>
              </a:rPr>
              <a:t>产褥期检查</a:t>
            </a:r>
          </a:p>
          <a:p>
            <a:pPr>
              <a:spcBef>
                <a:spcPct val="0"/>
              </a:spcBef>
            </a:pPr>
            <a:r>
              <a:rPr lang="zh-CN" smtClean="0">
                <a:ea typeface="宋体" charset="-122"/>
              </a:rPr>
              <a:t>产褥期生活保健</a:t>
            </a:r>
          </a:p>
          <a:p>
            <a:pPr>
              <a:spcBef>
                <a:spcPct val="0"/>
              </a:spcBef>
            </a:pPr>
            <a:r>
              <a:rPr lang="zh-CN" smtClean="0">
                <a:ea typeface="宋体" charset="-122"/>
              </a:rPr>
              <a:t>产褥期心理保健</a:t>
            </a:r>
          </a:p>
          <a:p>
            <a:pPr>
              <a:spcBef>
                <a:spcPct val="0"/>
              </a:spcBef>
            </a:pPr>
            <a:r>
              <a:rPr lang="zh-CN" smtClean="0">
                <a:ea typeface="宋体" charset="-122"/>
              </a:rPr>
              <a:t>母乳喂养指导</a:t>
            </a:r>
          </a:p>
          <a:p>
            <a:pPr>
              <a:spcBef>
                <a:spcPct val="0"/>
              </a:spcBef>
            </a:pPr>
            <a:endParaRPr lang="zh-CN" altLang="zh-CN" smtClean="0">
              <a:ea typeface="宋体" charset="-122"/>
            </a:endParaRPr>
          </a:p>
        </p:txBody>
      </p:sp>
      <p:sp>
        <p:nvSpPr>
          <p:cNvPr id="4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zh-CN" smtClean="0"/>
              <a:t>www.pumpress.com.cn</a:t>
            </a:r>
            <a:endParaRPr lang="zh-CN" altLang="zh-CN"/>
          </a:p>
        </p:txBody>
      </p:sp>
      <p:pic>
        <p:nvPicPr>
          <p:cNvPr id="45060" name="Picture 3" descr="0016764e192f0e306f9c1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3068638"/>
            <a:ext cx="35655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mtClean="0">
                <a:ea typeface="宋体" charset="-122"/>
              </a:rPr>
              <a:t>二</a:t>
            </a:r>
            <a:r>
              <a:rPr lang="zh-CN" altLang="en-US" smtClean="0">
                <a:ea typeface="宋体" charset="-122"/>
              </a:rPr>
              <a:t>、</a:t>
            </a:r>
            <a:r>
              <a:rPr lang="zh-CN" altLang="zh-CN" smtClean="0">
                <a:ea typeface="宋体" charset="-122"/>
              </a:rPr>
              <a:t>产褥期妇女的保健与护理</a:t>
            </a:r>
            <a:endParaRPr lang="zh-CN" altLang="en-US" smtClean="0">
              <a:ea typeface="宋体" charset="-122"/>
            </a:endParaRPr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268413"/>
            <a:ext cx="8610600" cy="49799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smtClean="0">
                <a:solidFill>
                  <a:srgbClr val="FF6600"/>
                </a:solidFill>
                <a:ea typeface="宋体" charset="-122"/>
              </a:rPr>
              <a:t>产褥期</a:t>
            </a:r>
            <a:r>
              <a:rPr lang="zh-CN" altLang="zh-CN" smtClean="0">
                <a:ea typeface="宋体" charset="-122"/>
              </a:rPr>
              <a:t>(puerperium)</a:t>
            </a:r>
            <a:r>
              <a:rPr lang="zh-CN" smtClean="0">
                <a:ea typeface="宋体" charset="-122"/>
              </a:rPr>
              <a:t>是指从胎盘娩出到产后</a:t>
            </a:r>
            <a:r>
              <a:rPr lang="en-US" altLang="zh-CN" smtClean="0">
                <a:ea typeface="宋体" charset="-122"/>
              </a:rPr>
              <a:t>6</a:t>
            </a:r>
            <a:r>
              <a:rPr lang="zh-CN" smtClean="0">
                <a:ea typeface="宋体" charset="-122"/>
              </a:rPr>
              <a:t>周</a:t>
            </a:r>
          </a:p>
        </p:txBody>
      </p:sp>
      <p:sp>
        <p:nvSpPr>
          <p:cNvPr id="6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zh-CN" smtClean="0"/>
              <a:t>www.pumpress.com.cn</a:t>
            </a:r>
            <a:endParaRPr lang="zh-CN" altLang="zh-CN"/>
          </a:p>
        </p:txBody>
      </p:sp>
      <p:sp>
        <p:nvSpPr>
          <p:cNvPr id="21507" name="Oval 3"/>
          <p:cNvSpPr>
            <a:spLocks noChangeArrowheads="1"/>
          </p:cNvSpPr>
          <p:nvPr/>
        </p:nvSpPr>
        <p:spPr bwMode="auto">
          <a:xfrm>
            <a:off x="1619250" y="2781300"/>
            <a:ext cx="2808288" cy="1223963"/>
          </a:xfrm>
          <a:prstGeom prst="ellipse">
            <a:avLst/>
          </a:prstGeom>
          <a:solidFill>
            <a:srgbClr val="7030A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sz="3200" b="1">
                <a:solidFill>
                  <a:schemeClr val="bg1"/>
                </a:solidFill>
                <a:ea typeface="黑体" pitchFamily="49" charset="-122"/>
              </a:rPr>
              <a:t>器官恢复</a:t>
            </a:r>
          </a:p>
        </p:txBody>
      </p:sp>
      <p:sp>
        <p:nvSpPr>
          <p:cNvPr id="21508" name="Oval 4"/>
          <p:cNvSpPr>
            <a:spLocks noChangeArrowheads="1"/>
          </p:cNvSpPr>
          <p:nvPr/>
        </p:nvSpPr>
        <p:spPr bwMode="auto">
          <a:xfrm>
            <a:off x="5003800" y="2781300"/>
            <a:ext cx="2808288" cy="1223963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sz="3200" b="1">
                <a:solidFill>
                  <a:schemeClr val="bg1"/>
                </a:solidFill>
                <a:ea typeface="黑体" pitchFamily="49" charset="-122"/>
              </a:rPr>
              <a:t>抚育婴儿</a:t>
            </a:r>
          </a:p>
        </p:txBody>
      </p:sp>
      <p:sp>
        <p:nvSpPr>
          <p:cNvPr id="21509" name="Oval 5"/>
          <p:cNvSpPr>
            <a:spLocks noChangeArrowheads="1"/>
          </p:cNvSpPr>
          <p:nvPr/>
        </p:nvSpPr>
        <p:spPr bwMode="auto">
          <a:xfrm>
            <a:off x="3276600" y="4508500"/>
            <a:ext cx="2808288" cy="1223963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sz="3200" b="1">
                <a:solidFill>
                  <a:schemeClr val="bg1"/>
                </a:solidFill>
                <a:ea typeface="黑体" pitchFamily="49" charset="-122"/>
              </a:rPr>
              <a:t>心理压力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 autoUpdateAnimBg="0"/>
      <p:bldP spid="21508" grpId="0" animBg="1" autoUpdateAnimBg="0"/>
      <p:bldP spid="21509" grpId="0" animBg="1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mtClean="0">
                <a:ea typeface="宋体" charset="-122"/>
              </a:rPr>
              <a:t>二</a:t>
            </a:r>
            <a:r>
              <a:rPr lang="zh-CN" altLang="en-US" smtClean="0">
                <a:ea typeface="宋体" charset="-122"/>
              </a:rPr>
              <a:t>、</a:t>
            </a:r>
            <a:r>
              <a:rPr lang="zh-CN" altLang="zh-CN" smtClean="0">
                <a:ea typeface="宋体" charset="-122"/>
              </a:rPr>
              <a:t>产褥期妇女的保健与护理</a:t>
            </a:r>
          </a:p>
        </p:txBody>
      </p:sp>
      <p:sp>
        <p:nvSpPr>
          <p:cNvPr id="471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68413"/>
            <a:ext cx="8610600" cy="49799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altLang="zh-CN" smtClean="0">
                <a:ea typeface="宋体" charset="-122"/>
              </a:rPr>
              <a:t>产后家庭访视</a:t>
            </a:r>
          </a:p>
          <a:p>
            <a:pPr lvl="1">
              <a:spcBef>
                <a:spcPct val="0"/>
              </a:spcBef>
            </a:pPr>
            <a:r>
              <a:rPr lang="zh-CN" altLang="zh-CN" smtClean="0">
                <a:latin typeface="Arial" charset="0"/>
                <a:ea typeface="宋体" charset="-122"/>
              </a:rPr>
              <a:t>第一次：产妇出院后的3</a:t>
            </a:r>
            <a:r>
              <a:rPr lang="zh-CN" altLang="zh-CN" sz="2400" smtClean="0">
                <a:solidFill>
                  <a:schemeClr val="tx1"/>
                </a:solidFill>
                <a:latin typeface="Arial" charset="0"/>
                <a:ea typeface="宋体" charset="-122"/>
              </a:rPr>
              <a:t>～</a:t>
            </a:r>
            <a:r>
              <a:rPr lang="zh-CN" altLang="zh-CN" smtClean="0">
                <a:latin typeface="Arial" charset="0"/>
                <a:ea typeface="宋体" charset="-122"/>
              </a:rPr>
              <a:t>7天</a:t>
            </a:r>
          </a:p>
          <a:p>
            <a:pPr lvl="1">
              <a:spcBef>
                <a:spcPct val="0"/>
              </a:spcBef>
            </a:pPr>
            <a:r>
              <a:rPr lang="zh-CN" altLang="zh-CN" smtClean="0">
                <a:latin typeface="Arial" charset="0"/>
                <a:ea typeface="宋体" charset="-122"/>
              </a:rPr>
              <a:t>第二次：产妇分娩后的第14天</a:t>
            </a:r>
          </a:p>
          <a:p>
            <a:pPr lvl="1">
              <a:spcBef>
                <a:spcPct val="0"/>
              </a:spcBef>
            </a:pPr>
            <a:r>
              <a:rPr lang="zh-CN" altLang="zh-CN" smtClean="0">
                <a:latin typeface="Arial" charset="0"/>
                <a:ea typeface="宋体" charset="-122"/>
              </a:rPr>
              <a:t>第三次：产妇分娩后的第28天</a:t>
            </a:r>
          </a:p>
          <a:p>
            <a:pPr>
              <a:spcBef>
                <a:spcPct val="0"/>
              </a:spcBef>
            </a:pPr>
            <a:endParaRPr lang="zh-CN" altLang="zh-CN" smtClean="0">
              <a:ea typeface="宋体" charset="-122"/>
            </a:endParaRPr>
          </a:p>
        </p:txBody>
      </p:sp>
      <p:sp>
        <p:nvSpPr>
          <p:cNvPr id="7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zh-CN" smtClean="0"/>
              <a:t>www.pumpress.com.cn</a:t>
            </a:r>
            <a:endParaRPr lang="zh-CN" altLang="zh-CN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mtClean="0">
                <a:ea typeface="宋体" charset="-122"/>
              </a:rPr>
              <a:t>二</a:t>
            </a:r>
            <a:r>
              <a:rPr lang="zh-CN" altLang="en-US" smtClean="0">
                <a:ea typeface="宋体" charset="-122"/>
              </a:rPr>
              <a:t>、</a:t>
            </a:r>
            <a:r>
              <a:rPr lang="zh-CN" altLang="zh-CN" smtClean="0">
                <a:ea typeface="宋体" charset="-122"/>
              </a:rPr>
              <a:t>产褥期妇女的保健与护理</a:t>
            </a:r>
          </a:p>
        </p:txBody>
      </p:sp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52513"/>
            <a:ext cx="8610600" cy="5472112"/>
          </a:xfrm>
        </p:spPr>
        <p:txBody>
          <a:bodyPr/>
          <a:lstStyle/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zh-CN" altLang="en-US" smtClean="0">
                <a:ea typeface="宋体" charset="-122"/>
              </a:rPr>
              <a:t>（一）产褥期检查</a:t>
            </a: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sz="2800" smtClean="0">
                <a:ea typeface="宋体" charset="-122"/>
              </a:rPr>
              <a:t>全身情况：生命体征、精神、睡眠、饮食及排泄</a:t>
            </a: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sz="2800" smtClean="0">
                <a:ea typeface="宋体" charset="-122"/>
              </a:rPr>
              <a:t>乳房：有无皴裂，乳腺管通畅与否，乳房有无红肿、硬结；乳汁的分泌量</a:t>
            </a: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sz="2800" smtClean="0">
                <a:ea typeface="宋体" charset="-122"/>
              </a:rPr>
              <a:t>子宫收缩情况</a:t>
            </a:r>
            <a:endParaRPr lang="en-US" altLang="zh-CN" sz="2800" smtClean="0">
              <a:ea typeface="宋体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sz="2800" smtClean="0">
                <a:ea typeface="宋体" charset="-122"/>
              </a:rPr>
              <a:t>恶露</a:t>
            </a:r>
            <a:endParaRPr lang="en-US" altLang="zh-CN" sz="2800" smtClean="0">
              <a:ea typeface="宋体" charset="-122"/>
            </a:endParaRPr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zh-CN" altLang="zh-CN" smtClean="0">
                <a:latin typeface="Arial" charset="0"/>
                <a:ea typeface="宋体" charset="-122"/>
              </a:rPr>
              <a:t>血性：3</a:t>
            </a:r>
            <a:r>
              <a:rPr lang="zh-CN" altLang="zh-CN" sz="2400" smtClean="0">
                <a:solidFill>
                  <a:schemeClr val="tx1"/>
                </a:solidFill>
                <a:latin typeface="Arial" charset="0"/>
                <a:ea typeface="宋体" charset="-122"/>
              </a:rPr>
              <a:t>～</a:t>
            </a:r>
            <a:r>
              <a:rPr lang="zh-CN" altLang="zh-CN" smtClean="0">
                <a:latin typeface="Arial" charset="0"/>
                <a:ea typeface="宋体" charset="-122"/>
              </a:rPr>
              <a:t>7日</a:t>
            </a:r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zh-CN" altLang="zh-CN" smtClean="0">
                <a:latin typeface="Arial" charset="0"/>
                <a:ea typeface="宋体" charset="-122"/>
              </a:rPr>
              <a:t>浆液性：1</a:t>
            </a:r>
            <a:r>
              <a:rPr lang="zh-CN" altLang="zh-CN" sz="2400" smtClean="0">
                <a:solidFill>
                  <a:schemeClr val="tx1"/>
                </a:solidFill>
                <a:latin typeface="Arial" charset="0"/>
                <a:ea typeface="宋体" charset="-122"/>
              </a:rPr>
              <a:t>～</a:t>
            </a:r>
            <a:r>
              <a:rPr lang="zh-CN" altLang="zh-CN" smtClean="0">
                <a:latin typeface="Arial" charset="0"/>
                <a:ea typeface="宋体" charset="-122"/>
              </a:rPr>
              <a:t>2周</a:t>
            </a:r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zh-CN" altLang="zh-CN" smtClean="0">
                <a:latin typeface="Arial" charset="0"/>
                <a:ea typeface="宋体" charset="-122"/>
              </a:rPr>
              <a:t>白色：2</a:t>
            </a:r>
            <a:r>
              <a:rPr lang="zh-CN" altLang="zh-CN" sz="2400" smtClean="0">
                <a:solidFill>
                  <a:schemeClr val="tx1"/>
                </a:solidFill>
                <a:latin typeface="Arial" charset="0"/>
                <a:ea typeface="宋体" charset="-122"/>
              </a:rPr>
              <a:t>～</a:t>
            </a:r>
            <a:r>
              <a:rPr lang="zh-CN" altLang="zh-CN" smtClean="0">
                <a:latin typeface="Arial" charset="0"/>
                <a:ea typeface="宋体" charset="-122"/>
              </a:rPr>
              <a:t>3周</a:t>
            </a:r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zh-CN" altLang="zh-CN" smtClean="0">
                <a:latin typeface="Arial" charset="0"/>
                <a:ea typeface="宋体" charset="-122"/>
              </a:rPr>
              <a:t>量及性状异常提示产褥感染</a:t>
            </a:r>
          </a:p>
          <a:p>
            <a:pPr>
              <a:spcBef>
                <a:spcPct val="0"/>
              </a:spcBef>
            </a:pPr>
            <a:endParaRPr lang="zh-CN" altLang="en-US" smtClean="0">
              <a:ea typeface="宋体" charset="-122"/>
            </a:endParaRPr>
          </a:p>
        </p:txBody>
      </p:sp>
      <p:sp>
        <p:nvSpPr>
          <p:cNvPr id="7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zh-CN" smtClean="0"/>
              <a:t>www.pumpress.com.cn</a:t>
            </a:r>
            <a:endParaRPr lang="zh-CN" altLang="zh-CN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mtClean="0">
                <a:ea typeface="宋体" charset="-122"/>
              </a:rPr>
              <a:t>二</a:t>
            </a:r>
            <a:r>
              <a:rPr lang="zh-CN" altLang="en-US" smtClean="0">
                <a:ea typeface="宋体" charset="-122"/>
              </a:rPr>
              <a:t>、</a:t>
            </a:r>
            <a:r>
              <a:rPr lang="zh-CN" altLang="zh-CN" smtClean="0">
                <a:ea typeface="宋体" charset="-122"/>
              </a:rPr>
              <a:t>产褥期妇女的保健与护理</a:t>
            </a:r>
          </a:p>
        </p:txBody>
      </p:sp>
      <p:sp>
        <p:nvSpPr>
          <p:cNvPr id="491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268413"/>
            <a:ext cx="8304212" cy="4979987"/>
          </a:xfrm>
        </p:spPr>
        <p:txBody>
          <a:bodyPr/>
          <a:lstStyle/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zh-CN" altLang="en-US" smtClean="0">
                <a:ea typeface="宋体" charset="-122"/>
              </a:rPr>
              <a:t>（二）日常生活保健</a:t>
            </a:r>
          </a:p>
          <a:p>
            <a:pPr>
              <a:spcBef>
                <a:spcPct val="0"/>
              </a:spcBef>
            </a:pPr>
            <a:r>
              <a:rPr lang="zh-CN" altLang="zh-CN" smtClean="0">
                <a:ea typeface="宋体" charset="-122"/>
              </a:rPr>
              <a:t>环境</a:t>
            </a:r>
          </a:p>
          <a:p>
            <a:pPr>
              <a:spcBef>
                <a:spcPct val="0"/>
              </a:spcBef>
            </a:pPr>
            <a:r>
              <a:rPr lang="zh-CN" altLang="zh-CN" smtClean="0">
                <a:ea typeface="宋体" charset="-122"/>
              </a:rPr>
              <a:t>饮食</a:t>
            </a:r>
          </a:p>
          <a:p>
            <a:pPr>
              <a:spcBef>
                <a:spcPct val="0"/>
              </a:spcBef>
            </a:pPr>
            <a:r>
              <a:rPr lang="zh-CN" altLang="zh-CN" smtClean="0">
                <a:ea typeface="宋体" charset="-122"/>
              </a:rPr>
              <a:t>休息与运动</a:t>
            </a:r>
          </a:p>
          <a:p>
            <a:pPr>
              <a:spcBef>
                <a:spcPct val="0"/>
              </a:spcBef>
            </a:pPr>
            <a:r>
              <a:rPr lang="zh-CN" altLang="zh-CN" smtClean="0">
                <a:ea typeface="宋体" charset="-122"/>
              </a:rPr>
              <a:t>个人卫生</a:t>
            </a:r>
          </a:p>
          <a:p>
            <a:pPr>
              <a:spcBef>
                <a:spcPct val="0"/>
              </a:spcBef>
            </a:pPr>
            <a:r>
              <a:rPr lang="zh-CN" altLang="zh-CN" smtClean="0">
                <a:ea typeface="宋体" charset="-122"/>
              </a:rPr>
              <a:t>外阴卫生</a:t>
            </a:r>
          </a:p>
        </p:txBody>
      </p:sp>
      <p:sp>
        <p:nvSpPr>
          <p:cNvPr id="11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zh-CN" smtClean="0"/>
              <a:t>www.pumpress.com.cn</a:t>
            </a:r>
            <a:endParaRPr lang="zh-CN" altLang="zh-CN"/>
          </a:p>
        </p:txBody>
      </p:sp>
      <p:pic>
        <p:nvPicPr>
          <p:cNvPr id="24581" name="Picture 5" descr="1531522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2708275"/>
            <a:ext cx="2089150" cy="312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zh-CN"/>
              <a:t>www.pumpress.com.cn</a:t>
            </a:r>
            <a:endParaRPr lang="zh-CN" altLang="zh-CN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507413" cy="777875"/>
          </a:xfrm>
        </p:spPr>
        <p:txBody>
          <a:bodyPr/>
          <a:lstStyle/>
          <a:p>
            <a:r>
              <a:rPr lang="zh-CN" altLang="zh-CN" smtClean="0">
                <a:ea typeface="宋体" charset="-122"/>
              </a:rPr>
              <a:t>二</a:t>
            </a:r>
            <a:r>
              <a:rPr lang="zh-CN" altLang="en-US" smtClean="0">
                <a:ea typeface="宋体" charset="-122"/>
              </a:rPr>
              <a:t>、</a:t>
            </a:r>
            <a:r>
              <a:rPr lang="zh-CN" altLang="zh-CN" smtClean="0">
                <a:ea typeface="宋体" charset="-122"/>
              </a:rPr>
              <a:t>产褥期妇女的保健与护理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713288"/>
          </a:xfrm>
        </p:spPr>
        <p:txBody>
          <a:bodyPr/>
          <a:lstStyle/>
          <a:p>
            <a:pPr>
              <a:lnSpc>
                <a:spcPct val="135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zh-CN" altLang="en-US" smtClean="0">
                <a:ea typeface="黑体" pitchFamily="49" charset="-122"/>
              </a:rPr>
              <a:t>（三）心理保健</a:t>
            </a:r>
          </a:p>
          <a:p>
            <a:pPr>
              <a:lnSpc>
                <a:spcPct val="135000"/>
              </a:lnSpc>
              <a:spcBef>
                <a:spcPct val="50000"/>
              </a:spcBef>
            </a:pPr>
            <a:r>
              <a:rPr lang="zh-CN" altLang="en-US" smtClean="0">
                <a:ea typeface="黑体" pitchFamily="49" charset="-122"/>
              </a:rPr>
              <a:t>预防产后沮丧</a:t>
            </a:r>
          </a:p>
          <a:p>
            <a:pPr>
              <a:lnSpc>
                <a:spcPct val="135000"/>
              </a:lnSpc>
              <a:spcBef>
                <a:spcPct val="50000"/>
              </a:spcBef>
            </a:pPr>
            <a:r>
              <a:rPr lang="zh-CN" altLang="en-US" smtClean="0">
                <a:ea typeface="黑体" pitchFamily="49" charset="-122"/>
              </a:rPr>
              <a:t>产后抑郁</a:t>
            </a:r>
          </a:p>
        </p:txBody>
      </p:sp>
      <p:pic>
        <p:nvPicPr>
          <p:cNvPr id="25605" name="Picture 5" descr="0019b91ec94409b6d6b20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2565400"/>
            <a:ext cx="2122487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mtClean="0">
                <a:ea typeface="宋体" charset="-122"/>
              </a:rPr>
              <a:t>二</a:t>
            </a:r>
            <a:r>
              <a:rPr lang="zh-CN" altLang="en-US" smtClean="0">
                <a:ea typeface="宋体" charset="-122"/>
              </a:rPr>
              <a:t>、</a:t>
            </a:r>
            <a:r>
              <a:rPr lang="zh-CN" altLang="zh-CN" smtClean="0">
                <a:ea typeface="宋体" charset="-122"/>
              </a:rPr>
              <a:t>产褥期妇女的保健与护理</a:t>
            </a:r>
          </a:p>
        </p:txBody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25538"/>
            <a:ext cx="8610600" cy="5399087"/>
          </a:xfrm>
        </p:spPr>
        <p:txBody>
          <a:bodyPr/>
          <a:lstStyle/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zh-CN" altLang="en-US" smtClean="0">
                <a:ea typeface="宋体" charset="-122"/>
              </a:rPr>
              <a:t>（四）母乳喂养指导</a:t>
            </a:r>
            <a:endParaRPr lang="en-US" altLang="zh-CN" smtClean="0">
              <a:ea typeface="宋体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zh-CN" sz="2400" smtClean="0">
                <a:ea typeface="宋体" charset="-122"/>
              </a:rPr>
              <a:t>第一次哺乳前应将乳房、乳头用温肥皂水及温开水洗净，以后每次哺乳前均用温开水擦洗乳房及乳头。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zh-CN" sz="2400" smtClean="0">
                <a:ea typeface="宋体" charset="-122"/>
              </a:rPr>
              <a:t>观察含接、吸允姿势是否正确，并给与正确指导。指导父母认识新生儿应按需哺乳，不限次数，夜间坚持为乳以促进乳汁分泌。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zh-CN" sz="2400" smtClean="0">
                <a:ea typeface="宋体" charset="-122"/>
              </a:rPr>
              <a:t>指导并为产妇设计食谱，保证其各种营养素的摄取，指导产妇食用有助于乳汁分泌的食物。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zh-CN" sz="2400" smtClean="0">
                <a:ea typeface="宋体" charset="-122"/>
              </a:rPr>
              <a:t>观察乳腺有无凹陷、肿块、硬块、破损和皲裂等，应及时进行哺乳指导。若发现乳腺红、肿、热、痛等反应，并立即就医，并适时终止哺乳。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zh-CN" sz="2400" smtClean="0">
                <a:ea typeface="宋体" charset="-122"/>
              </a:rPr>
              <a:t>产褥期避免性交，防止产褥感染。哺乳期坚持避孕，防止意外怀孕。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zh-CN" smtClean="0"/>
              <a:t>www.pumpress.com.cn</a:t>
            </a:r>
            <a:endParaRPr lang="zh-CN" altLang="zh-CN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2227" name="图片 6" descr="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628775"/>
            <a:ext cx="8280400" cy="4870450"/>
          </a:xfrm>
        </p:spPr>
      </p:pic>
      <p:sp>
        <p:nvSpPr>
          <p:cNvPr id="52228" name="TextBox 6"/>
          <p:cNvSpPr txBox="1">
            <a:spLocks noChangeArrowheads="1"/>
          </p:cNvSpPr>
          <p:nvPr/>
        </p:nvSpPr>
        <p:spPr bwMode="auto">
          <a:xfrm>
            <a:off x="2627313" y="2205038"/>
            <a:ext cx="59055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b="1">
                <a:solidFill>
                  <a:schemeClr val="bg1"/>
                </a:solidFill>
              </a:rPr>
              <a:t>第三节</a:t>
            </a:r>
            <a:endParaRPr lang="en-US" altLang="zh-CN" sz="4000" b="1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4000" b="1">
                <a:solidFill>
                  <a:schemeClr val="bg1"/>
                </a:solidFill>
              </a:rPr>
              <a:t>社区老年人的保健与护理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3251" name="Picture 15" descr="Chalkboard3"/>
          <p:cNvPicPr>
            <a:picLocks noChangeAspect="1" noChangeArrowheads="1"/>
          </p:cNvPicPr>
          <p:nvPr/>
        </p:nvPicPr>
        <p:blipFill>
          <a:blip r:embed="rId2" cstate="print"/>
          <a:srcRect t="2168"/>
          <a:stretch>
            <a:fillRect/>
          </a:stretch>
        </p:blipFill>
        <p:spPr bwMode="auto">
          <a:xfrm>
            <a:off x="0" y="736600"/>
            <a:ext cx="6156325" cy="612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00113" y="1268413"/>
            <a:ext cx="4176712" cy="50165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bg1"/>
                </a:solidFill>
                <a:latin typeface="宋体" pitchFamily="2" charset="-122"/>
                <a:ea typeface="+mn-ea"/>
              </a:rPr>
              <a:t>    李奶奶，</a:t>
            </a:r>
            <a:r>
              <a:rPr lang="en-US" altLang="zh-CN" sz="2000" b="1" dirty="0">
                <a:solidFill>
                  <a:schemeClr val="bg1"/>
                </a:solidFill>
                <a:latin typeface="宋体" pitchFamily="2" charset="-122"/>
                <a:ea typeface="+mn-ea"/>
              </a:rPr>
              <a:t>85</a:t>
            </a:r>
            <a:r>
              <a:rPr lang="zh-CN" altLang="en-US" sz="2000" b="1" dirty="0">
                <a:solidFill>
                  <a:schemeClr val="bg1"/>
                </a:solidFill>
                <a:latin typeface="宋体" pitchFamily="2" charset="-122"/>
                <a:ea typeface="+mn-ea"/>
              </a:rPr>
              <a:t>岁，育有一子一女。儿子</a:t>
            </a:r>
            <a:r>
              <a:rPr lang="en-US" altLang="zh-CN" sz="2000" b="1" dirty="0">
                <a:solidFill>
                  <a:schemeClr val="bg1"/>
                </a:solidFill>
                <a:latin typeface="宋体" pitchFamily="2" charset="-122"/>
                <a:ea typeface="+mn-ea"/>
              </a:rPr>
              <a:t>52</a:t>
            </a:r>
            <a:r>
              <a:rPr lang="zh-CN" altLang="en-US" sz="2000" b="1" dirty="0">
                <a:solidFill>
                  <a:schemeClr val="bg1"/>
                </a:solidFill>
                <a:latin typeface="宋体" pitchFamily="2" charset="-122"/>
                <a:ea typeface="+mn-ea"/>
              </a:rPr>
              <a:t>岁，长居美国，女儿</a:t>
            </a:r>
            <a:r>
              <a:rPr lang="en-US" altLang="zh-CN" sz="2000" b="1" dirty="0">
                <a:solidFill>
                  <a:schemeClr val="bg1"/>
                </a:solidFill>
                <a:latin typeface="宋体" pitchFamily="2" charset="-122"/>
                <a:ea typeface="+mn-ea"/>
              </a:rPr>
              <a:t>60</a:t>
            </a:r>
            <a:r>
              <a:rPr lang="zh-CN" altLang="en-US" sz="2000" b="1" dirty="0">
                <a:solidFill>
                  <a:schemeClr val="bg1"/>
                </a:solidFill>
                <a:latin typeface="宋体" pitchFamily="2" charset="-122"/>
                <a:ea typeface="+mn-ea"/>
              </a:rPr>
              <a:t>岁，居住地离李奶奶家约</a:t>
            </a:r>
            <a:r>
              <a:rPr lang="en-US" altLang="zh-CN" sz="2000" b="1" dirty="0">
                <a:solidFill>
                  <a:schemeClr val="bg1"/>
                </a:solidFill>
                <a:latin typeface="宋体" pitchFamily="2" charset="-122"/>
                <a:ea typeface="+mn-ea"/>
              </a:rPr>
              <a:t>40</a:t>
            </a:r>
            <a:r>
              <a:rPr lang="zh-CN" altLang="en-US" sz="2000" b="1" dirty="0">
                <a:solidFill>
                  <a:schemeClr val="bg1"/>
                </a:solidFill>
                <a:latin typeface="宋体" pitchFamily="2" charset="-122"/>
                <a:ea typeface="+mn-ea"/>
              </a:rPr>
              <a:t>分钟车程，女儿每周末均到李奶奶家看望母亲。</a:t>
            </a:r>
            <a:r>
              <a:rPr lang="en-US" altLang="zh-CN" sz="2000" b="1" dirty="0">
                <a:solidFill>
                  <a:schemeClr val="bg1"/>
                </a:solidFill>
                <a:latin typeface="宋体" pitchFamily="2" charset="-122"/>
                <a:ea typeface="+mn-ea"/>
              </a:rPr>
              <a:t>3</a:t>
            </a:r>
            <a:r>
              <a:rPr lang="zh-CN" altLang="en-US" sz="2000" b="1" dirty="0">
                <a:solidFill>
                  <a:schemeClr val="bg1"/>
                </a:solidFill>
                <a:latin typeface="宋体" pitchFamily="2" charset="-122"/>
                <a:ea typeface="+mn-ea"/>
              </a:rPr>
              <a:t>年前，李奶奶老伴去世，目前李奶奶独自居住于北京市某社区</a:t>
            </a:r>
            <a:r>
              <a:rPr lang="en-US" altLang="zh-CN" sz="2000" b="1" dirty="0">
                <a:solidFill>
                  <a:schemeClr val="bg1"/>
                </a:solidFill>
                <a:latin typeface="宋体" pitchFamily="2" charset="-122"/>
                <a:ea typeface="+mn-ea"/>
              </a:rPr>
              <a:t>5</a:t>
            </a:r>
            <a:r>
              <a:rPr lang="zh-CN" altLang="en-US" sz="2000" b="1" dirty="0">
                <a:solidFill>
                  <a:schemeClr val="bg1"/>
                </a:solidFill>
                <a:latin typeface="宋体" pitchFamily="2" charset="-122"/>
                <a:ea typeface="+mn-ea"/>
              </a:rPr>
              <a:t>层（无电梯）三室一厅中。李奶奶高血压</a:t>
            </a:r>
            <a:r>
              <a:rPr lang="en-US" altLang="zh-CN" sz="2000" b="1" dirty="0">
                <a:solidFill>
                  <a:schemeClr val="bg1"/>
                </a:solidFill>
                <a:latin typeface="宋体" pitchFamily="2" charset="-122"/>
                <a:ea typeface="+mn-ea"/>
              </a:rPr>
              <a:t>15</a:t>
            </a:r>
            <a:r>
              <a:rPr lang="zh-CN" altLang="en-US" sz="2000" b="1" dirty="0">
                <a:solidFill>
                  <a:schemeClr val="bg1"/>
                </a:solidFill>
                <a:latin typeface="宋体" pitchFamily="2" charset="-122"/>
                <a:ea typeface="+mn-ea"/>
              </a:rPr>
              <a:t>年，每两周到社区卫生服务中心开药和测血压，目前血压控制稳定。时常头晕，并有关节和肌肉疼痛问题，目前尚能忍受，未服用止痛药物。李奶奶去年在家中卫生间发生过跌倒一次，目前每天上午散步</a:t>
            </a:r>
            <a:r>
              <a:rPr lang="en-US" altLang="zh-CN" sz="2000" b="1" dirty="0">
                <a:solidFill>
                  <a:schemeClr val="bg1"/>
                </a:solidFill>
                <a:latin typeface="宋体" pitchFamily="2" charset="-122"/>
                <a:ea typeface="+mn-ea"/>
              </a:rPr>
              <a:t>1</a:t>
            </a:r>
            <a:r>
              <a:rPr lang="zh-CN" altLang="en-US" sz="2000" b="1" dirty="0">
                <a:solidFill>
                  <a:schemeClr val="bg1"/>
                </a:solidFill>
                <a:latin typeface="宋体" pitchFamily="2" charset="-122"/>
                <a:ea typeface="+mn-ea"/>
              </a:rPr>
              <a:t>小时（包括超市、菜市场购物）。饮食喜清淡，食欲较差，每日主食</a:t>
            </a:r>
            <a:r>
              <a:rPr lang="en-US" altLang="zh-CN" sz="2000" b="1" dirty="0">
                <a:solidFill>
                  <a:schemeClr val="bg1"/>
                </a:solidFill>
                <a:latin typeface="宋体" pitchFamily="2" charset="-122"/>
                <a:ea typeface="+mn-ea"/>
              </a:rPr>
              <a:t>1</a:t>
            </a:r>
            <a:r>
              <a:rPr lang="zh-CN" altLang="en-US" sz="2000" b="1" dirty="0">
                <a:solidFill>
                  <a:schemeClr val="bg1"/>
                </a:solidFill>
                <a:latin typeface="宋体" pitchFamily="2" charset="-122"/>
                <a:ea typeface="+mn-ea"/>
              </a:rPr>
              <a:t>两左右，睡眠良好。</a:t>
            </a:r>
            <a:endParaRPr lang="zh-CN" altLang="zh-CN" sz="20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pic>
        <p:nvPicPr>
          <p:cNvPr id="53253" name="Picture 2" descr="http://down.tutu001.com/d/file/20120217/373dcfb4c8f401a2c8be033836_56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9450" t="12531" r="9550" b="12289"/>
          <a:stretch>
            <a:fillRect/>
          </a:stretch>
        </p:blipFill>
        <p:spPr>
          <a:xfrm>
            <a:off x="6732588" y="1557338"/>
            <a:ext cx="2012950" cy="1811337"/>
          </a:xfrm>
        </p:spPr>
      </p:pic>
      <p:sp>
        <p:nvSpPr>
          <p:cNvPr id="8" name="TextBox 7"/>
          <p:cNvSpPr txBox="1"/>
          <p:nvPr/>
        </p:nvSpPr>
        <p:spPr>
          <a:xfrm>
            <a:off x="6011863" y="3429000"/>
            <a:ext cx="3024187" cy="23415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000" b="1" dirty="0">
                <a:latin typeface="+mn-ea"/>
                <a:ea typeface="+mn-ea"/>
              </a:rPr>
              <a:t>思考：</a:t>
            </a:r>
          </a:p>
          <a:p>
            <a:pPr algn="just">
              <a:lnSpc>
                <a:spcPct val="150000"/>
              </a:lnSpc>
              <a:defRPr/>
            </a:pPr>
            <a:r>
              <a:rPr lang="en-US" altLang="zh-CN" sz="2000" b="1" dirty="0">
                <a:latin typeface="宋体" pitchFamily="2" charset="-122"/>
                <a:ea typeface="+mn-ea"/>
              </a:rPr>
              <a:t>1.</a:t>
            </a:r>
            <a:r>
              <a:rPr lang="zh-CN" altLang="en-US" sz="2000" b="1" dirty="0">
                <a:latin typeface="宋体" pitchFamily="2" charset="-122"/>
                <a:ea typeface="+mn-ea"/>
              </a:rPr>
              <a:t>社区卫生人员应关注李奶奶哪些健康问题？</a:t>
            </a:r>
          </a:p>
          <a:p>
            <a:pPr algn="just">
              <a:lnSpc>
                <a:spcPct val="150000"/>
              </a:lnSpc>
              <a:defRPr/>
            </a:pPr>
            <a:r>
              <a:rPr lang="en-US" altLang="zh-CN" sz="2000" b="1" dirty="0">
                <a:latin typeface="宋体" pitchFamily="2" charset="-122"/>
                <a:ea typeface="+mn-ea"/>
              </a:rPr>
              <a:t>2.</a:t>
            </a:r>
            <a:r>
              <a:rPr lang="zh-CN" altLang="en-US" sz="2000" b="1" dirty="0">
                <a:latin typeface="宋体" pitchFamily="2" charset="-122"/>
                <a:ea typeface="+mn-ea"/>
              </a:rPr>
              <a:t>如何对李奶奶建立社区健康管理计划？</a:t>
            </a:r>
            <a:endParaRPr lang="zh-CN" altLang="zh-CN" sz="2000" b="1" dirty="0">
              <a:latin typeface="+mn-ea"/>
              <a:ea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17411" name="Picture 15" descr="Chalkboard3"/>
          <p:cNvPicPr>
            <a:picLocks noChangeAspect="1" noChangeArrowheads="1"/>
          </p:cNvPicPr>
          <p:nvPr/>
        </p:nvPicPr>
        <p:blipFill>
          <a:blip r:embed="rId2" cstate="print"/>
          <a:srcRect t="2168"/>
          <a:stretch>
            <a:fillRect/>
          </a:stretch>
        </p:blipFill>
        <p:spPr bwMode="auto">
          <a:xfrm>
            <a:off x="0" y="736600"/>
            <a:ext cx="5689600" cy="612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00113" y="1268413"/>
            <a:ext cx="3743325" cy="3765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chemeClr val="bg1"/>
                </a:solidFill>
                <a:latin typeface="+mn-ea"/>
                <a:ea typeface="+mn-ea"/>
              </a:rPr>
              <a:t>        李某，女，</a:t>
            </a:r>
            <a:r>
              <a:rPr lang="en-US" altLang="zh-CN" b="1" dirty="0">
                <a:solidFill>
                  <a:schemeClr val="bg1"/>
                </a:solidFill>
                <a:latin typeface="+mn-ea"/>
                <a:ea typeface="+mn-ea"/>
              </a:rPr>
              <a:t>36</a:t>
            </a:r>
            <a:r>
              <a:rPr lang="zh-CN" altLang="en-US" b="1" dirty="0">
                <a:solidFill>
                  <a:schemeClr val="bg1"/>
                </a:solidFill>
                <a:latin typeface="+mn-ea"/>
                <a:ea typeface="+mn-ea"/>
              </a:rPr>
              <a:t>岁，孕</a:t>
            </a:r>
            <a:r>
              <a:rPr lang="en-US" altLang="zh-CN" b="1" dirty="0">
                <a:solidFill>
                  <a:schemeClr val="bg1"/>
                </a:solidFill>
                <a:latin typeface="+mn-ea"/>
                <a:ea typeface="+mn-ea"/>
              </a:rPr>
              <a:t>38</a:t>
            </a:r>
            <a:r>
              <a:rPr lang="zh-CN" altLang="en-US" b="1" dirty="0">
                <a:solidFill>
                  <a:schemeClr val="bg1"/>
                </a:solidFill>
                <a:latin typeface="+mn-ea"/>
                <a:ea typeface="+mn-ea"/>
              </a:rPr>
              <a:t>周，</a:t>
            </a:r>
            <a:r>
              <a:rPr lang="en-US" altLang="zh-CN" b="1" dirty="0">
                <a:solidFill>
                  <a:schemeClr val="bg1"/>
                </a:solidFill>
                <a:latin typeface="+mn-ea"/>
                <a:ea typeface="+mn-ea"/>
              </a:rPr>
              <a:t>3</a:t>
            </a:r>
            <a:r>
              <a:rPr lang="zh-CN" altLang="en-US" b="1" dirty="0">
                <a:solidFill>
                  <a:schemeClr val="bg1"/>
                </a:solidFill>
                <a:latin typeface="+mn-ea"/>
                <a:ea typeface="+mn-ea"/>
              </a:rPr>
              <a:t>天前，某三甲医院妇产科剖腹产下一男婴，重</a:t>
            </a:r>
            <a:r>
              <a:rPr lang="en-US" altLang="zh-CN" b="1" dirty="0">
                <a:solidFill>
                  <a:schemeClr val="bg1"/>
                </a:solidFill>
                <a:latin typeface="+mn-ea"/>
                <a:ea typeface="+mn-ea"/>
              </a:rPr>
              <a:t>3.2</a:t>
            </a:r>
            <a:r>
              <a:rPr lang="zh-CN" altLang="en-US" b="1" dirty="0">
                <a:solidFill>
                  <a:schemeClr val="bg1"/>
                </a:solidFill>
                <a:latin typeface="+mn-ea"/>
                <a:ea typeface="+mn-ea"/>
              </a:rPr>
              <a:t>公斤，今日出院。由其婆婆到社区卫生服务中心登记。</a:t>
            </a:r>
            <a:endParaRPr lang="en-US" altLang="zh-CN" b="1" dirty="0">
              <a:solidFill>
                <a:schemeClr val="bg1"/>
              </a:solidFill>
              <a:latin typeface="+mn-ea"/>
              <a:ea typeface="+mn-ea"/>
            </a:endParaRPr>
          </a:p>
          <a:p>
            <a:pPr>
              <a:defRPr/>
            </a:pPr>
            <a:r>
              <a:rPr lang="en-US" altLang="zh-CN" b="1" dirty="0">
                <a:solidFill>
                  <a:schemeClr val="bg1"/>
                </a:solidFill>
                <a:latin typeface="+mn-ea"/>
                <a:ea typeface="+mn-ea"/>
              </a:rPr>
              <a:t>        </a:t>
            </a:r>
            <a:r>
              <a:rPr lang="zh-CN" altLang="en-US" b="1" dirty="0">
                <a:solidFill>
                  <a:schemeClr val="bg1"/>
                </a:solidFill>
                <a:latin typeface="+mn-ea"/>
                <a:ea typeface="+mn-ea"/>
              </a:rPr>
              <a:t>社区护士询问产妇及新生儿情况为：目前产妇情绪稳定，有伤口疼痛，已经泌乳但还不足以满足新生儿需求，辅以奶粉喂养。新生儿一般状况良好。婆婆</a:t>
            </a:r>
            <a:r>
              <a:rPr lang="en-US" altLang="zh-CN" b="1" dirty="0">
                <a:solidFill>
                  <a:schemeClr val="bg1"/>
                </a:solidFill>
                <a:latin typeface="+mn-ea"/>
                <a:ea typeface="+mn-ea"/>
              </a:rPr>
              <a:t>68</a:t>
            </a:r>
            <a:r>
              <a:rPr lang="zh-CN" altLang="en-US" b="1" dirty="0">
                <a:solidFill>
                  <a:schemeClr val="bg1"/>
                </a:solidFill>
                <a:latin typeface="+mn-ea"/>
                <a:ea typeface="+mn-ea"/>
              </a:rPr>
              <a:t>岁，健康状况良好，为产妇和新生儿的主要照顾者，小学文化，自述需要社区在新生儿和产妇照顾方面提供知识和技术的支持。</a:t>
            </a:r>
          </a:p>
        </p:txBody>
      </p:sp>
      <p:pic>
        <p:nvPicPr>
          <p:cNvPr id="17413" name="Picture 2" descr="http://down.tutu001.com/d/file/20120217/373dcfb4c8f401a2c8be033836_56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9450" t="12531" r="9550" b="12289"/>
          <a:stretch>
            <a:fillRect/>
          </a:stretch>
        </p:blipFill>
        <p:spPr>
          <a:xfrm>
            <a:off x="6732588" y="1341438"/>
            <a:ext cx="2012950" cy="1811337"/>
          </a:xfrm>
        </p:spPr>
      </p:pic>
      <p:sp>
        <p:nvSpPr>
          <p:cNvPr id="8" name="TextBox 7"/>
          <p:cNvSpPr txBox="1"/>
          <p:nvPr/>
        </p:nvSpPr>
        <p:spPr>
          <a:xfrm>
            <a:off x="5651500" y="2997200"/>
            <a:ext cx="3168650" cy="3324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000" b="1" dirty="0">
                <a:latin typeface="+mn-ea"/>
                <a:ea typeface="+mn-ea"/>
              </a:rPr>
              <a:t>思考：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2000" b="1" dirty="0">
                <a:latin typeface="+mn-ea"/>
                <a:ea typeface="+mn-ea"/>
              </a:rPr>
              <a:t>1.</a:t>
            </a:r>
            <a:r>
              <a:rPr lang="zh-CN" altLang="en-US" sz="2000" b="1" dirty="0">
                <a:latin typeface="+mn-ea"/>
                <a:ea typeface="+mn-ea"/>
              </a:rPr>
              <a:t>新生儿家庭访视流程有哪些？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2000" b="1" dirty="0">
                <a:latin typeface="+mn-ea"/>
                <a:ea typeface="+mn-ea"/>
              </a:rPr>
              <a:t>2.</a:t>
            </a:r>
            <a:r>
              <a:rPr lang="zh-CN" altLang="en-US" sz="2000" b="1" dirty="0">
                <a:latin typeface="+mn-ea"/>
                <a:ea typeface="+mn-ea"/>
              </a:rPr>
              <a:t>对于此家庭，家庭访视应关注哪些内容？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2000" b="1" dirty="0">
                <a:latin typeface="+mn-ea"/>
                <a:ea typeface="+mn-ea"/>
              </a:rPr>
              <a:t>3.</a:t>
            </a:r>
            <a:r>
              <a:rPr lang="zh-CN" altLang="en-US" sz="2000" b="1" dirty="0">
                <a:latin typeface="+mn-ea"/>
                <a:ea typeface="+mn-ea"/>
              </a:rPr>
              <a:t>制定一份此家庭的健康教育计划。</a:t>
            </a:r>
          </a:p>
        </p:txBody>
      </p:sp>
      <p:pic>
        <p:nvPicPr>
          <p:cNvPr id="17415" name="Picture 16" descr="CHALK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550" y="5084763"/>
            <a:ext cx="3671888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一、</a:t>
            </a:r>
            <a:r>
              <a:rPr lang="zh-CN" smtClean="0">
                <a:ea typeface="宋体" charset="-122"/>
              </a:rPr>
              <a:t>老年人群的特点</a:t>
            </a:r>
          </a:p>
        </p:txBody>
      </p:sp>
      <p:sp>
        <p:nvSpPr>
          <p:cNvPr id="542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68413"/>
            <a:ext cx="8610600" cy="49799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smtClean="0">
                <a:ea typeface="宋体" charset="-122"/>
              </a:rPr>
              <a:t>老年人群的特点</a:t>
            </a:r>
          </a:p>
          <a:p>
            <a:pPr lvl="1">
              <a:spcBef>
                <a:spcPct val="0"/>
              </a:spcBef>
            </a:pPr>
            <a:r>
              <a:rPr lang="zh-CN" smtClean="0">
                <a:latin typeface="Arial" charset="0"/>
                <a:ea typeface="宋体" charset="-122"/>
              </a:rPr>
              <a:t>衰老或老化是生命过程的自然规律。随着年龄的增长，人体对内外环境的适应能力、代偿能力逐渐减退。老年人在生理、心理和社会方面均有一定的变化特点。</a:t>
            </a:r>
          </a:p>
        </p:txBody>
      </p:sp>
      <p:sp>
        <p:nvSpPr>
          <p:cNvPr id="4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zh-CN" smtClean="0"/>
              <a:t>www.pumpress.com.cn</a:t>
            </a:r>
            <a:endParaRPr lang="zh-CN" altLang="zh-CN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一、</a:t>
            </a:r>
            <a:r>
              <a:rPr lang="zh-CN" smtClean="0">
                <a:ea typeface="宋体" charset="-122"/>
              </a:rPr>
              <a:t>老年人群的特点</a:t>
            </a:r>
          </a:p>
        </p:txBody>
      </p:sp>
      <p:graphicFrame>
        <p:nvGraphicFramePr>
          <p:cNvPr id="9" name="图示 8"/>
          <p:cNvGraphicFramePr/>
          <p:nvPr/>
        </p:nvGraphicFramePr>
        <p:xfrm>
          <a:off x="467544" y="1196752"/>
          <a:ext cx="973980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zh-CN" smtClean="0"/>
              <a:t>www.pumpress.com.cn</a:t>
            </a:r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04800"/>
            <a:ext cx="8197850" cy="563563"/>
          </a:xfrm>
        </p:spPr>
        <p:txBody>
          <a:bodyPr/>
          <a:lstStyle/>
          <a:p>
            <a:r>
              <a:rPr lang="zh-CN" altLang="en-US" sz="3200" smtClean="0">
                <a:ea typeface="宋体" charset="-122"/>
              </a:rPr>
              <a:t>二、</a:t>
            </a:r>
            <a:r>
              <a:rPr lang="zh-CN" sz="3200" smtClean="0">
                <a:ea typeface="宋体" charset="-122"/>
              </a:rPr>
              <a:t>社区老年人群的健康需求与服务策略</a:t>
            </a:r>
          </a:p>
        </p:txBody>
      </p:sp>
      <p:sp>
        <p:nvSpPr>
          <p:cNvPr id="563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68413"/>
            <a:ext cx="8610600" cy="49799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smtClean="0">
                <a:ea typeface="宋体" charset="-122"/>
              </a:rPr>
              <a:t>慢病管理的需求及服务策略</a:t>
            </a:r>
          </a:p>
          <a:p>
            <a:pPr>
              <a:spcBef>
                <a:spcPct val="0"/>
              </a:spcBef>
            </a:pPr>
            <a:r>
              <a:rPr lang="zh-CN" smtClean="0">
                <a:ea typeface="宋体" charset="-122"/>
              </a:rPr>
              <a:t>心理调适的需求及服务策略</a:t>
            </a:r>
          </a:p>
          <a:p>
            <a:pPr>
              <a:spcBef>
                <a:spcPct val="0"/>
              </a:spcBef>
            </a:pPr>
            <a:r>
              <a:rPr lang="zh-CN" smtClean="0">
                <a:ea typeface="宋体" charset="-122"/>
              </a:rPr>
              <a:t>社会交往的需求及服务策略</a:t>
            </a:r>
          </a:p>
          <a:p>
            <a:pPr>
              <a:spcBef>
                <a:spcPct val="0"/>
              </a:spcBef>
            </a:pPr>
            <a:r>
              <a:rPr lang="zh-CN" smtClean="0">
                <a:ea typeface="宋体" charset="-122"/>
              </a:rPr>
              <a:t>自我实现的需求及服务策略</a:t>
            </a:r>
          </a:p>
          <a:p>
            <a:pPr>
              <a:spcBef>
                <a:spcPct val="0"/>
              </a:spcBef>
            </a:pPr>
            <a:r>
              <a:rPr lang="zh-CN" smtClean="0">
                <a:ea typeface="宋体" charset="-122"/>
              </a:rPr>
              <a:t>临终关怀需求及服务策略</a:t>
            </a:r>
          </a:p>
        </p:txBody>
      </p:sp>
      <p:sp>
        <p:nvSpPr>
          <p:cNvPr id="4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zh-CN" smtClean="0"/>
              <a:t>www.pumpress.com.cn</a:t>
            </a:r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三、</a:t>
            </a:r>
            <a:r>
              <a:rPr lang="zh-CN" smtClean="0">
                <a:ea typeface="宋体" charset="-122"/>
              </a:rPr>
              <a:t>社区老年人的健康管理</a:t>
            </a:r>
          </a:p>
        </p:txBody>
      </p:sp>
      <p:sp>
        <p:nvSpPr>
          <p:cNvPr id="573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68413"/>
            <a:ext cx="8610600" cy="49799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smtClean="0">
                <a:ea typeface="宋体" charset="-122"/>
              </a:rPr>
              <a:t>社区老年人健康管理对象</a:t>
            </a:r>
          </a:p>
          <a:p>
            <a:pPr lvl="1">
              <a:spcBef>
                <a:spcPct val="0"/>
              </a:spcBef>
            </a:pPr>
            <a:r>
              <a:rPr lang="zh-CN" smtClean="0">
                <a:latin typeface="Arial" charset="0"/>
                <a:ea typeface="宋体" charset="-122"/>
              </a:rPr>
              <a:t>辖区内</a:t>
            </a:r>
            <a:r>
              <a:rPr lang="zh-CN" altLang="zh-CN" smtClean="0">
                <a:latin typeface="Arial" charset="0"/>
                <a:ea typeface="宋体" charset="-122"/>
              </a:rPr>
              <a:t>65</a:t>
            </a:r>
            <a:r>
              <a:rPr lang="zh-CN" smtClean="0">
                <a:latin typeface="Arial" charset="0"/>
                <a:ea typeface="宋体" charset="-122"/>
              </a:rPr>
              <a:t>岁及以上常住居民</a:t>
            </a:r>
          </a:p>
          <a:p>
            <a:pPr>
              <a:spcBef>
                <a:spcPct val="0"/>
              </a:spcBef>
            </a:pPr>
            <a:r>
              <a:rPr lang="zh-CN" smtClean="0">
                <a:ea typeface="宋体" charset="-122"/>
              </a:rPr>
              <a:t>健康管理基本内容</a:t>
            </a:r>
          </a:p>
          <a:p>
            <a:pPr lvl="1">
              <a:spcBef>
                <a:spcPct val="0"/>
              </a:spcBef>
            </a:pPr>
            <a:r>
              <a:rPr lang="zh-CN" smtClean="0">
                <a:latin typeface="Arial" charset="0"/>
                <a:ea typeface="宋体" charset="-122"/>
              </a:rPr>
              <a:t>每年为老年人提供</a:t>
            </a:r>
            <a:r>
              <a:rPr lang="zh-CN" altLang="zh-CN" smtClean="0">
                <a:latin typeface="Arial" charset="0"/>
                <a:ea typeface="宋体" charset="-122"/>
              </a:rPr>
              <a:t>1</a:t>
            </a:r>
            <a:r>
              <a:rPr lang="zh-CN" smtClean="0">
                <a:latin typeface="Arial" charset="0"/>
                <a:ea typeface="宋体" charset="-122"/>
              </a:rPr>
              <a:t>次健康管理服务</a:t>
            </a:r>
          </a:p>
          <a:p>
            <a:pPr lvl="2">
              <a:spcBef>
                <a:spcPct val="0"/>
              </a:spcBef>
            </a:pPr>
            <a:r>
              <a:rPr lang="zh-CN" smtClean="0">
                <a:latin typeface="Arial" charset="0"/>
                <a:ea typeface="宋体" charset="-122"/>
              </a:rPr>
              <a:t>生活方式和健康状况评估</a:t>
            </a:r>
          </a:p>
          <a:p>
            <a:pPr lvl="2">
              <a:spcBef>
                <a:spcPct val="0"/>
              </a:spcBef>
            </a:pPr>
            <a:r>
              <a:rPr lang="zh-CN" smtClean="0">
                <a:latin typeface="Arial" charset="0"/>
                <a:ea typeface="宋体" charset="-122"/>
              </a:rPr>
              <a:t>体格检查</a:t>
            </a:r>
          </a:p>
          <a:p>
            <a:pPr lvl="2">
              <a:spcBef>
                <a:spcPct val="0"/>
              </a:spcBef>
            </a:pPr>
            <a:r>
              <a:rPr lang="zh-CN" smtClean="0">
                <a:latin typeface="Arial" charset="0"/>
                <a:ea typeface="宋体" charset="-122"/>
              </a:rPr>
              <a:t>辅助检查</a:t>
            </a:r>
          </a:p>
          <a:p>
            <a:pPr lvl="2">
              <a:spcBef>
                <a:spcPct val="0"/>
              </a:spcBef>
            </a:pPr>
            <a:r>
              <a:rPr lang="zh-CN" smtClean="0">
                <a:latin typeface="Arial" charset="0"/>
                <a:ea typeface="宋体" charset="-122"/>
              </a:rPr>
              <a:t>健康指导</a:t>
            </a:r>
          </a:p>
        </p:txBody>
      </p:sp>
      <p:sp>
        <p:nvSpPr>
          <p:cNvPr id="4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zh-CN" smtClean="0"/>
              <a:t>www.pumpress.com.cn</a:t>
            </a:r>
            <a:endParaRPr lang="zh-CN" altLang="zh-CN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三、</a:t>
            </a:r>
            <a:r>
              <a:rPr lang="zh-CN" smtClean="0">
                <a:ea typeface="宋体" charset="-122"/>
              </a:rPr>
              <a:t>社区老年人的健康管理</a:t>
            </a:r>
          </a:p>
        </p:txBody>
      </p:sp>
      <p:sp>
        <p:nvSpPr>
          <p:cNvPr id="583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25538"/>
            <a:ext cx="8610600" cy="512286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smtClean="0">
                <a:ea typeface="宋体" charset="-122"/>
              </a:rPr>
              <a:t>生活方式和健康状况评估</a:t>
            </a:r>
          </a:p>
          <a:p>
            <a:pPr lvl="1">
              <a:spcBef>
                <a:spcPct val="0"/>
              </a:spcBef>
            </a:pPr>
            <a:r>
              <a:rPr lang="zh-CN" smtClean="0">
                <a:latin typeface="Arial" charset="0"/>
                <a:ea typeface="宋体" charset="-122"/>
              </a:rPr>
              <a:t>饮食与营养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zh-CN" smtClean="0"/>
              <a:t>www.pumpress.com.cn</a:t>
            </a:r>
            <a:endParaRPr lang="zh-CN" altLang="zh-CN"/>
          </a:p>
        </p:txBody>
      </p:sp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2781300"/>
            <a:ext cx="6099175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三、</a:t>
            </a:r>
            <a:r>
              <a:rPr lang="zh-CN" smtClean="0">
                <a:ea typeface="宋体" charset="-122"/>
              </a:rPr>
              <a:t>社区老年人的健康管理</a:t>
            </a:r>
          </a:p>
        </p:txBody>
      </p:sp>
      <p:sp>
        <p:nvSpPr>
          <p:cNvPr id="593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25538"/>
            <a:ext cx="8610600" cy="5399087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smtClean="0">
                <a:ea typeface="宋体" charset="-122"/>
              </a:rPr>
              <a:t>生活方式和健康状况评估</a:t>
            </a:r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zh-CN" smtClean="0">
                <a:latin typeface="Arial" charset="0"/>
                <a:ea typeface="宋体" charset="-122"/>
              </a:rPr>
              <a:t>饮食与营养</a:t>
            </a:r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zh-CN" smtClean="0">
                <a:latin typeface="Arial" charset="0"/>
                <a:ea typeface="宋体" charset="-122"/>
              </a:rPr>
              <a:t>活动与运动</a:t>
            </a:r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zh-CN" smtClean="0">
                <a:latin typeface="Arial" charset="0"/>
                <a:ea typeface="宋体" charset="-122"/>
              </a:rPr>
              <a:t>预防跌倒</a:t>
            </a:r>
          </a:p>
          <a:p>
            <a:pPr lvl="2">
              <a:lnSpc>
                <a:spcPct val="120000"/>
              </a:lnSpc>
              <a:spcBef>
                <a:spcPct val="0"/>
              </a:spcBef>
            </a:pPr>
            <a:r>
              <a:rPr lang="zh-CN" smtClean="0">
                <a:latin typeface="Arial" charset="0"/>
                <a:ea typeface="宋体" charset="-122"/>
              </a:rPr>
              <a:t>改善居住环境</a:t>
            </a:r>
          </a:p>
          <a:p>
            <a:pPr lvl="2">
              <a:lnSpc>
                <a:spcPct val="120000"/>
              </a:lnSpc>
              <a:spcBef>
                <a:spcPct val="0"/>
              </a:spcBef>
            </a:pPr>
            <a:r>
              <a:rPr lang="zh-CN" smtClean="0">
                <a:latin typeface="Arial" charset="0"/>
                <a:ea typeface="宋体" charset="-122"/>
              </a:rPr>
              <a:t>指导日常生活</a:t>
            </a:r>
          </a:p>
          <a:p>
            <a:pPr lvl="3">
              <a:lnSpc>
                <a:spcPct val="120000"/>
              </a:lnSpc>
              <a:spcBef>
                <a:spcPct val="0"/>
              </a:spcBef>
            </a:pPr>
            <a:r>
              <a:rPr lang="zh-CN" smtClean="0">
                <a:latin typeface="Arial" charset="0"/>
                <a:ea typeface="宋体" charset="-122"/>
              </a:rPr>
              <a:t>日常生活起居做到“</a:t>
            </a:r>
            <a:r>
              <a:rPr lang="zh-CN" altLang="zh-CN" smtClean="0">
                <a:latin typeface="Arial" charset="0"/>
                <a:ea typeface="宋体" charset="-122"/>
              </a:rPr>
              <a:t>3</a:t>
            </a:r>
            <a:r>
              <a:rPr lang="zh-CN" smtClean="0">
                <a:latin typeface="Arial" charset="0"/>
                <a:ea typeface="宋体" charset="-122"/>
              </a:rPr>
              <a:t>个</a:t>
            </a:r>
            <a:r>
              <a:rPr lang="zh-CN" altLang="zh-CN" smtClean="0">
                <a:latin typeface="Arial" charset="0"/>
                <a:ea typeface="宋体" charset="-122"/>
              </a:rPr>
              <a:t>30</a:t>
            </a:r>
            <a:r>
              <a:rPr lang="zh-CN" smtClean="0">
                <a:latin typeface="Arial" charset="0"/>
                <a:ea typeface="宋体" charset="-122"/>
              </a:rPr>
              <a:t>秒”</a:t>
            </a:r>
          </a:p>
          <a:p>
            <a:pPr lvl="4">
              <a:lnSpc>
                <a:spcPct val="120000"/>
              </a:lnSpc>
              <a:spcBef>
                <a:spcPct val="0"/>
              </a:spcBef>
            </a:pPr>
            <a:r>
              <a:rPr lang="zh-CN" smtClean="0">
                <a:latin typeface="Arial" charset="0"/>
                <a:ea typeface="宋体" charset="-122"/>
              </a:rPr>
              <a:t>醒后</a:t>
            </a:r>
            <a:r>
              <a:rPr lang="zh-CN" altLang="zh-CN" smtClean="0">
                <a:latin typeface="Arial" charset="0"/>
                <a:ea typeface="宋体" charset="-122"/>
              </a:rPr>
              <a:t>30</a:t>
            </a:r>
            <a:r>
              <a:rPr lang="zh-CN" smtClean="0">
                <a:latin typeface="Arial" charset="0"/>
                <a:ea typeface="宋体" charset="-122"/>
              </a:rPr>
              <a:t>秒再起床</a:t>
            </a:r>
          </a:p>
          <a:p>
            <a:pPr lvl="4">
              <a:lnSpc>
                <a:spcPct val="120000"/>
              </a:lnSpc>
              <a:spcBef>
                <a:spcPct val="0"/>
              </a:spcBef>
            </a:pPr>
            <a:r>
              <a:rPr lang="zh-CN" smtClean="0">
                <a:latin typeface="Arial" charset="0"/>
                <a:ea typeface="宋体" charset="-122"/>
              </a:rPr>
              <a:t>起床后</a:t>
            </a:r>
            <a:r>
              <a:rPr lang="zh-CN" altLang="zh-CN" smtClean="0">
                <a:latin typeface="Arial" charset="0"/>
                <a:ea typeface="宋体" charset="-122"/>
              </a:rPr>
              <a:t>30</a:t>
            </a:r>
            <a:r>
              <a:rPr lang="zh-CN" smtClean="0">
                <a:latin typeface="Arial" charset="0"/>
                <a:ea typeface="宋体" charset="-122"/>
              </a:rPr>
              <a:t>秒再站立</a:t>
            </a:r>
          </a:p>
          <a:p>
            <a:pPr lvl="4">
              <a:lnSpc>
                <a:spcPct val="120000"/>
              </a:lnSpc>
              <a:spcBef>
                <a:spcPct val="0"/>
              </a:spcBef>
            </a:pPr>
            <a:r>
              <a:rPr lang="zh-CN" smtClean="0">
                <a:latin typeface="Arial" charset="0"/>
                <a:ea typeface="宋体" charset="-122"/>
              </a:rPr>
              <a:t>站立后</a:t>
            </a:r>
            <a:r>
              <a:rPr lang="zh-CN" altLang="zh-CN" smtClean="0">
                <a:latin typeface="Arial" charset="0"/>
                <a:ea typeface="宋体" charset="-122"/>
              </a:rPr>
              <a:t>30</a:t>
            </a:r>
            <a:r>
              <a:rPr lang="zh-CN" smtClean="0">
                <a:latin typeface="Arial" charset="0"/>
                <a:ea typeface="宋体" charset="-122"/>
              </a:rPr>
              <a:t>秒再行走</a:t>
            </a:r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zh-CN" smtClean="0">
                <a:latin typeface="Arial" charset="0"/>
                <a:ea typeface="宋体" charset="-122"/>
              </a:rPr>
              <a:t>休息与睡眠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zh-CN" smtClean="0"/>
              <a:t>www.pumpress.com.cn</a:t>
            </a:r>
            <a:endParaRPr lang="zh-CN" altLang="zh-CN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725" y="1916113"/>
            <a:ext cx="3449638" cy="2132012"/>
          </a:xfrm>
          <a:prstGeom prst="rect">
            <a:avLst/>
          </a:prstGeom>
          <a:noFill/>
          <a:ln w="9525">
            <a:noFill/>
            <a:bevel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AutoShape 2"/>
          <p:cNvGraphicFramePr>
            <a:graphicFrameLocks/>
          </p:cNvGraphicFramePr>
          <p:nvPr/>
        </p:nvGraphicFramePr>
        <p:xfrm>
          <a:off x="4572000" y="3429000"/>
          <a:ext cx="0" cy="0"/>
        </p:xfrm>
        <a:graphic>
          <a:graphicData uri="http://schemas.openxmlformats.org/presentationml/2006/ole">
            <p:oleObj spid="_x0000_s1026" r:id="rId3" imgW="0" imgH="0" progId="">
              <p:embed/>
            </p:oleObj>
          </a:graphicData>
        </a:graphic>
      </p:graphicFrame>
      <p:graphicFrame>
        <p:nvGraphicFramePr>
          <p:cNvPr id="1027" name="AutoShape 3"/>
          <p:cNvGraphicFramePr>
            <a:graphicFrameLocks/>
          </p:cNvGraphicFramePr>
          <p:nvPr/>
        </p:nvGraphicFramePr>
        <p:xfrm>
          <a:off x="4572000" y="3429000"/>
          <a:ext cx="0" cy="0"/>
        </p:xfrm>
        <a:graphic>
          <a:graphicData uri="http://schemas.openxmlformats.org/presentationml/2006/ole">
            <p:oleObj spid="_x0000_s1027" r:id="rId4" imgW="0" imgH="0" progId="">
              <p:embed/>
            </p:oleObj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79388" y="1052513"/>
          <a:ext cx="8786812" cy="4914900"/>
        </p:xfrm>
        <a:graphic>
          <a:graphicData uri="http://schemas.openxmlformats.org/presentationml/2006/ole">
            <p:oleObj spid="_x0000_s1028" r:id="rId5" imgW="6422918" imgH="2795580" progId="">
              <p:embed/>
            </p:oleObj>
          </a:graphicData>
        </a:graphic>
      </p:graphicFrame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195513" y="5630863"/>
            <a:ext cx="44291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b="1"/>
              <a:t>图</a:t>
            </a:r>
            <a:r>
              <a:rPr lang="en-US" altLang="zh-CN" b="1"/>
              <a:t>1</a:t>
            </a:r>
            <a:r>
              <a:rPr lang="zh-CN" altLang="zh-CN" b="1"/>
              <a:t>  </a:t>
            </a:r>
            <a:r>
              <a:rPr lang="zh-CN" b="1"/>
              <a:t>社区老年人健康管理服务流程</a:t>
            </a:r>
            <a:endParaRPr lang="zh-CN" altLang="en-US" b="1">
              <a:latin typeface="Calibri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b="1">
                <a:latin typeface="Calibri" pitchFamily="34" charset="0"/>
              </a:rPr>
              <a:t>（摘自</a:t>
            </a:r>
            <a:r>
              <a:rPr lang="en-US" altLang="zh-CN" b="1">
                <a:latin typeface="Calibri" pitchFamily="34" charset="0"/>
              </a:rPr>
              <a:t>《</a:t>
            </a:r>
            <a:r>
              <a:rPr lang="zh-CN" altLang="en-US" b="1">
                <a:latin typeface="Calibri" pitchFamily="34" charset="0"/>
              </a:rPr>
              <a:t>国家公共卫生服务规范</a:t>
            </a:r>
            <a:r>
              <a:rPr lang="en-US" altLang="zh-CN" b="1">
                <a:latin typeface="Calibri" pitchFamily="34" charset="0"/>
              </a:rPr>
              <a:t>》2011</a:t>
            </a:r>
            <a:r>
              <a:rPr lang="zh-CN" altLang="en-US" b="1">
                <a:latin typeface="Calibri" pitchFamily="34" charset="0"/>
              </a:rPr>
              <a:t>版）</a:t>
            </a:r>
            <a:r>
              <a:rPr lang="zh-CN" altLang="en-US" b="1"/>
              <a:t> 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AutoShape 2"/>
          <p:cNvGraphicFramePr>
            <a:graphicFrameLocks/>
          </p:cNvGraphicFramePr>
          <p:nvPr/>
        </p:nvGraphicFramePr>
        <p:xfrm>
          <a:off x="4572000" y="3429000"/>
          <a:ext cx="0" cy="0"/>
        </p:xfrm>
        <a:graphic>
          <a:graphicData uri="http://schemas.openxmlformats.org/presentationml/2006/ole">
            <p:oleObj spid="_x0000_s2050" r:id="rId3" imgW="0" imgH="0" progId="">
              <p:embed/>
            </p:oleObj>
          </a:graphicData>
        </a:graphic>
      </p:graphicFrame>
      <p:graphicFrame>
        <p:nvGraphicFramePr>
          <p:cNvPr id="2051" name="AutoShape 3"/>
          <p:cNvGraphicFramePr>
            <a:graphicFrameLocks/>
          </p:cNvGraphicFramePr>
          <p:nvPr/>
        </p:nvGraphicFramePr>
        <p:xfrm>
          <a:off x="4572000" y="3429000"/>
          <a:ext cx="0" cy="0"/>
        </p:xfrm>
        <a:graphic>
          <a:graphicData uri="http://schemas.openxmlformats.org/presentationml/2006/ole">
            <p:oleObj spid="_x0000_s2051" r:id="rId4" imgW="0" imgH="0" progId="">
              <p:embed/>
            </p:oleObj>
          </a:graphicData>
        </a:graphic>
      </p:graphicFrame>
      <p:sp>
        <p:nvSpPr>
          <p:cNvPr id="205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三、</a:t>
            </a:r>
            <a:r>
              <a:rPr lang="zh-CN" smtClean="0">
                <a:ea typeface="宋体" charset="-122"/>
              </a:rPr>
              <a:t>社区老年人的健康管理</a:t>
            </a:r>
          </a:p>
        </p:txBody>
      </p:sp>
      <p:sp>
        <p:nvSpPr>
          <p:cNvPr id="2054" name="内容占位符 9"/>
          <p:cNvSpPr>
            <a:spLocks noGrp="1"/>
          </p:cNvSpPr>
          <p:nvPr>
            <p:ph idx="1"/>
          </p:nvPr>
        </p:nvSpPr>
        <p:spPr>
          <a:xfrm>
            <a:off x="0" y="1268413"/>
            <a:ext cx="8964613" cy="49799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altLang="en-US" smtClean="0">
                <a:ea typeface="宋体" charset="-122"/>
              </a:rPr>
              <a:t>社区老年人健康管理考核指标</a:t>
            </a:r>
          </a:p>
          <a:p>
            <a:pPr lvl="1">
              <a:spcBef>
                <a:spcPct val="0"/>
              </a:spcBef>
            </a:pPr>
            <a:r>
              <a:rPr lang="zh-CN" altLang="en-US" smtClean="0">
                <a:latin typeface="Arial" charset="0"/>
                <a:ea typeface="宋体" charset="-122"/>
              </a:rPr>
              <a:t>老年人健康管理率＝接受健康管理人数</a:t>
            </a:r>
            <a:r>
              <a:rPr lang="en-US" altLang="zh-CN" smtClean="0">
                <a:latin typeface="Arial" charset="0"/>
                <a:ea typeface="宋体" charset="-122"/>
              </a:rPr>
              <a:t>/</a:t>
            </a:r>
            <a:r>
              <a:rPr lang="zh-CN" altLang="en-US" smtClean="0">
                <a:latin typeface="Arial" charset="0"/>
                <a:ea typeface="宋体" charset="-122"/>
              </a:rPr>
              <a:t>年内辖区内</a:t>
            </a:r>
            <a:r>
              <a:rPr lang="en-US" altLang="zh-CN" smtClean="0">
                <a:latin typeface="Arial" charset="0"/>
                <a:ea typeface="宋体" charset="-122"/>
              </a:rPr>
              <a:t>65</a:t>
            </a:r>
            <a:r>
              <a:rPr lang="zh-CN" altLang="en-US" smtClean="0">
                <a:latin typeface="Arial" charset="0"/>
                <a:ea typeface="宋体" charset="-122"/>
              </a:rPr>
              <a:t>岁及以上常住居民数</a:t>
            </a:r>
            <a:r>
              <a:rPr lang="en-US" altLang="zh-CN" smtClean="0">
                <a:latin typeface="Arial" charset="0"/>
                <a:ea typeface="宋体" charset="-122"/>
              </a:rPr>
              <a:t>×100</a:t>
            </a:r>
            <a:r>
              <a:rPr lang="zh-CN" altLang="en-US" smtClean="0">
                <a:latin typeface="Arial" charset="0"/>
                <a:ea typeface="宋体" charset="-122"/>
              </a:rPr>
              <a:t>％</a:t>
            </a:r>
          </a:p>
          <a:p>
            <a:pPr lvl="1">
              <a:spcBef>
                <a:spcPct val="0"/>
              </a:spcBef>
            </a:pPr>
            <a:r>
              <a:rPr lang="zh-CN" altLang="en-US" smtClean="0">
                <a:latin typeface="Arial" charset="0"/>
                <a:ea typeface="宋体" charset="-122"/>
              </a:rPr>
              <a:t>健康体检表完整率＝抽查填写完整的健康体检表数</a:t>
            </a:r>
            <a:r>
              <a:rPr lang="en-US" altLang="zh-CN" smtClean="0">
                <a:latin typeface="Arial" charset="0"/>
                <a:ea typeface="宋体" charset="-122"/>
              </a:rPr>
              <a:t>/</a:t>
            </a:r>
            <a:r>
              <a:rPr lang="zh-CN" altLang="en-US" smtClean="0">
                <a:latin typeface="Arial" charset="0"/>
                <a:ea typeface="宋体" charset="-122"/>
              </a:rPr>
              <a:t>抽查的健康体检表数</a:t>
            </a:r>
            <a:r>
              <a:rPr lang="en-US" altLang="zh-CN" smtClean="0">
                <a:latin typeface="Arial" charset="0"/>
                <a:ea typeface="宋体" charset="-122"/>
              </a:rPr>
              <a:t>×100</a:t>
            </a:r>
            <a:r>
              <a:rPr lang="zh-CN" altLang="en-US" smtClean="0">
                <a:latin typeface="Arial" charset="0"/>
                <a:ea typeface="宋体" charset="-122"/>
              </a:rPr>
              <a:t>％</a:t>
            </a:r>
          </a:p>
          <a:p>
            <a:pPr>
              <a:spcBef>
                <a:spcPct val="0"/>
              </a:spcBef>
            </a:pPr>
            <a:endParaRPr lang="zh-CN" altLang="en-US" smtClean="0">
              <a:ea typeface="宋体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一、</a:t>
            </a:r>
            <a:r>
              <a:rPr lang="zh-CN" altLang="zh-CN" smtClean="0">
                <a:ea typeface="宋体" charset="-122"/>
              </a:rPr>
              <a:t>新生儿期社区保健与护理</a:t>
            </a:r>
            <a:endParaRPr lang="zh-CN" altLang="en-US" smtClean="0">
              <a:ea typeface="宋体" charset="-122"/>
            </a:endParaRPr>
          </a:p>
        </p:txBody>
      </p:sp>
      <p:sp>
        <p:nvSpPr>
          <p:cNvPr id="18434" name="内容占位符 7"/>
          <p:cNvSpPr>
            <a:spLocks noGrp="1"/>
          </p:cNvSpPr>
          <p:nvPr>
            <p:ph idx="1"/>
          </p:nvPr>
        </p:nvSpPr>
        <p:spPr>
          <a:xfrm>
            <a:off x="304800" y="1268413"/>
            <a:ext cx="8515350" cy="49799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altLang="zh-CN" smtClean="0">
                <a:ea typeface="宋体" charset="-122"/>
              </a:rPr>
              <a:t>新生儿家庭访视</a:t>
            </a:r>
          </a:p>
          <a:p>
            <a:pPr lvl="1">
              <a:spcBef>
                <a:spcPct val="0"/>
              </a:spcBef>
            </a:pPr>
            <a:r>
              <a:rPr lang="zh-CN" altLang="zh-CN" smtClean="0">
                <a:latin typeface="Arial" charset="0"/>
                <a:ea typeface="宋体" charset="-122"/>
              </a:rPr>
              <a:t>新生儿出院后</a:t>
            </a:r>
            <a:r>
              <a:rPr lang="en-US" altLang="zh-CN" smtClean="0">
                <a:latin typeface="Arial" charset="0"/>
                <a:ea typeface="宋体" charset="-122"/>
              </a:rPr>
              <a:t>1</a:t>
            </a:r>
            <a:r>
              <a:rPr lang="zh-CN" altLang="zh-CN" smtClean="0">
                <a:latin typeface="Arial" charset="0"/>
                <a:ea typeface="宋体" charset="-122"/>
              </a:rPr>
              <a:t>周内，医务人员到新生儿家中进行新生儿和产妇的产后访视</a:t>
            </a:r>
            <a:r>
              <a:rPr lang="zh-CN" altLang="en-US" smtClean="0">
                <a:latin typeface="Arial" charset="0"/>
                <a:ea typeface="宋体" charset="-122"/>
              </a:rPr>
              <a:t>，</a:t>
            </a:r>
            <a:r>
              <a:rPr lang="zh-CN" altLang="zh-CN" smtClean="0">
                <a:latin typeface="Arial" charset="0"/>
                <a:ea typeface="宋体" charset="-122"/>
              </a:rPr>
              <a:t>了解新生儿出生时情况、预防接种情况、新生儿疾病筛查情况等。</a:t>
            </a:r>
            <a:endParaRPr lang="en-US" altLang="zh-CN" smtClean="0">
              <a:latin typeface="Arial" charset="0"/>
              <a:ea typeface="宋体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一、</a:t>
            </a:r>
            <a:r>
              <a:rPr lang="zh-CN" altLang="zh-CN" smtClean="0">
                <a:ea typeface="宋体" charset="-122"/>
              </a:rPr>
              <a:t>新生儿期社区保健与护理</a:t>
            </a:r>
            <a:endParaRPr lang="zh-CN" altLang="en-US" smtClean="0">
              <a:ea typeface="宋体" charset="-122"/>
            </a:endParaRPr>
          </a:p>
        </p:txBody>
      </p:sp>
      <p:sp>
        <p:nvSpPr>
          <p:cNvPr id="19458" name="内容占位符 7"/>
          <p:cNvSpPr>
            <a:spLocks noGrp="1"/>
          </p:cNvSpPr>
          <p:nvPr>
            <p:ph idx="1"/>
          </p:nvPr>
        </p:nvSpPr>
        <p:spPr>
          <a:xfrm>
            <a:off x="304800" y="1125538"/>
            <a:ext cx="8610600" cy="53990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altLang="zh-CN" sz="2800" smtClean="0">
                <a:ea typeface="宋体" charset="-122"/>
              </a:rPr>
              <a:t>新生儿家庭访视</a:t>
            </a:r>
          </a:p>
          <a:p>
            <a:pPr lvl="1">
              <a:spcBef>
                <a:spcPct val="0"/>
              </a:spcBef>
            </a:pPr>
            <a:r>
              <a:rPr lang="zh-CN" altLang="zh-CN" sz="2400" smtClean="0">
                <a:latin typeface="Arial" charset="0"/>
                <a:ea typeface="宋体" charset="-122"/>
              </a:rPr>
              <a:t>访视内容</a:t>
            </a:r>
            <a:endParaRPr lang="en-US" altLang="zh-CN" sz="2400" smtClean="0">
              <a:latin typeface="Arial" charset="0"/>
              <a:ea typeface="宋体" charset="-122"/>
            </a:endParaRPr>
          </a:p>
          <a:p>
            <a:pPr lvl="2">
              <a:lnSpc>
                <a:spcPct val="120000"/>
              </a:lnSpc>
              <a:spcBef>
                <a:spcPct val="0"/>
              </a:spcBef>
            </a:pPr>
            <a:r>
              <a:rPr lang="zh-CN" altLang="zh-CN" smtClean="0">
                <a:latin typeface="Arial" charset="0"/>
                <a:ea typeface="宋体" charset="-122"/>
              </a:rPr>
              <a:t>观察家居环境</a:t>
            </a:r>
            <a:r>
              <a:rPr lang="zh-CN" altLang="en-US" smtClean="0">
                <a:latin typeface="Arial" charset="0"/>
                <a:ea typeface="宋体" charset="-122"/>
              </a:rPr>
              <a:t>。</a:t>
            </a:r>
            <a:endParaRPr lang="en-US" altLang="zh-CN" smtClean="0">
              <a:latin typeface="Arial" charset="0"/>
              <a:ea typeface="宋体" charset="-122"/>
            </a:endParaRPr>
          </a:p>
          <a:p>
            <a:pPr lvl="2">
              <a:lnSpc>
                <a:spcPct val="120000"/>
              </a:lnSpc>
              <a:spcBef>
                <a:spcPct val="0"/>
              </a:spcBef>
            </a:pPr>
            <a:r>
              <a:rPr lang="zh-CN" altLang="zh-CN" smtClean="0">
                <a:latin typeface="Arial" charset="0"/>
                <a:ea typeface="宋体" charset="-122"/>
              </a:rPr>
              <a:t>询问和观察喂养、睡眠、大小便、黄疸、脐部情况、口腔发育等。</a:t>
            </a:r>
            <a:endParaRPr lang="en-US" altLang="zh-CN" smtClean="0">
              <a:latin typeface="Arial" charset="0"/>
              <a:ea typeface="宋体" charset="-122"/>
            </a:endParaRPr>
          </a:p>
          <a:p>
            <a:pPr lvl="2">
              <a:lnSpc>
                <a:spcPct val="120000"/>
              </a:lnSpc>
              <a:spcBef>
                <a:spcPct val="0"/>
              </a:spcBef>
            </a:pPr>
            <a:r>
              <a:rPr lang="zh-CN" altLang="zh-CN" smtClean="0">
                <a:latin typeface="Arial" charset="0"/>
                <a:ea typeface="宋体" charset="-122"/>
              </a:rPr>
              <a:t>为新生儿测量体温、记录出生时体重、身长，进行体格检查</a:t>
            </a:r>
            <a:r>
              <a:rPr lang="zh-CN" altLang="en-US" smtClean="0">
                <a:latin typeface="Arial" charset="0"/>
                <a:ea typeface="宋体" charset="-122"/>
              </a:rPr>
              <a:t>。</a:t>
            </a:r>
            <a:endParaRPr lang="en-US" altLang="zh-CN" smtClean="0">
              <a:latin typeface="Arial" charset="0"/>
              <a:ea typeface="宋体" charset="-122"/>
            </a:endParaRPr>
          </a:p>
          <a:p>
            <a:pPr lvl="2">
              <a:lnSpc>
                <a:spcPct val="120000"/>
              </a:lnSpc>
              <a:spcBef>
                <a:spcPct val="0"/>
              </a:spcBef>
            </a:pPr>
            <a:r>
              <a:rPr lang="zh-CN" altLang="zh-CN" smtClean="0">
                <a:latin typeface="Arial" charset="0"/>
                <a:ea typeface="宋体" charset="-122"/>
              </a:rPr>
              <a:t>建立《</a:t>
            </a:r>
            <a:r>
              <a:rPr lang="en-US" altLang="zh-CN" smtClean="0">
                <a:latin typeface="Arial" charset="0"/>
                <a:ea typeface="宋体" charset="-122"/>
              </a:rPr>
              <a:t>0</a:t>
            </a:r>
            <a:r>
              <a:rPr lang="zh-CN" altLang="zh-CN" smtClean="0">
                <a:latin typeface="Arial" charset="0"/>
                <a:ea typeface="宋体" charset="-122"/>
              </a:rPr>
              <a:t>～</a:t>
            </a:r>
            <a:r>
              <a:rPr lang="en-US" altLang="zh-CN" smtClean="0">
                <a:latin typeface="Arial" charset="0"/>
                <a:ea typeface="宋体" charset="-122"/>
              </a:rPr>
              <a:t>6</a:t>
            </a:r>
            <a:r>
              <a:rPr lang="zh-CN" altLang="zh-CN" smtClean="0">
                <a:latin typeface="Arial" charset="0"/>
                <a:ea typeface="宋体" charset="-122"/>
              </a:rPr>
              <a:t>岁儿童保健手册》</a:t>
            </a:r>
            <a:r>
              <a:rPr lang="zh-CN" altLang="en-US" smtClean="0">
                <a:latin typeface="Arial" charset="0"/>
                <a:ea typeface="宋体" charset="-122"/>
              </a:rPr>
              <a:t>。</a:t>
            </a:r>
            <a:endParaRPr lang="en-US" altLang="zh-CN" smtClean="0">
              <a:latin typeface="Arial" charset="0"/>
              <a:ea typeface="宋体" charset="-122"/>
            </a:endParaRPr>
          </a:p>
          <a:p>
            <a:pPr lvl="2">
              <a:lnSpc>
                <a:spcPct val="120000"/>
              </a:lnSpc>
              <a:spcBef>
                <a:spcPct val="0"/>
              </a:spcBef>
            </a:pPr>
            <a:r>
              <a:rPr lang="zh-CN" altLang="zh-CN" smtClean="0">
                <a:latin typeface="Arial" charset="0"/>
                <a:ea typeface="宋体" charset="-122"/>
              </a:rPr>
              <a:t>对家长进行母乳喂养、护理和常见疾病预防指导，并做好登记</a:t>
            </a:r>
            <a:r>
              <a:rPr lang="zh-CN" altLang="en-US" smtClean="0">
                <a:latin typeface="Arial" charset="0"/>
                <a:ea typeface="宋体" charset="-122"/>
              </a:rPr>
              <a:t>。</a:t>
            </a:r>
            <a:endParaRPr lang="en-US" altLang="zh-CN" smtClean="0">
              <a:latin typeface="Arial" charset="0"/>
              <a:ea typeface="宋体" charset="-122"/>
            </a:endParaRPr>
          </a:p>
          <a:p>
            <a:pPr lvl="2">
              <a:lnSpc>
                <a:spcPct val="120000"/>
              </a:lnSpc>
              <a:spcBef>
                <a:spcPct val="0"/>
              </a:spcBef>
            </a:pPr>
            <a:r>
              <a:rPr lang="zh-CN" altLang="zh-CN" smtClean="0">
                <a:latin typeface="Arial" charset="0"/>
                <a:ea typeface="宋体" charset="-122"/>
              </a:rPr>
              <a:t>了解新生儿未接种卡介苗和第</a:t>
            </a:r>
            <a:r>
              <a:rPr lang="en-US" altLang="zh-CN" smtClean="0">
                <a:latin typeface="Arial" charset="0"/>
                <a:ea typeface="宋体" charset="-122"/>
              </a:rPr>
              <a:t>1</a:t>
            </a:r>
            <a:r>
              <a:rPr lang="zh-CN" altLang="zh-CN" smtClean="0">
                <a:latin typeface="Arial" charset="0"/>
                <a:ea typeface="宋体" charset="-122"/>
              </a:rPr>
              <a:t>剂乙肝疫苗情况</a:t>
            </a:r>
            <a:r>
              <a:rPr lang="zh-CN" altLang="en-US" smtClean="0">
                <a:latin typeface="Arial" charset="0"/>
                <a:ea typeface="宋体" charset="-122"/>
              </a:rPr>
              <a:t>。</a:t>
            </a:r>
            <a:endParaRPr lang="zh-CN" altLang="zh-CN" smtClean="0">
              <a:latin typeface="Arial" charset="0"/>
              <a:ea typeface="宋体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一、</a:t>
            </a:r>
            <a:r>
              <a:rPr lang="zh-CN" altLang="zh-CN" smtClean="0">
                <a:ea typeface="宋体" charset="-122"/>
              </a:rPr>
              <a:t>新生儿期社区保健与护理</a:t>
            </a:r>
            <a:endParaRPr lang="zh-CN" altLang="en-US" smtClean="0">
              <a:ea typeface="宋体" charset="-122"/>
            </a:endParaRPr>
          </a:p>
        </p:txBody>
      </p:sp>
      <p:sp>
        <p:nvSpPr>
          <p:cNvPr id="20482" name="内容占位符 7"/>
          <p:cNvSpPr>
            <a:spLocks noGrp="1"/>
          </p:cNvSpPr>
          <p:nvPr>
            <p:ph idx="1"/>
          </p:nvPr>
        </p:nvSpPr>
        <p:spPr>
          <a:xfrm>
            <a:off x="179388" y="1196975"/>
            <a:ext cx="8736012" cy="532765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altLang="zh-CN" smtClean="0">
                <a:ea typeface="宋体" charset="-122"/>
              </a:rPr>
              <a:t>新生儿满月健康管理</a:t>
            </a:r>
          </a:p>
          <a:p>
            <a:pPr lvl="1">
              <a:spcBef>
                <a:spcPct val="0"/>
              </a:spcBef>
            </a:pPr>
            <a:r>
              <a:rPr lang="zh-CN" altLang="zh-CN" smtClean="0">
                <a:latin typeface="Arial" charset="0"/>
                <a:ea typeface="宋体" charset="-122"/>
              </a:rPr>
              <a:t>新生儿满</a:t>
            </a:r>
            <a:r>
              <a:rPr lang="en-US" altLang="zh-CN" smtClean="0">
                <a:latin typeface="Arial" charset="0"/>
                <a:ea typeface="宋体" charset="-122"/>
              </a:rPr>
              <a:t>28</a:t>
            </a:r>
            <a:r>
              <a:rPr lang="zh-CN" altLang="zh-CN" smtClean="0">
                <a:latin typeface="Arial" charset="0"/>
                <a:ea typeface="宋体" charset="-122"/>
              </a:rPr>
              <a:t>天后，结合接种乙肝疫苗第二针，在乡镇卫生院、社区卫生服务中心进行随访。</a:t>
            </a:r>
            <a:endParaRPr lang="en-US" altLang="zh-CN" smtClean="0">
              <a:latin typeface="Arial" charset="0"/>
              <a:ea typeface="宋体" charset="-122"/>
            </a:endParaRPr>
          </a:p>
          <a:p>
            <a:pPr lvl="1">
              <a:spcBef>
                <a:spcPct val="0"/>
              </a:spcBef>
            </a:pPr>
            <a:r>
              <a:rPr lang="zh-CN" altLang="zh-CN" smtClean="0">
                <a:latin typeface="Arial" charset="0"/>
                <a:ea typeface="宋体" charset="-122"/>
              </a:rPr>
              <a:t>重点询问和观察新生儿的喂养、睡眠、大小便、黄疸等情况，对其进行体重、身长测量、体格检查和发育评估。</a:t>
            </a:r>
            <a:endParaRPr lang="zh-CN" altLang="zh-CN" sz="3200" smtClean="0">
              <a:latin typeface="Arial" charset="0"/>
              <a:ea typeface="宋体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一、</a:t>
            </a:r>
            <a:r>
              <a:rPr lang="zh-CN" altLang="zh-CN" smtClean="0">
                <a:ea typeface="宋体" charset="-122"/>
              </a:rPr>
              <a:t>新生儿期社区保健与护理</a:t>
            </a:r>
            <a:endParaRPr lang="zh-CN" altLang="en-US" smtClean="0">
              <a:ea typeface="宋体" charset="-122"/>
            </a:endParaRPr>
          </a:p>
        </p:txBody>
      </p:sp>
      <p:sp>
        <p:nvSpPr>
          <p:cNvPr id="21506" name="内容占位符 9"/>
          <p:cNvSpPr>
            <a:spLocks noGrp="1"/>
          </p:cNvSpPr>
          <p:nvPr>
            <p:ph idx="1"/>
          </p:nvPr>
        </p:nvSpPr>
        <p:spPr>
          <a:xfrm>
            <a:off x="304800" y="1196975"/>
            <a:ext cx="8610600" cy="532765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altLang="en-US" smtClean="0">
                <a:ea typeface="宋体" charset="-122"/>
              </a:rPr>
              <a:t>日常保健指导</a:t>
            </a:r>
            <a:endParaRPr lang="en-US" altLang="zh-CN" smtClean="0">
              <a:ea typeface="宋体" charset="-122"/>
            </a:endParaRPr>
          </a:p>
          <a:p>
            <a:pPr lvl="1">
              <a:spcBef>
                <a:spcPct val="0"/>
              </a:spcBef>
            </a:pPr>
            <a:r>
              <a:rPr lang="zh-CN" altLang="en-US" smtClean="0">
                <a:latin typeface="Arial" charset="0"/>
                <a:ea typeface="宋体" charset="-122"/>
              </a:rPr>
              <a:t>喂养</a:t>
            </a:r>
            <a:endParaRPr lang="en-US" altLang="zh-CN" smtClean="0">
              <a:latin typeface="Arial" charset="0"/>
              <a:ea typeface="宋体" charset="-122"/>
            </a:endParaRPr>
          </a:p>
          <a:p>
            <a:pPr lvl="2">
              <a:spcBef>
                <a:spcPct val="0"/>
              </a:spcBef>
            </a:pPr>
            <a:r>
              <a:rPr lang="zh-CN" altLang="en-US" smtClean="0">
                <a:latin typeface="Arial" charset="0"/>
                <a:ea typeface="宋体" charset="-122"/>
              </a:rPr>
              <a:t>母乳喂养、人工喂养</a:t>
            </a:r>
            <a:endParaRPr lang="en-US" altLang="zh-CN" smtClean="0">
              <a:latin typeface="Arial" charset="0"/>
              <a:ea typeface="宋体" charset="-122"/>
            </a:endParaRPr>
          </a:p>
          <a:p>
            <a:pPr lvl="1">
              <a:spcBef>
                <a:spcPct val="0"/>
              </a:spcBef>
            </a:pPr>
            <a:r>
              <a:rPr lang="zh-CN" altLang="en-US" smtClean="0">
                <a:latin typeface="Arial" charset="0"/>
                <a:ea typeface="宋体" charset="-122"/>
              </a:rPr>
              <a:t>皮肤护理</a:t>
            </a:r>
            <a:endParaRPr lang="en-US" altLang="zh-CN" smtClean="0">
              <a:latin typeface="Arial" charset="0"/>
              <a:ea typeface="宋体" charset="-122"/>
            </a:endParaRPr>
          </a:p>
          <a:p>
            <a:pPr lvl="1">
              <a:spcBef>
                <a:spcPct val="0"/>
              </a:spcBef>
            </a:pPr>
            <a:r>
              <a:rPr lang="zh-CN" altLang="en-US" smtClean="0">
                <a:latin typeface="Arial" charset="0"/>
                <a:ea typeface="宋体" charset="-122"/>
              </a:rPr>
              <a:t>温度和光线</a:t>
            </a:r>
            <a:endParaRPr lang="en-US" altLang="zh-CN" smtClean="0">
              <a:latin typeface="Arial" charset="0"/>
              <a:ea typeface="宋体" charset="-122"/>
            </a:endParaRPr>
          </a:p>
          <a:p>
            <a:pPr lvl="1">
              <a:spcBef>
                <a:spcPct val="0"/>
              </a:spcBef>
            </a:pPr>
            <a:r>
              <a:rPr lang="zh-CN" altLang="en-US" smtClean="0">
                <a:latin typeface="Arial" charset="0"/>
                <a:ea typeface="宋体" charset="-122"/>
              </a:rPr>
              <a:t>预防疾病和意外</a:t>
            </a:r>
            <a:endParaRPr lang="en-US" altLang="zh-CN" smtClean="0">
              <a:latin typeface="Arial" charset="0"/>
              <a:ea typeface="宋体" charset="-122"/>
            </a:endParaRPr>
          </a:p>
          <a:p>
            <a:pPr lvl="2">
              <a:spcBef>
                <a:spcPct val="0"/>
              </a:spcBef>
            </a:pPr>
            <a:r>
              <a:rPr lang="zh-CN" altLang="zh-CN" smtClean="0">
                <a:latin typeface="Arial" charset="0"/>
                <a:ea typeface="宋体" charset="-122"/>
              </a:rPr>
              <a:t>生理性体重下降</a:t>
            </a:r>
            <a:r>
              <a:rPr lang="zh-CN" altLang="en-US" smtClean="0">
                <a:latin typeface="Arial" charset="0"/>
                <a:ea typeface="宋体" charset="-122"/>
              </a:rPr>
              <a:t>、生理性黄疸</a:t>
            </a:r>
            <a:endParaRPr lang="en-US" altLang="zh-CN" smtClean="0">
              <a:latin typeface="Arial" charset="0"/>
              <a:ea typeface="宋体" charset="-122"/>
            </a:endParaRPr>
          </a:p>
          <a:p>
            <a:pPr lvl="2">
              <a:spcBef>
                <a:spcPct val="0"/>
              </a:spcBef>
            </a:pPr>
            <a:r>
              <a:rPr lang="zh-CN" altLang="en-US" smtClean="0">
                <a:latin typeface="Arial" charset="0"/>
                <a:ea typeface="宋体" charset="-122"/>
              </a:rPr>
              <a:t>脐部感染、</a:t>
            </a:r>
            <a:r>
              <a:rPr lang="zh-CN" altLang="zh-CN" smtClean="0">
                <a:latin typeface="Arial" charset="0"/>
                <a:ea typeface="宋体" charset="-122"/>
              </a:rPr>
              <a:t>新生儿窒息</a:t>
            </a:r>
            <a:endParaRPr lang="en-US" altLang="zh-CN" smtClean="0">
              <a:latin typeface="Arial" charset="0"/>
              <a:ea typeface="宋体" charset="-122"/>
            </a:endParaRPr>
          </a:p>
          <a:p>
            <a:pPr lvl="1">
              <a:spcBef>
                <a:spcPct val="0"/>
              </a:spcBef>
            </a:pPr>
            <a:endParaRPr lang="zh-CN" altLang="en-US" smtClean="0">
              <a:latin typeface="Arial" charset="0"/>
              <a:ea typeface="宋体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ea typeface="宋体" charset="-122"/>
              </a:rPr>
              <a:t>二、婴幼</a:t>
            </a:r>
            <a:r>
              <a:rPr lang="zh-CN" altLang="zh-CN" smtClean="0">
                <a:ea typeface="宋体" charset="-122"/>
              </a:rPr>
              <a:t>儿期社区保健与护理</a:t>
            </a:r>
            <a:endParaRPr lang="zh-CN" altLang="en-US" smtClean="0">
              <a:ea typeface="宋体" charset="-122"/>
            </a:endParaRPr>
          </a:p>
        </p:txBody>
      </p:sp>
      <p:sp>
        <p:nvSpPr>
          <p:cNvPr id="22530" name="内容占位符 8"/>
          <p:cNvSpPr>
            <a:spLocks noGrp="1"/>
          </p:cNvSpPr>
          <p:nvPr>
            <p:ph idx="1"/>
          </p:nvPr>
        </p:nvSpPr>
        <p:spPr>
          <a:xfrm>
            <a:off x="304800" y="1052513"/>
            <a:ext cx="8610600" cy="51958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altLang="en-US" smtClean="0">
                <a:ea typeface="宋体" charset="-122"/>
              </a:rPr>
              <a:t>饮食指导</a:t>
            </a:r>
            <a:endParaRPr lang="en-US" altLang="zh-CN" smtClean="0">
              <a:ea typeface="宋体" charset="-122"/>
            </a:endParaRPr>
          </a:p>
          <a:p>
            <a:pPr lvl="1">
              <a:spcBef>
                <a:spcPct val="0"/>
              </a:spcBef>
              <a:buFont typeface="Wingdings" pitchFamily="2" charset="2"/>
              <a:buChar char="l"/>
            </a:pPr>
            <a:r>
              <a:rPr lang="en-US" altLang="zh-CN" smtClean="0">
                <a:latin typeface="Arial" charset="0"/>
                <a:ea typeface="宋体" charset="-122"/>
              </a:rPr>
              <a:t>6</a:t>
            </a:r>
            <a:r>
              <a:rPr lang="zh-CN" altLang="en-US" smtClean="0">
                <a:latin typeface="Arial" charset="0"/>
                <a:ea typeface="宋体" charset="-122"/>
              </a:rPr>
              <a:t>个月以内婴儿仍提倡母乳喂养</a:t>
            </a:r>
            <a:endParaRPr lang="en-US" altLang="zh-CN" smtClean="0">
              <a:latin typeface="Arial" charset="0"/>
              <a:ea typeface="宋体" charset="-122"/>
            </a:endParaRPr>
          </a:p>
          <a:p>
            <a:pPr lvl="1">
              <a:spcBef>
                <a:spcPct val="0"/>
              </a:spcBef>
              <a:buFont typeface="Wingdings" pitchFamily="2" charset="2"/>
              <a:buChar char="l"/>
            </a:pPr>
            <a:r>
              <a:rPr lang="en-US" altLang="zh-CN" smtClean="0">
                <a:latin typeface="Arial" charset="0"/>
                <a:ea typeface="宋体" charset="-122"/>
              </a:rPr>
              <a:t>3</a:t>
            </a:r>
            <a:r>
              <a:rPr lang="zh-CN" altLang="en-US" smtClean="0">
                <a:latin typeface="Arial" charset="0"/>
                <a:ea typeface="宋体" charset="-122"/>
              </a:rPr>
              <a:t>个月后酌情添加辅助食品</a:t>
            </a:r>
            <a:endParaRPr lang="en-US" altLang="zh-CN" smtClean="0">
              <a:latin typeface="Arial" charset="0"/>
              <a:ea typeface="宋体" charset="-122"/>
            </a:endParaRPr>
          </a:p>
          <a:p>
            <a:pPr lvl="1">
              <a:spcBef>
                <a:spcPct val="0"/>
              </a:spcBef>
              <a:buFont typeface="Wingdings" pitchFamily="2" charset="2"/>
              <a:buChar char="l"/>
            </a:pPr>
            <a:r>
              <a:rPr lang="zh-CN" altLang="en-US" smtClean="0">
                <a:latin typeface="Arial" charset="0"/>
                <a:ea typeface="宋体" charset="-122"/>
              </a:rPr>
              <a:t>由多到少、由稀到稠、由一种到多种为原则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3860800"/>
            <a:ext cx="8048625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</TotalTime>
  <Pages>0</Pages>
  <Words>2651</Words>
  <Characters>0</Characters>
  <Application>Microsoft Office PowerPoint</Application>
  <DocSecurity>0</DocSecurity>
  <PresentationFormat>全屏显示(4:3)</PresentationFormat>
  <Lines>0</Lines>
  <Paragraphs>327</Paragraphs>
  <Slides>47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47</vt:i4>
      </vt:variant>
    </vt:vector>
  </HeadingPairs>
  <TitlesOfParts>
    <vt:vector size="48" baseType="lpstr">
      <vt:lpstr>课件模板</vt:lpstr>
      <vt:lpstr>第五章 社区重点人群保健与护理</vt:lpstr>
      <vt:lpstr>学习目标</vt:lpstr>
      <vt:lpstr>幻灯片 3</vt:lpstr>
      <vt:lpstr>幻灯片 4</vt:lpstr>
      <vt:lpstr>一、新生儿期社区保健与护理</vt:lpstr>
      <vt:lpstr>一、新生儿期社区保健与护理</vt:lpstr>
      <vt:lpstr>一、新生儿期社区保健与护理</vt:lpstr>
      <vt:lpstr>一、新生儿期社区保健与护理</vt:lpstr>
      <vt:lpstr>二、婴幼儿期社区保健与护理</vt:lpstr>
      <vt:lpstr>二、婴幼儿期社区保健与护理</vt:lpstr>
      <vt:lpstr>二、婴幼儿期社区保健与护理</vt:lpstr>
      <vt:lpstr>三、学龄前期社区保健与护理</vt:lpstr>
      <vt:lpstr>三、学龄前期社区保健与护理</vt:lpstr>
      <vt:lpstr>四、学龄期儿童与青少年社区保健与护理</vt:lpstr>
      <vt:lpstr>幻灯片 15</vt:lpstr>
      <vt:lpstr>幻灯片 16</vt:lpstr>
      <vt:lpstr>一、孕期妇女的保健与护理</vt:lpstr>
      <vt:lpstr>一、孕期妇女的保健与护理</vt:lpstr>
      <vt:lpstr>一、孕期妇女的保健与护理</vt:lpstr>
      <vt:lpstr>一、孕期妇女的保健与护理</vt:lpstr>
      <vt:lpstr>一、孕期妇女的保健与护理</vt:lpstr>
      <vt:lpstr>一、孕期妇女的保健与护理</vt:lpstr>
      <vt:lpstr>一、孕期妇女的保健与护理</vt:lpstr>
      <vt:lpstr>一、孕期妇女的保健与护理</vt:lpstr>
      <vt:lpstr>一、孕期妇女的保健与护理</vt:lpstr>
      <vt:lpstr>一、孕期妇女的保健与护理</vt:lpstr>
      <vt:lpstr>一、孕期妇女的保健与护理</vt:lpstr>
      <vt:lpstr>一、孕期妇女的保健与护理</vt:lpstr>
      <vt:lpstr>一、孕期妇女的保健与护理</vt:lpstr>
      <vt:lpstr>一、孕期妇女的保健与护理</vt:lpstr>
      <vt:lpstr>二、产褥期妇女的保健与护理</vt:lpstr>
      <vt:lpstr>二、产褥期妇女的保健与护理</vt:lpstr>
      <vt:lpstr>二、产褥期妇女的保健与护理</vt:lpstr>
      <vt:lpstr>二、产褥期妇女的保健与护理</vt:lpstr>
      <vt:lpstr>二、产褥期妇女的保健与护理</vt:lpstr>
      <vt:lpstr>二、产褥期妇女的保健与护理</vt:lpstr>
      <vt:lpstr>二、产褥期妇女的保健与护理</vt:lpstr>
      <vt:lpstr>幻灯片 38</vt:lpstr>
      <vt:lpstr>幻灯片 39</vt:lpstr>
      <vt:lpstr>一、老年人群的特点</vt:lpstr>
      <vt:lpstr>一、老年人群的特点</vt:lpstr>
      <vt:lpstr>二、社区老年人群的健康需求与服务策略</vt:lpstr>
      <vt:lpstr>三、社区老年人的健康管理</vt:lpstr>
      <vt:lpstr>三、社区老年人的健康管理</vt:lpstr>
      <vt:lpstr>三、社区老年人的健康管理</vt:lpstr>
      <vt:lpstr>幻灯片 46</vt:lpstr>
      <vt:lpstr>三、社区老年人的健康管理</vt:lpstr>
    </vt:vector>
  </TitlesOfParts>
  <Company>pump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微软用户</cp:lastModifiedBy>
  <cp:revision>84</cp:revision>
  <cp:lastPrinted>1899-12-30T00:00:00Z</cp:lastPrinted>
  <dcterms:created xsi:type="dcterms:W3CDTF">2008-12-16T07:41:38Z</dcterms:created>
  <dcterms:modified xsi:type="dcterms:W3CDTF">2016-03-11T03:24:14Z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